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7"/>
  </p:notesMasterIdLst>
  <p:sldIdLst>
    <p:sldId id="256" r:id="rId2"/>
    <p:sldId id="382" r:id="rId3"/>
    <p:sldId id="268" r:id="rId4"/>
    <p:sldId id="303" r:id="rId5"/>
    <p:sldId id="304" r:id="rId6"/>
    <p:sldId id="305" r:id="rId7"/>
    <p:sldId id="306" r:id="rId8"/>
    <p:sldId id="307" r:id="rId9"/>
    <p:sldId id="284" r:id="rId10"/>
    <p:sldId id="308" r:id="rId11"/>
    <p:sldId id="309" r:id="rId12"/>
    <p:sldId id="310" r:id="rId13"/>
    <p:sldId id="311" r:id="rId14"/>
    <p:sldId id="269" r:id="rId15"/>
    <p:sldId id="373" r:id="rId16"/>
    <p:sldId id="374" r:id="rId17"/>
    <p:sldId id="375" r:id="rId18"/>
    <p:sldId id="312" r:id="rId19"/>
    <p:sldId id="313" r:id="rId20"/>
    <p:sldId id="314" r:id="rId21"/>
    <p:sldId id="315" r:id="rId22"/>
    <p:sldId id="298" r:id="rId23"/>
    <p:sldId id="299" r:id="rId24"/>
    <p:sldId id="297" r:id="rId25"/>
    <p:sldId id="283" r:id="rId26"/>
    <p:sldId id="316" r:id="rId27"/>
    <p:sldId id="317" r:id="rId28"/>
    <p:sldId id="318" r:id="rId29"/>
    <p:sldId id="319" r:id="rId30"/>
    <p:sldId id="320" r:id="rId31"/>
    <p:sldId id="270" r:id="rId32"/>
    <p:sldId id="293" r:id="rId33"/>
    <p:sldId id="372" r:id="rId34"/>
    <p:sldId id="292" r:id="rId35"/>
    <p:sldId id="322" r:id="rId36"/>
    <p:sldId id="272" r:id="rId37"/>
    <p:sldId id="300" r:id="rId38"/>
    <p:sldId id="325" r:id="rId39"/>
    <p:sldId id="273" r:id="rId40"/>
    <p:sldId id="326" r:id="rId41"/>
    <p:sldId id="282" r:id="rId42"/>
    <p:sldId id="327" r:id="rId43"/>
    <p:sldId id="302" r:id="rId44"/>
    <p:sldId id="377" r:id="rId45"/>
    <p:sldId id="383" r:id="rId46"/>
    <p:sldId id="274" r:id="rId47"/>
    <p:sldId id="328" r:id="rId48"/>
    <p:sldId id="329" r:id="rId49"/>
    <p:sldId id="378" r:id="rId50"/>
    <p:sldId id="330" r:id="rId51"/>
    <p:sldId id="379" r:id="rId52"/>
    <p:sldId id="384" r:id="rId53"/>
    <p:sldId id="392" r:id="rId54"/>
    <p:sldId id="391" r:id="rId55"/>
    <p:sldId id="380" r:id="rId56"/>
    <p:sldId id="381" r:id="rId57"/>
    <p:sldId id="385" r:id="rId58"/>
    <p:sldId id="396" r:id="rId59"/>
    <p:sldId id="397" r:id="rId60"/>
    <p:sldId id="386" r:id="rId61"/>
    <p:sldId id="389" r:id="rId62"/>
    <p:sldId id="390" r:id="rId63"/>
    <p:sldId id="399" r:id="rId64"/>
    <p:sldId id="398" r:id="rId65"/>
    <p:sldId id="400" r:id="rId66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DBB4AA8-DEBC-48EE-B42E-0EE9E163251B}" type="datetimeFigureOut">
              <a:rPr lang="zh-TW" altLang="en-US"/>
              <a:pPr/>
              <a:t>2016/6/13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6207C5-56F8-4F70-A4F5-EDA01F6F4AE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19196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9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矩形 20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矩形 21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7" name="矩形 23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0" name="矩形 24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 useBgFill="1">
        <p:nvSpPr>
          <p:cNvPr id="11" name="圓角矩形 25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 useBgFill="1">
        <p:nvSpPr>
          <p:cNvPr id="12" name="圓角矩形 26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3" name="矩形 40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4" name="矩形 41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5" name="矩形 42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6" name="矩形 4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17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7BE7B4BF-17D7-47C9-9DEF-03BEB517A100}" type="datetimeFigureOut">
              <a:rPr lang="zh-TW" altLang="en-US"/>
              <a:pPr/>
              <a:t>2016/6/13</a:t>
            </a:fld>
            <a:endParaRPr lang="zh-TW" altLang="en-US"/>
          </a:p>
        </p:txBody>
      </p:sp>
      <p:sp>
        <p:nvSpPr>
          <p:cNvPr id="18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9684C9-E2F5-4807-87A9-25F7ADAB8CC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4214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C4AC5F-ECC7-4A2A-9AC7-D2C78B556916}" type="datetimeFigureOut">
              <a:rPr lang="zh-TW" altLang="en-US"/>
              <a:pPr/>
              <a:t>2016/6/13</a:t>
            </a:fld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27BB49-711F-44CA-81CB-3AF5AD87C52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5466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ED35C7-3614-4C65-8EC7-18F20F3C15BE}" type="datetimeFigureOut">
              <a:rPr lang="zh-TW" altLang="en-US"/>
              <a:pPr/>
              <a:t>2016/6/13</a:t>
            </a:fld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12A3F-6864-4082-AE65-900A30CF7D6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063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B1BC06-B962-4587-AFEC-9AA82593AE8B}" type="datetimeFigureOut">
              <a:rPr lang="zh-TW" altLang="en-US"/>
              <a:pPr/>
              <a:t>2016/6/13</a:t>
            </a:fld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C2B74-1C2E-4804-A186-C9C6061EE54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3866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8F7646-FFAF-4230-BFE7-FE733ADC1CE7}" type="datetimeFigureOut">
              <a:rPr lang="zh-TW" altLang="en-US"/>
              <a:pPr/>
              <a:t>2016/6/13</a:t>
            </a:fld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63316-5BD3-4A30-9BF7-29E18962666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1055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86D709-B6A7-49E9-ABC2-58AD163F42A4}" type="datetimeFigureOut">
              <a:rPr lang="zh-TW" altLang="en-US"/>
              <a:pPr/>
              <a:t>2016/6/13</a:t>
            </a:fld>
            <a:endParaRPr lang="zh-TW" altLang="en-US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DDDC6-D217-405E-90BC-D7511F96E12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754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2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28A726-EC3B-4D92-BE0B-A83D625B61F2}" type="datetimeFigureOut">
              <a:rPr lang="zh-TW" altLang="en-US"/>
              <a:pPr/>
              <a:t>2016/6/13</a:t>
            </a:fld>
            <a:endParaRPr lang="zh-TW" altLang="en-US"/>
          </a:p>
        </p:txBody>
      </p:sp>
      <p:sp>
        <p:nvSpPr>
          <p:cNvPr id="8" name="投影片編號版面配置區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D1E32AF-1A19-45E8-9E80-997463F41325}" type="slidenum">
              <a:rPr lang="zh-TW" altLang="en-US"/>
              <a:pPr/>
              <a:t>‹#›</a:t>
            </a:fld>
            <a:endParaRPr lang="zh-TW" altLang="en-US"/>
          </a:p>
        </p:txBody>
      </p:sp>
      <p:sp>
        <p:nvSpPr>
          <p:cNvPr id="9" name="頁尾版面配置區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234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23E9D931-5993-450B-837E-FA0620726848}" type="datetimeFigureOut">
              <a:rPr lang="zh-TW" altLang="en-US"/>
              <a:pPr/>
              <a:t>2016/6/13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33D0FD-0B68-4585-A4F3-F8FCF5468E2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2432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B6DBCF-8050-4EBF-8E4F-E833E22C95D5}" type="datetimeFigureOut">
              <a:rPr lang="zh-TW" altLang="en-US"/>
              <a:pPr/>
              <a:t>2016/6/13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36B81B-9BA2-4855-8039-348ADAC1990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5356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0611D3-3269-4AE2-8717-89A0BE1BDAB4}" type="datetimeFigureOut">
              <a:rPr lang="zh-TW" altLang="en-US"/>
              <a:pPr/>
              <a:t>2016/6/13</a:t>
            </a:fld>
            <a:endParaRPr lang="zh-TW" altLang="en-US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CB1BA-37EF-4B07-8250-F69ADD7690C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7461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F671D1-DEE8-4A48-AA51-C6ADF0B07470}" type="datetimeFigureOut">
              <a:rPr lang="zh-TW" altLang="en-US"/>
              <a:pPr/>
              <a:t>2016/6/13</a:t>
            </a:fld>
            <a:endParaRPr lang="zh-TW" altLang="en-US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198D4-799E-4BD0-85B4-C5C24D3E255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5734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9" name="矩形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0" name="矩形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1" name="矩形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2" name="矩形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 useBgFill="1">
        <p:nvSpPr>
          <p:cNvPr id="33" name="圓角矩形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 useBgFill="1">
        <p:nvSpPr>
          <p:cNvPr id="34" name="圓角矩形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5" name="矩形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36" name="矩形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37" name="矩形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8" name="矩形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9" name="矩形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40" name="矩形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1039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en-US" smtClean="0"/>
          </a:p>
        </p:txBody>
      </p:sp>
      <p:sp>
        <p:nvSpPr>
          <p:cNvPr id="1040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en-US" smtClean="0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800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fld id="{928F31FB-7B6C-438F-98EB-58175823F0B2}" type="datetimeFigureOut">
              <a:rPr lang="zh-TW" altLang="en-US"/>
              <a:pPr/>
              <a:t>2016/6/13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fld id="{8660D40C-8DEB-443F-A8CB-430FC849E742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67" r:id="rId2"/>
    <p:sldLayoutId id="2147483868" r:id="rId3"/>
    <p:sldLayoutId id="2147483869" r:id="rId4"/>
    <p:sldLayoutId id="2147483876" r:id="rId5"/>
    <p:sldLayoutId id="2147483877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 kern="12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FB591"/>
        </a:buClr>
        <a:buFont typeface="Georgia" pitchFamily="18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kumimoji="1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kumimoji="1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kumimoji="1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FB591"/>
        </a:buClr>
        <a:buFont typeface="Georgia" pitchFamily="18" charset="0"/>
        <a:buChar char="▫"/>
        <a:defRPr kumimoji="1" sz="2000" kern="1200">
          <a:solidFill>
            <a:srgbClr val="AFB591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標題 1"/>
          <p:cNvSpPr>
            <a:spLocks noGrp="1"/>
          </p:cNvSpPr>
          <p:nvPr>
            <p:ph type="ctrTitle"/>
          </p:nvPr>
        </p:nvSpPr>
        <p:spPr>
          <a:xfrm>
            <a:off x="468313" y="1196975"/>
            <a:ext cx="8447087" cy="1800225"/>
          </a:xfrm>
        </p:spPr>
        <p:txBody>
          <a:bodyPr/>
          <a:lstStyle/>
          <a:p>
            <a:pPr eaLnBrk="1" hangingPunct="1">
              <a:lnSpc>
                <a:spcPts val="5500"/>
              </a:lnSpc>
            </a:pPr>
            <a:r>
              <a:rPr kumimoji="0" lang="zh-TW" altLang="en-US" sz="4000" smtClean="0"/>
              <a:t>「思啊想啊起</a:t>
            </a:r>
            <a:r>
              <a:rPr kumimoji="0" lang="en-US" altLang="zh-TW" sz="4000" smtClean="0"/>
              <a:t>⋯</a:t>
            </a:r>
            <a:r>
              <a:rPr kumimoji="0" lang="zh-TW" altLang="en-US" sz="4000" smtClean="0"/>
              <a:t>」</a:t>
            </a:r>
            <a:r>
              <a:rPr kumimoji="0" lang="en-US" altLang="zh-TW" sz="4000" smtClean="0"/>
              <a:t/>
            </a:r>
            <a:br>
              <a:rPr kumimoji="0" lang="en-US" altLang="zh-TW" sz="4000" smtClean="0"/>
            </a:br>
            <a:r>
              <a:rPr kumimoji="0" lang="zh-TW" altLang="en-US" sz="4000" smtClean="0"/>
              <a:t>台灣人的移民故事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9750" y="3933825"/>
            <a:ext cx="4881563" cy="139223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kumimoji="0"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鄭仰恩</a:t>
            </a:r>
            <a:endParaRPr kumimoji="0" lang="zh-TW" altLang="en-US" sz="2800" b="1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549275"/>
            <a:ext cx="4054475" cy="6124575"/>
          </a:xfrm>
          <a:noFill/>
        </p:spPr>
      </p:pic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620713"/>
            <a:ext cx="4430712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39750" y="620713"/>
            <a:ext cx="8604250" cy="1008062"/>
          </a:xfrm>
        </p:spPr>
        <p:txBody>
          <a:bodyPr/>
          <a:lstStyle/>
          <a:p>
            <a:r>
              <a:rPr kumimoji="0" lang="zh-TW" altLang="en-US" sz="3600" smtClean="0"/>
              <a:t>高砂義勇軍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92375"/>
            <a:ext cx="4459288" cy="3268663"/>
          </a:xfrm>
          <a:noFill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879850"/>
            <a:ext cx="411480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735138"/>
            <a:ext cx="3913187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549275"/>
            <a:ext cx="3713163" cy="2506663"/>
          </a:xfrm>
          <a:noFill/>
        </p:spPr>
      </p:pic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76250"/>
            <a:ext cx="4518025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67050"/>
            <a:ext cx="379095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標題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792163"/>
          </a:xfrm>
        </p:spPr>
        <p:txBody>
          <a:bodyPr/>
          <a:lstStyle/>
          <a:p>
            <a:r>
              <a:rPr kumimoji="0" lang="en-US" altLang="zh-TW" smtClean="0"/>
              <a:t>Republic of China (</a:t>
            </a:r>
            <a:r>
              <a:rPr kumimoji="0" lang="zh-TW" altLang="en-US" smtClean="0"/>
              <a:t>中華民國</a:t>
            </a:r>
            <a:r>
              <a:rPr kumimoji="0" lang="en-US" altLang="zh-TW" smtClean="0"/>
              <a:t>)</a:t>
            </a:r>
            <a:endParaRPr kumimoji="0" lang="zh-TW" altLang="en-US" smtClean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3051175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9800" y="1989138"/>
            <a:ext cx="5489575" cy="4251325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標題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008062"/>
          </a:xfrm>
        </p:spPr>
        <p:txBody>
          <a:bodyPr/>
          <a:lstStyle/>
          <a:p>
            <a:pPr eaLnBrk="1" hangingPunct="1"/>
            <a:r>
              <a:rPr kumimoji="0" lang="zh-TW" altLang="en-US" smtClean="0"/>
              <a:t>原住民的台灣</a:t>
            </a:r>
            <a:r>
              <a:rPr kumimoji="0" lang="en-US" altLang="zh-TW" smtClean="0"/>
              <a:t>(</a:t>
            </a:r>
            <a:r>
              <a:rPr kumimoji="0" lang="zh-TW" altLang="en-US" smtClean="0"/>
              <a:t>？</a:t>
            </a:r>
            <a:r>
              <a:rPr kumimoji="0" lang="en-US" altLang="zh-TW" smtClean="0"/>
              <a:t>– 1624)</a:t>
            </a:r>
            <a:endParaRPr kumimoji="0" lang="zh-TW" altLang="en-US" smtClean="0"/>
          </a:p>
        </p:txBody>
      </p:sp>
      <p:sp>
        <p:nvSpPr>
          <p:cNvPr id="27650" name="內容版面配置區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5084762"/>
          </a:xfrm>
        </p:spPr>
        <p:txBody>
          <a:bodyPr/>
          <a:lstStyle/>
          <a:p>
            <a:pPr eaLnBrk="1" hangingPunct="1">
              <a:lnSpc>
                <a:spcPts val="6063"/>
              </a:lnSpc>
              <a:spcBef>
                <a:spcPct val="0"/>
              </a:spcBef>
            </a:pPr>
            <a:r>
              <a:rPr kumimoji="0" lang="zh-TW" altLang="en-US" sz="3200" smtClean="0"/>
              <a:t>考古學上的遺址：長濱</a:t>
            </a:r>
            <a:r>
              <a:rPr kumimoji="0" lang="en-US" altLang="zh-TW" sz="3200" smtClean="0"/>
              <a:t>(15000</a:t>
            </a:r>
            <a:r>
              <a:rPr kumimoji="0" lang="zh-TW" altLang="en-US" sz="3200" smtClean="0"/>
              <a:t>年</a:t>
            </a:r>
            <a:r>
              <a:rPr kumimoji="0" lang="en-US" altLang="zh-TW" sz="3200" smtClean="0"/>
              <a:t>)</a:t>
            </a:r>
            <a:r>
              <a:rPr kumimoji="0" lang="zh-TW" altLang="en-US" sz="3200" smtClean="0"/>
              <a:t>、大坌坑、圓山、牛罵頭、大湖、十三行等。</a:t>
            </a:r>
          </a:p>
          <a:p>
            <a:pPr eaLnBrk="1" hangingPunct="1">
              <a:lnSpc>
                <a:spcPts val="6063"/>
              </a:lnSpc>
              <a:spcBef>
                <a:spcPct val="0"/>
              </a:spcBef>
            </a:pPr>
            <a:r>
              <a:rPr kumimoji="0" lang="zh-TW" altLang="en-US" sz="3200" smtClean="0"/>
              <a:t>台灣和東南亞的關係：自然地理、動植物、原住民、交通線。</a:t>
            </a:r>
            <a:r>
              <a:rPr kumimoji="0" lang="en-US" altLang="zh-TW" sz="3200" smtClean="0"/>
              <a:t> [</a:t>
            </a:r>
            <a:r>
              <a:rPr kumimoji="0" lang="zh-TW" altLang="en-US" sz="3200" smtClean="0"/>
              <a:t>海洋文化的島嶼</a:t>
            </a:r>
            <a:r>
              <a:rPr kumimoji="0" lang="en-US" altLang="zh-TW" sz="3200" smtClean="0"/>
              <a:t>]</a:t>
            </a:r>
            <a:endParaRPr kumimoji="0" lang="zh-TW" altLang="en-US" sz="3200" smtClean="0"/>
          </a:p>
          <a:p>
            <a:pPr eaLnBrk="1" hangingPunct="1">
              <a:lnSpc>
                <a:spcPts val="6063"/>
              </a:lnSpc>
              <a:spcBef>
                <a:spcPct val="0"/>
              </a:spcBef>
            </a:pPr>
            <a:r>
              <a:rPr kumimoji="0" lang="en-US" altLang="zh-TW" sz="3200" smtClean="0"/>
              <a:t>12</a:t>
            </a:r>
            <a:r>
              <a:rPr kumimoji="0" lang="zh-TW" altLang="en-US" sz="3200" smtClean="0"/>
              <a:t>、</a:t>
            </a:r>
            <a:r>
              <a:rPr kumimoji="0" lang="en-US" altLang="zh-TW" sz="3200" smtClean="0"/>
              <a:t>13</a:t>
            </a:r>
            <a:r>
              <a:rPr kumimoji="0" lang="zh-TW" altLang="en-US" sz="3200" smtClean="0"/>
              <a:t>世紀時漢人</a:t>
            </a:r>
            <a:r>
              <a:rPr kumimoji="0" lang="en-US" altLang="zh-TW" sz="3200" smtClean="0"/>
              <a:t>(</a:t>
            </a:r>
            <a:r>
              <a:rPr kumimoji="0" lang="zh-TW" altLang="en-US" sz="3200" smtClean="0"/>
              <a:t>客人？</a:t>
            </a:r>
            <a:r>
              <a:rPr kumimoji="0" lang="en-US" altLang="zh-TW" sz="3200" smtClean="0"/>
              <a:t>)</a:t>
            </a:r>
            <a:r>
              <a:rPr kumimoji="0" lang="zh-TW" altLang="en-US" sz="3200" smtClean="0"/>
              <a:t>開始來澎湖；海盜</a:t>
            </a:r>
            <a:r>
              <a:rPr kumimoji="0" lang="en-US" altLang="zh-TW" sz="3200" smtClean="0"/>
              <a:t>(</a:t>
            </a:r>
            <a:r>
              <a:rPr kumimoji="0" lang="zh-TW" altLang="en-US" sz="3200" smtClean="0"/>
              <a:t>日本、中國</a:t>
            </a:r>
            <a:r>
              <a:rPr kumimoji="0" lang="en-US" altLang="zh-TW" sz="3200" smtClean="0"/>
              <a:t>)</a:t>
            </a:r>
            <a:r>
              <a:rPr kumimoji="0" lang="zh-TW" altLang="en-US" sz="3200" smtClean="0"/>
              <a:t>橫行台灣附近海域。</a:t>
            </a:r>
          </a:p>
          <a:p>
            <a:pPr eaLnBrk="1" hangingPunct="1"/>
            <a:endParaRPr kumimoji="0" lang="zh-TW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標題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936625"/>
          </a:xfrm>
        </p:spPr>
        <p:txBody>
          <a:bodyPr/>
          <a:lstStyle/>
          <a:p>
            <a:r>
              <a:rPr lang="zh-TW" altLang="en-US" smtClean="0"/>
              <a:t>台灣原住民：南島民族的發源地？</a:t>
            </a:r>
          </a:p>
        </p:txBody>
      </p:sp>
      <p:pic>
        <p:nvPicPr>
          <p:cNvPr id="28674" name="內容版面配置區 3" descr="Polynesian_Migrati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171" r="-41171"/>
          <a:stretch>
            <a:fillRect/>
          </a:stretch>
        </p:blipFill>
        <p:spPr>
          <a:xfrm>
            <a:off x="-323850" y="1484313"/>
            <a:ext cx="9796463" cy="5373687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標題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936625"/>
          </a:xfrm>
        </p:spPr>
        <p:txBody>
          <a:bodyPr/>
          <a:lstStyle/>
          <a:p>
            <a:r>
              <a:rPr lang="zh-TW" altLang="en-US" smtClean="0"/>
              <a:t>南島民族的遷徙圖</a:t>
            </a:r>
          </a:p>
        </p:txBody>
      </p:sp>
      <p:pic>
        <p:nvPicPr>
          <p:cNvPr id="29698" name="內容版面配置區 3" descr="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1" b="-111"/>
          <a:stretch>
            <a:fillRect/>
          </a:stretch>
        </p:blipFill>
        <p:spPr>
          <a:xfrm>
            <a:off x="107950" y="1557338"/>
            <a:ext cx="8915400" cy="520065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標題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863600"/>
          </a:xfrm>
        </p:spPr>
        <p:txBody>
          <a:bodyPr/>
          <a:lstStyle/>
          <a:p>
            <a:r>
              <a:rPr lang="zh-TW" altLang="en-US" smtClean="0"/>
              <a:t>南島民族的遷徙圖</a:t>
            </a:r>
          </a:p>
        </p:txBody>
      </p:sp>
      <p:pic>
        <p:nvPicPr>
          <p:cNvPr id="30722" name="內容版面配置區 3" descr="770007217_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41" r="-5441"/>
          <a:stretch>
            <a:fillRect/>
          </a:stretch>
        </p:blipFill>
        <p:spPr>
          <a:xfrm>
            <a:off x="0" y="1527175"/>
            <a:ext cx="9147175" cy="5335588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標題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18487" cy="863600"/>
          </a:xfrm>
        </p:spPr>
        <p:txBody>
          <a:bodyPr/>
          <a:lstStyle/>
          <a:p>
            <a:pPr eaLnBrk="1" hangingPunct="1"/>
            <a:r>
              <a:rPr kumimoji="0" lang="zh-TW" altLang="en-US" smtClean="0"/>
              <a:t>長濱文化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1863" y="1916113"/>
            <a:ext cx="2916237" cy="1960562"/>
          </a:xfrm>
        </p:spPr>
      </p:pic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16113"/>
            <a:ext cx="30480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221163"/>
            <a:ext cx="28511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207645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4149725"/>
            <a:ext cx="2890837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標題 1"/>
          <p:cNvSpPr>
            <a:spLocks noGrp="1"/>
          </p:cNvSpPr>
          <p:nvPr>
            <p:ph type="title"/>
          </p:nvPr>
        </p:nvSpPr>
        <p:spPr>
          <a:xfrm>
            <a:off x="755650" y="765175"/>
            <a:ext cx="7931150" cy="863600"/>
          </a:xfrm>
        </p:spPr>
        <p:txBody>
          <a:bodyPr/>
          <a:lstStyle/>
          <a:p>
            <a:pPr eaLnBrk="1" hangingPunct="1"/>
            <a:r>
              <a:rPr kumimoji="0" lang="zh-TW" altLang="en-US" smtClean="0"/>
              <a:t>大坌坑文化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492375"/>
            <a:ext cx="2474913" cy="3257550"/>
          </a:xfrm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276475"/>
            <a:ext cx="409575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4508500"/>
            <a:ext cx="3113087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365625"/>
            <a:ext cx="2954337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標題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066800"/>
          </a:xfrm>
        </p:spPr>
        <p:txBody>
          <a:bodyPr/>
          <a:lstStyle/>
          <a:p>
            <a:r>
              <a:rPr lang="zh-TW" altLang="en-US" sz="3600" smtClean="0"/>
              <a:t>荷蘭人</a:t>
            </a:r>
            <a:r>
              <a:rPr lang="en-US" altLang="zh-TW" sz="3600" smtClean="0"/>
              <a:t>J. Van Braam </a:t>
            </a:r>
            <a:r>
              <a:rPr lang="zh-TW" altLang="en-US" sz="3600" smtClean="0"/>
              <a:t>繪製台灣地圖</a:t>
            </a:r>
            <a:r>
              <a:rPr lang="en-US" altLang="zh-TW" sz="3600" smtClean="0"/>
              <a:t>(1636)</a:t>
            </a:r>
            <a:endParaRPr lang="zh-TW" altLang="en-US" sz="3600" smtClean="0"/>
          </a:p>
        </p:txBody>
      </p:sp>
      <p:pic>
        <p:nvPicPr>
          <p:cNvPr id="15362" name="內容版面配置區 3" descr="163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37" r="-16037"/>
          <a:stretch>
            <a:fillRect/>
          </a:stretch>
        </p:blipFill>
        <p:spPr>
          <a:xfrm>
            <a:off x="-252413" y="1773238"/>
            <a:ext cx="9677401" cy="5084762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標題 1"/>
          <p:cNvSpPr>
            <a:spLocks noGrp="1"/>
          </p:cNvSpPr>
          <p:nvPr>
            <p:ph type="title"/>
          </p:nvPr>
        </p:nvSpPr>
        <p:spPr>
          <a:xfrm>
            <a:off x="684213" y="692150"/>
            <a:ext cx="8002587" cy="1008063"/>
          </a:xfrm>
        </p:spPr>
        <p:txBody>
          <a:bodyPr/>
          <a:lstStyle/>
          <a:p>
            <a:r>
              <a:rPr kumimoji="0" lang="zh-TW" altLang="en-US" smtClean="0"/>
              <a:t>圓山文化</a:t>
            </a: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773238"/>
            <a:ext cx="3684587" cy="2641600"/>
          </a:xfrm>
          <a:noFill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73238"/>
            <a:ext cx="401320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724400"/>
            <a:ext cx="22002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941888"/>
            <a:ext cx="235585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標題 1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792163"/>
          </a:xfrm>
        </p:spPr>
        <p:txBody>
          <a:bodyPr/>
          <a:lstStyle/>
          <a:p>
            <a:r>
              <a:rPr kumimoji="0" lang="zh-TW" altLang="en-US" smtClean="0"/>
              <a:t>台灣有超過四千種的樹種</a:t>
            </a: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225" y="1989138"/>
            <a:ext cx="2824163" cy="4251325"/>
          </a:xfrm>
          <a:noFill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65400"/>
            <a:ext cx="2503488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00213"/>
            <a:ext cx="3108325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21163"/>
            <a:ext cx="3052763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標題 1"/>
          <p:cNvSpPr>
            <a:spLocks noGrp="1"/>
          </p:cNvSpPr>
          <p:nvPr>
            <p:ph type="title"/>
          </p:nvPr>
        </p:nvSpPr>
        <p:spPr>
          <a:xfrm>
            <a:off x="457200" y="836613"/>
            <a:ext cx="8229600" cy="863600"/>
          </a:xfrm>
        </p:spPr>
        <p:txBody>
          <a:bodyPr/>
          <a:lstStyle/>
          <a:p>
            <a:r>
              <a:rPr kumimoji="0" lang="zh-TW" altLang="en-US" smtClean="0"/>
              <a:t>台灣特有種動植物</a:t>
            </a: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133600"/>
            <a:ext cx="2833688" cy="4217988"/>
          </a:xfrm>
          <a:noFill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76550"/>
            <a:ext cx="2220913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205038"/>
            <a:ext cx="2960688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527550"/>
            <a:ext cx="2946400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標題 1"/>
          <p:cNvSpPr>
            <a:spLocks noGrp="1"/>
          </p:cNvSpPr>
          <p:nvPr>
            <p:ph type="title"/>
          </p:nvPr>
        </p:nvSpPr>
        <p:spPr>
          <a:xfrm>
            <a:off x="611188" y="476250"/>
            <a:ext cx="8086725" cy="936625"/>
          </a:xfrm>
        </p:spPr>
        <p:txBody>
          <a:bodyPr/>
          <a:lstStyle/>
          <a:p>
            <a:r>
              <a:rPr kumimoji="0" lang="zh-TW" altLang="en-US" smtClean="0"/>
              <a:t>台灣特有種動植物</a:t>
            </a: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611313"/>
            <a:ext cx="3314700" cy="2486025"/>
          </a:xfrm>
          <a:noFill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3306763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221163"/>
            <a:ext cx="3303587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292600"/>
            <a:ext cx="3257550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標題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792163"/>
          </a:xfrm>
        </p:spPr>
        <p:txBody>
          <a:bodyPr/>
          <a:lstStyle/>
          <a:p>
            <a:r>
              <a:rPr kumimoji="0" lang="zh-TW" altLang="en-US" smtClean="0"/>
              <a:t>紅樹林</a:t>
            </a: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3284538" cy="2184400"/>
          </a:xfrm>
          <a:noFill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076700"/>
            <a:ext cx="2525712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437063"/>
            <a:ext cx="2728912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700213"/>
            <a:ext cx="3260725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573463"/>
            <a:ext cx="17716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標題 1"/>
          <p:cNvSpPr>
            <a:spLocks noGrp="1"/>
          </p:cNvSpPr>
          <p:nvPr>
            <p:ph type="title"/>
          </p:nvPr>
        </p:nvSpPr>
        <p:spPr>
          <a:xfrm>
            <a:off x="457200" y="836613"/>
            <a:ext cx="8229600" cy="1079500"/>
          </a:xfrm>
        </p:spPr>
        <p:txBody>
          <a:bodyPr/>
          <a:lstStyle/>
          <a:p>
            <a:pPr eaLnBrk="1" hangingPunct="1"/>
            <a:r>
              <a:rPr kumimoji="0" lang="zh-TW" altLang="en-US" smtClean="0"/>
              <a:t>梅花鹿</a:t>
            </a:r>
            <a:r>
              <a:rPr kumimoji="0" lang="en-US" altLang="zh-TW" smtClean="0"/>
              <a:t>(Formosa Sika Deer)</a:t>
            </a:r>
            <a:endParaRPr kumimoji="0" lang="zh-TW" altLang="en-US" smtClean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708275"/>
            <a:ext cx="3924300" cy="2616200"/>
          </a:xfr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73463"/>
            <a:ext cx="427672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標題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936625"/>
          </a:xfrm>
        </p:spPr>
        <p:txBody>
          <a:bodyPr/>
          <a:lstStyle/>
          <a:p>
            <a:pPr eaLnBrk="1" hangingPunct="1"/>
            <a:r>
              <a:rPr kumimoji="0" lang="zh-TW" altLang="en-US" smtClean="0"/>
              <a:t>海洋文化的島國台灣</a:t>
            </a:r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700213"/>
            <a:ext cx="3540125" cy="2359025"/>
          </a:xfrm>
          <a:noFill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00213"/>
            <a:ext cx="3297237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65625"/>
            <a:ext cx="3625850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284663"/>
            <a:ext cx="336708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標題 1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935038"/>
          </a:xfrm>
        </p:spPr>
        <p:txBody>
          <a:bodyPr/>
          <a:lstStyle/>
          <a:p>
            <a:r>
              <a:rPr kumimoji="0" lang="zh-TW" altLang="en-US" smtClean="0"/>
              <a:t>台灣的海域</a:t>
            </a:r>
            <a:r>
              <a:rPr kumimoji="0" lang="zh-TW" altLang="en-US" smtClean="0">
                <a:latin typeface="新細明體" pitchFamily="18" charset="-120"/>
              </a:rPr>
              <a:t>、</a:t>
            </a:r>
            <a:r>
              <a:rPr kumimoji="0" lang="zh-TW" altLang="en-US" smtClean="0"/>
              <a:t>洋流及航線</a:t>
            </a: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636838"/>
            <a:ext cx="3132137" cy="3108325"/>
          </a:xfrm>
          <a:noFill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492375"/>
            <a:ext cx="2801938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708275"/>
            <a:ext cx="21209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標題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863600"/>
          </a:xfrm>
        </p:spPr>
        <p:txBody>
          <a:bodyPr/>
          <a:lstStyle/>
          <a:p>
            <a:r>
              <a:rPr kumimoji="0" lang="zh-TW" altLang="en-US" smtClean="0"/>
              <a:t>台灣原住民族</a:t>
            </a:r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476250"/>
            <a:ext cx="3676650" cy="6169025"/>
          </a:xfrm>
          <a:noFill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5243513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eaLnBrk="1" fontAlgn="auto" hangingPunct="1">
              <a:spcAft>
                <a:spcPts val="0"/>
              </a:spcAft>
              <a:defRPr/>
            </a:pPr>
            <a:endParaRPr kumimoji="0" lang="zh-TW" altLang="en-US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cs typeface="+mj-cs"/>
            </a:endParaRP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title"/>
          </p:nvPr>
        </p:nvSpPr>
        <p:spPr>
          <a:xfrm>
            <a:off x="611188" y="620713"/>
            <a:ext cx="8075612" cy="1008062"/>
          </a:xfrm>
        </p:spPr>
        <p:txBody>
          <a:bodyPr/>
          <a:lstStyle/>
          <a:p>
            <a:pPr eaLnBrk="1" hangingPunct="1"/>
            <a:r>
              <a:rPr kumimoji="0" lang="zh-TW" altLang="en-US" smtClean="0"/>
              <a:t>台灣的名稱</a:t>
            </a:r>
          </a:p>
        </p:txBody>
      </p:sp>
      <p:sp>
        <p:nvSpPr>
          <p:cNvPr id="16386" name="內容版面配置區 2"/>
          <p:cNvSpPr>
            <a:spLocks noGrp="1"/>
          </p:cNvSpPr>
          <p:nvPr>
            <p:ph idx="1"/>
          </p:nvPr>
        </p:nvSpPr>
        <p:spPr>
          <a:xfrm>
            <a:off x="395288" y="1773238"/>
            <a:ext cx="8291512" cy="4895850"/>
          </a:xfrm>
        </p:spPr>
        <p:txBody>
          <a:bodyPr/>
          <a:lstStyle/>
          <a:p>
            <a:pPr eaLnBrk="1" hangingPunct="1">
              <a:lnSpc>
                <a:spcPts val="6038"/>
              </a:lnSpc>
              <a:spcBef>
                <a:spcPct val="0"/>
              </a:spcBef>
            </a:pPr>
            <a:r>
              <a:rPr kumimoji="0" lang="zh-TW" altLang="en-US" sz="3600" smtClean="0"/>
              <a:t>台員</a:t>
            </a:r>
            <a:r>
              <a:rPr kumimoji="0" lang="en-US" altLang="zh-TW" sz="3600" smtClean="0"/>
              <a:t>(Ta-u-wan)</a:t>
            </a:r>
            <a:r>
              <a:rPr kumimoji="0" lang="zh-TW" altLang="en-US" sz="3600" smtClean="0"/>
              <a:t>、大灣、大冤、「埋冤」</a:t>
            </a:r>
            <a:r>
              <a:rPr kumimoji="0" lang="en-US" altLang="zh-TW" sz="3600" smtClean="0"/>
              <a:t>(</a:t>
            </a:r>
            <a:r>
              <a:rPr kumimoji="0" lang="zh-TW" altLang="en-US" sz="3600" smtClean="0"/>
              <a:t>鄭成功</a:t>
            </a:r>
            <a:r>
              <a:rPr kumimoji="0" lang="en-US" altLang="zh-TW" sz="3600" smtClean="0"/>
              <a:t>)</a:t>
            </a:r>
            <a:r>
              <a:rPr kumimoji="0" lang="zh-TW" altLang="en-US" sz="3600" smtClean="0"/>
              <a:t>、大宛、台灣 </a:t>
            </a:r>
            <a:r>
              <a:rPr kumimoji="0" lang="en-US" altLang="zh-TW" sz="3600" smtClean="0"/>
              <a:t>(</a:t>
            </a:r>
            <a:r>
              <a:rPr kumimoji="0" lang="zh-TW" altLang="en-US" sz="3600" smtClean="0"/>
              <a:t>西拉雅語？</a:t>
            </a:r>
            <a:r>
              <a:rPr kumimoji="0" lang="en-US" altLang="zh-TW" sz="3600" smtClean="0"/>
              <a:t>)</a:t>
            </a:r>
          </a:p>
          <a:p>
            <a:pPr eaLnBrk="1" hangingPunct="1">
              <a:lnSpc>
                <a:spcPts val="6038"/>
              </a:lnSpc>
              <a:spcBef>
                <a:spcPct val="0"/>
              </a:spcBef>
            </a:pPr>
            <a:r>
              <a:rPr kumimoji="0" lang="zh-TW" altLang="en-US" sz="3600" smtClean="0"/>
              <a:t>福爾摩莎（</a:t>
            </a:r>
            <a:r>
              <a:rPr kumimoji="0" lang="en-US" altLang="zh-TW" sz="3600" i="1" smtClean="0"/>
              <a:t>Ilha Formosa</a:t>
            </a:r>
            <a:r>
              <a:rPr kumimoji="0" lang="en-US" altLang="en-US" sz="3600" smtClean="0"/>
              <a:t>，</a:t>
            </a:r>
            <a:r>
              <a:rPr kumimoji="0" lang="zh-TW" altLang="en-US" sz="3600" smtClean="0"/>
              <a:t>葡萄牙語，</a:t>
            </a:r>
            <a:r>
              <a:rPr kumimoji="0" lang="en-US" altLang="en-US" sz="3600" smtClean="0"/>
              <a:t>意為「美麗之島」</a:t>
            </a:r>
            <a:r>
              <a:rPr kumimoji="0" lang="zh-TW" altLang="en-US" sz="3600" smtClean="0"/>
              <a:t>）</a:t>
            </a:r>
            <a:endParaRPr kumimoji="0" lang="en-US" altLang="zh-TW" sz="3600" smtClean="0"/>
          </a:p>
          <a:p>
            <a:pPr eaLnBrk="1" hangingPunct="1">
              <a:lnSpc>
                <a:spcPts val="6038"/>
              </a:lnSpc>
              <a:spcBef>
                <a:spcPct val="0"/>
              </a:spcBef>
            </a:pPr>
            <a:r>
              <a:rPr kumimoji="0" lang="zh-TW" altLang="en-US" sz="3600" smtClean="0"/>
              <a:t>高砂（日人指台灣或原住民族）</a:t>
            </a:r>
            <a:endParaRPr kumimoji="0" lang="en-US" altLang="zh-TW" sz="3600" smtClean="0"/>
          </a:p>
          <a:p>
            <a:pPr eaLnBrk="1" hangingPunct="1">
              <a:lnSpc>
                <a:spcPts val="6038"/>
              </a:lnSpc>
              <a:spcBef>
                <a:spcPct val="0"/>
              </a:spcBef>
            </a:pPr>
            <a:r>
              <a:rPr kumimoji="0" lang="zh-TW" altLang="en-US" sz="3600" smtClean="0"/>
              <a:t>「中華民國」在台灣</a:t>
            </a:r>
            <a:r>
              <a:rPr kumimoji="0" lang="en-US" altLang="zh-TW" sz="3600" smtClean="0"/>
              <a:t>(ROC on Taiwan)</a:t>
            </a:r>
            <a:r>
              <a:rPr kumimoji="0" lang="zh-TW" altLang="en-US" sz="3600" smtClean="0"/>
              <a:t>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eaLnBrk="1" fontAlgn="auto" hangingPunct="1">
              <a:spcAft>
                <a:spcPts val="0"/>
              </a:spcAft>
              <a:defRPr/>
            </a:pPr>
            <a:endParaRPr kumimoji="0" lang="zh-TW" altLang="en-US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cs typeface="+mj-cs"/>
            </a:endParaRP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標題 1"/>
          <p:cNvSpPr>
            <a:spLocks noGrp="1"/>
          </p:cNvSpPr>
          <p:nvPr>
            <p:ph type="title"/>
          </p:nvPr>
        </p:nvSpPr>
        <p:spPr>
          <a:xfrm>
            <a:off x="684213" y="765175"/>
            <a:ext cx="8002587" cy="1150938"/>
          </a:xfrm>
        </p:spPr>
        <p:txBody>
          <a:bodyPr/>
          <a:lstStyle/>
          <a:p>
            <a:pPr eaLnBrk="1" hangingPunct="1"/>
            <a:r>
              <a:rPr kumimoji="0" lang="zh-TW" altLang="en-US" smtClean="0"/>
              <a:t>荷蘭、西班牙佔領時期</a:t>
            </a:r>
            <a:r>
              <a:rPr kumimoji="0" lang="en-US" altLang="zh-TW" smtClean="0"/>
              <a:t>(1624-61)</a:t>
            </a:r>
            <a:endParaRPr kumimoji="0" lang="zh-TW" altLang="en-US" smtClean="0"/>
          </a:p>
        </p:txBody>
      </p:sp>
      <p:sp>
        <p:nvSpPr>
          <p:cNvPr id="45058" name="內容版面配置區 2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752975"/>
          </a:xfrm>
        </p:spPr>
        <p:txBody>
          <a:bodyPr/>
          <a:lstStyle/>
          <a:p>
            <a:pPr eaLnBrk="1" hangingPunct="1">
              <a:lnSpc>
                <a:spcPts val="6038"/>
              </a:lnSpc>
              <a:spcBef>
                <a:spcPct val="0"/>
              </a:spcBef>
            </a:pPr>
            <a:r>
              <a:rPr kumimoji="0" lang="zh-TW" altLang="en-US" sz="3600" smtClean="0"/>
              <a:t>荷蘭人先佔澎湖，但在明政府的同意下於</a:t>
            </a:r>
            <a:r>
              <a:rPr kumimoji="0" lang="en-US" altLang="zh-TW" sz="3600" smtClean="0"/>
              <a:t>1624</a:t>
            </a:r>
            <a:r>
              <a:rPr kumimoji="0" lang="zh-TW" altLang="en-US" sz="3600" smtClean="0"/>
              <a:t>年轉佔台灣，進駐安平。</a:t>
            </a:r>
          </a:p>
          <a:p>
            <a:pPr eaLnBrk="1" hangingPunct="1">
              <a:lnSpc>
                <a:spcPts val="6038"/>
              </a:lnSpc>
              <a:spcBef>
                <a:spcPct val="0"/>
              </a:spcBef>
            </a:pPr>
            <a:r>
              <a:rPr kumimoji="0" lang="zh-TW" altLang="en-US" sz="3600" smtClean="0"/>
              <a:t>同時期西班牙人佔領北部淡水、基隆、金包里</a:t>
            </a:r>
            <a:r>
              <a:rPr kumimoji="0" lang="en-US" altLang="zh-TW" sz="3600" smtClean="0"/>
              <a:t>(1624-42)</a:t>
            </a:r>
            <a:r>
              <a:rPr kumimoji="0" lang="zh-TW" altLang="en-US" sz="3600" smtClean="0"/>
              <a:t>：主要為傳教和採金。</a:t>
            </a:r>
          </a:p>
          <a:p>
            <a:pPr eaLnBrk="1" hangingPunct="1">
              <a:lnSpc>
                <a:spcPts val="6038"/>
              </a:lnSpc>
              <a:spcBef>
                <a:spcPct val="0"/>
              </a:spcBef>
            </a:pPr>
            <a:r>
              <a:rPr kumimoji="0" lang="zh-TW" altLang="en-US" sz="3600" smtClean="0"/>
              <a:t>台灣正式進入世界地圖，卻直接成為殖民主義時代的受害者。</a:t>
            </a:r>
          </a:p>
          <a:p>
            <a:pPr eaLnBrk="1" hangingPunct="1"/>
            <a:endParaRPr kumimoji="0" lang="zh-TW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標題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1152525"/>
          </a:xfrm>
        </p:spPr>
        <p:txBody>
          <a:bodyPr/>
          <a:lstStyle/>
          <a:p>
            <a:pPr eaLnBrk="1" hangingPunct="1"/>
            <a:r>
              <a:rPr kumimoji="0" lang="zh-TW" altLang="en-US" smtClean="0"/>
              <a:t>大航海時代的東印度公司</a:t>
            </a:r>
          </a:p>
        </p:txBody>
      </p:sp>
      <p:pic>
        <p:nvPicPr>
          <p:cNvPr id="4608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565400"/>
            <a:ext cx="4979987" cy="3584575"/>
          </a:xfrm>
          <a:noFill/>
        </p:spPr>
      </p:pic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611688"/>
            <a:ext cx="28479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916113"/>
            <a:ext cx="20415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388" y="476250"/>
            <a:ext cx="8964612" cy="936625"/>
          </a:xfrm>
        </p:spPr>
        <p:txBody>
          <a:bodyPr/>
          <a:lstStyle/>
          <a:p>
            <a:pPr>
              <a:defRPr/>
            </a:pPr>
            <a:r>
              <a:rPr kumimoji="0" lang="zh-TW" altLang="en-US" sz="3600" dirty="0" smtClean="0">
                <a:cs typeface="+mj-cs"/>
              </a:rPr>
              <a:t>維梅爾</a:t>
            </a:r>
            <a:r>
              <a:rPr kumimoji="0" lang="en-US" altLang="zh-TW" sz="3600" dirty="0" smtClean="0">
                <a:cs typeface="+mj-cs"/>
              </a:rPr>
              <a:t>(Vermeer)</a:t>
            </a:r>
            <a:r>
              <a:rPr kumimoji="0" lang="zh-TW" altLang="en-US" sz="3600" dirty="0" smtClean="0">
                <a:cs typeface="+mj-cs"/>
              </a:rPr>
              <a:t>畫中呈現的「大航海時代」</a:t>
            </a:r>
            <a:endParaRPr kumimoji="0" lang="zh-TW" altLang="en-US" sz="3600" dirty="0">
              <a:cs typeface="+mj-cs"/>
            </a:endParaRPr>
          </a:p>
        </p:txBody>
      </p:sp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557338"/>
            <a:ext cx="218281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221163"/>
            <a:ext cx="219392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2259012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1557338"/>
            <a:ext cx="2082800" cy="2522537"/>
          </a:xfrm>
          <a:noFill/>
        </p:spPr>
      </p:pic>
      <p:pic>
        <p:nvPicPr>
          <p:cNvPr id="471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221163"/>
            <a:ext cx="2227262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149725"/>
            <a:ext cx="2155825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標題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079500"/>
          </a:xfrm>
        </p:spPr>
        <p:txBody>
          <a:bodyPr/>
          <a:lstStyle/>
          <a:p>
            <a:pPr eaLnBrk="1" hangingPunct="1"/>
            <a:r>
              <a:rPr kumimoji="0" lang="zh-TW" altLang="en-US" smtClean="0"/>
              <a:t>聯合荷蘭東印度公司</a:t>
            </a:r>
          </a:p>
        </p:txBody>
      </p:sp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84313"/>
            <a:ext cx="2646363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789363"/>
            <a:ext cx="2528888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365625"/>
            <a:ext cx="3735387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05038"/>
            <a:ext cx="3754438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標題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1008063"/>
          </a:xfrm>
        </p:spPr>
        <p:txBody>
          <a:bodyPr/>
          <a:lstStyle/>
          <a:p>
            <a:r>
              <a:rPr kumimoji="0" lang="zh-TW" altLang="en-US" smtClean="0"/>
              <a:t>荷人描繪的原住民</a:t>
            </a:r>
          </a:p>
        </p:txBody>
      </p:sp>
      <p:pic>
        <p:nvPicPr>
          <p:cNvPr id="4915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817688"/>
            <a:ext cx="2627312" cy="4711700"/>
          </a:xfrm>
          <a:noFill/>
        </p:spPr>
      </p:pic>
      <p:pic>
        <p:nvPicPr>
          <p:cNvPr id="49155" name="Picture 4" descr="17世紀獵鹿的台灣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773238"/>
            <a:ext cx="43815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標題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1008063"/>
          </a:xfrm>
        </p:spPr>
        <p:txBody>
          <a:bodyPr/>
          <a:lstStyle/>
          <a:p>
            <a:pPr eaLnBrk="1" hangingPunct="1"/>
            <a:r>
              <a:rPr kumimoji="0" lang="zh-TW" altLang="en-US" smtClean="0"/>
              <a:t>鄭成功</a:t>
            </a:r>
            <a:r>
              <a:rPr kumimoji="0" lang="en-US" altLang="zh-TW" smtClean="0"/>
              <a:t>(Koxinga)</a:t>
            </a:r>
            <a:r>
              <a:rPr kumimoji="0" lang="zh-TW" altLang="en-US" smtClean="0"/>
              <a:t>佔領時期</a:t>
            </a:r>
            <a:r>
              <a:rPr kumimoji="0" lang="en-US" altLang="zh-TW" smtClean="0"/>
              <a:t>(1661-83)</a:t>
            </a:r>
            <a:endParaRPr kumimoji="0" lang="zh-TW" altLang="en-US" smtClean="0"/>
          </a:p>
        </p:txBody>
      </p:sp>
      <p:sp>
        <p:nvSpPr>
          <p:cNvPr id="50178" name="內容版面配置區 2"/>
          <p:cNvSpPr>
            <a:spLocks noGrp="1"/>
          </p:cNvSpPr>
          <p:nvPr>
            <p:ph idx="1"/>
          </p:nvPr>
        </p:nvSpPr>
        <p:spPr>
          <a:xfrm>
            <a:off x="323850" y="1989138"/>
            <a:ext cx="8362950" cy="4679950"/>
          </a:xfrm>
        </p:spPr>
        <p:txBody>
          <a:bodyPr/>
          <a:lstStyle/>
          <a:p>
            <a:pPr eaLnBrk="1" hangingPunct="1">
              <a:lnSpc>
                <a:spcPts val="5838"/>
              </a:lnSpc>
              <a:spcBef>
                <a:spcPct val="0"/>
              </a:spcBef>
            </a:pPr>
            <a:r>
              <a:rPr kumimoji="0" lang="zh-TW" altLang="en-US" sz="3600" smtClean="0"/>
              <a:t>建立東寧王國，漢人移民逐步增加。</a:t>
            </a:r>
          </a:p>
          <a:p>
            <a:pPr eaLnBrk="1" hangingPunct="1">
              <a:lnSpc>
                <a:spcPts val="5838"/>
              </a:lnSpc>
              <a:spcBef>
                <a:spcPct val="0"/>
              </a:spcBef>
            </a:pPr>
            <a:r>
              <a:rPr kumimoji="0" lang="zh-TW" altLang="en-US" sz="3600" smtClean="0"/>
              <a:t>台灣從此和中國政治勢力糾葛不清，搖擺於其封建勢力和西洋殖民勢力之間。</a:t>
            </a:r>
          </a:p>
          <a:p>
            <a:pPr eaLnBrk="1" hangingPunct="1">
              <a:lnSpc>
                <a:spcPts val="5838"/>
              </a:lnSpc>
              <a:spcBef>
                <a:spcPct val="0"/>
              </a:spcBef>
            </a:pPr>
            <a:r>
              <a:rPr kumimoji="0" lang="zh-TW" altLang="en-US" sz="3600" smtClean="0"/>
              <a:t>「開山王」</a:t>
            </a:r>
            <a:r>
              <a:rPr kumimoji="0" lang="en-US" altLang="zh-TW" sz="3600" smtClean="0"/>
              <a:t>(</a:t>
            </a:r>
            <a:r>
              <a:rPr kumimoji="0" lang="zh-TW" altLang="en-US" sz="3600" smtClean="0"/>
              <a:t>陳永華</a:t>
            </a:r>
            <a:r>
              <a:rPr kumimoji="0" lang="en-US" altLang="zh-TW" sz="3600" smtClean="0"/>
              <a:t>)  vs. </a:t>
            </a:r>
            <a:r>
              <a:rPr kumimoji="0" lang="zh-TW" altLang="en-US" sz="3600" smtClean="0"/>
              <a:t>鄭氏王朝反清復明的「反攻大陸」政策。</a:t>
            </a:r>
          </a:p>
          <a:p>
            <a:pPr eaLnBrk="1" hangingPunct="1"/>
            <a:endParaRPr kumimoji="0" lang="zh-TW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標題 1"/>
          <p:cNvSpPr>
            <a:spLocks noGrp="1"/>
          </p:cNvSpPr>
          <p:nvPr>
            <p:ph type="title"/>
          </p:nvPr>
        </p:nvSpPr>
        <p:spPr>
          <a:xfrm>
            <a:off x="457200" y="836613"/>
            <a:ext cx="8229600" cy="1008062"/>
          </a:xfrm>
        </p:spPr>
        <p:txBody>
          <a:bodyPr/>
          <a:lstStyle/>
          <a:p>
            <a:r>
              <a:rPr kumimoji="0" lang="zh-TW" altLang="en-US" smtClean="0"/>
              <a:t>「國姓爺」</a:t>
            </a:r>
            <a:r>
              <a:rPr kumimoji="0" lang="en-US" altLang="zh-TW" smtClean="0"/>
              <a:t>(Koxinga)</a:t>
            </a:r>
            <a:r>
              <a:rPr kumimoji="0" lang="zh-TW" altLang="en-US" smtClean="0"/>
              <a:t>，鄭成功</a:t>
            </a:r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420938"/>
            <a:ext cx="2381250" cy="4019550"/>
          </a:xfrm>
          <a:noFill/>
        </p:spPr>
      </p:pic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284538"/>
            <a:ext cx="243205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349500"/>
            <a:ext cx="3000375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標題 1"/>
          <p:cNvSpPr>
            <a:spLocks noGrp="1"/>
          </p:cNvSpPr>
          <p:nvPr>
            <p:ph type="title"/>
          </p:nvPr>
        </p:nvSpPr>
        <p:spPr>
          <a:xfrm>
            <a:off x="684213" y="620713"/>
            <a:ext cx="8002587" cy="936625"/>
          </a:xfrm>
        </p:spPr>
        <p:txBody>
          <a:bodyPr/>
          <a:lstStyle/>
          <a:p>
            <a:r>
              <a:rPr kumimoji="0" lang="zh-TW" altLang="en-US" smtClean="0"/>
              <a:t>漢人人口急速增加</a:t>
            </a:r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060575"/>
            <a:ext cx="4156075" cy="4194175"/>
          </a:xfrm>
          <a:noFill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700213"/>
            <a:ext cx="2973388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標題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152525"/>
          </a:xfrm>
        </p:spPr>
        <p:txBody>
          <a:bodyPr/>
          <a:lstStyle/>
          <a:p>
            <a:pPr eaLnBrk="1" hangingPunct="1"/>
            <a:r>
              <a:rPr kumimoji="0" lang="zh-TW" altLang="en-US" smtClean="0"/>
              <a:t>清朝放任時期</a:t>
            </a:r>
            <a:r>
              <a:rPr kumimoji="0" lang="en-US" altLang="zh-TW" smtClean="0"/>
              <a:t>(1683-1895)</a:t>
            </a:r>
            <a:endParaRPr kumimoji="0" lang="zh-TW" altLang="en-US" smtClean="0"/>
          </a:p>
        </p:txBody>
      </p:sp>
      <p:sp>
        <p:nvSpPr>
          <p:cNvPr id="53250" name="內容版面配置區 2"/>
          <p:cNvSpPr>
            <a:spLocks noGrp="1"/>
          </p:cNvSpPr>
          <p:nvPr>
            <p:ph idx="1"/>
          </p:nvPr>
        </p:nvSpPr>
        <p:spPr>
          <a:xfrm>
            <a:off x="323850" y="1628775"/>
            <a:ext cx="8496300" cy="5018088"/>
          </a:xfrm>
        </p:spPr>
        <p:txBody>
          <a:bodyPr/>
          <a:lstStyle/>
          <a:p>
            <a:pPr eaLnBrk="1" hangingPunct="1">
              <a:lnSpc>
                <a:spcPts val="5338"/>
              </a:lnSpc>
              <a:spcBef>
                <a:spcPct val="0"/>
              </a:spcBef>
            </a:pPr>
            <a:r>
              <a:rPr kumimoji="0" lang="zh-TW" altLang="en-US" sz="3600" smtClean="0"/>
              <a:t>台灣「棄留之爭」；</a:t>
            </a:r>
            <a:r>
              <a:rPr kumimoji="0" lang="en-US" altLang="zh-TW" sz="3600" smtClean="0"/>
              <a:t>1684</a:t>
            </a:r>
            <a:r>
              <a:rPr kumimoji="0" lang="zh-TW" altLang="en-US" sz="3600" smtClean="0"/>
              <a:t>頒禁渡法案</a:t>
            </a:r>
            <a:r>
              <a:rPr kumimoji="0" lang="en-US" altLang="zh-TW" sz="3600" smtClean="0"/>
              <a:t>(1760</a:t>
            </a:r>
            <a:r>
              <a:rPr kumimoji="0" lang="zh-TW" altLang="en-US" sz="3600" smtClean="0"/>
              <a:t>廢</a:t>
            </a:r>
            <a:r>
              <a:rPr kumimoji="0" lang="en-US" altLang="zh-TW" sz="3600" smtClean="0"/>
              <a:t>)</a:t>
            </a:r>
            <a:r>
              <a:rPr kumimoji="0" lang="zh-TW" altLang="en-US" sz="3600" smtClean="0"/>
              <a:t>，</a:t>
            </a:r>
            <a:r>
              <a:rPr kumimoji="0" lang="en-US" altLang="zh-TW" sz="3600" smtClean="0"/>
              <a:t>1875</a:t>
            </a:r>
            <a:r>
              <a:rPr kumimoji="0" lang="zh-TW" altLang="en-US" sz="3600" smtClean="0"/>
              <a:t>建省。</a:t>
            </a:r>
          </a:p>
          <a:p>
            <a:pPr eaLnBrk="1" hangingPunct="1">
              <a:lnSpc>
                <a:spcPts val="5338"/>
              </a:lnSpc>
              <a:spcBef>
                <a:spcPct val="0"/>
              </a:spcBef>
            </a:pPr>
            <a:r>
              <a:rPr kumimoji="0" lang="zh-TW" altLang="en-US" sz="3600" smtClean="0"/>
              <a:t>以福建漳州、泉州兩府和廣東客家人為主所形成的台灣人主體</a:t>
            </a:r>
            <a:r>
              <a:rPr kumimoji="0" lang="en-US" altLang="zh-TW" sz="3600" smtClean="0"/>
              <a:t>(</a:t>
            </a:r>
            <a:r>
              <a:rPr kumimoji="0" lang="zh-TW" altLang="en-US" sz="3600" smtClean="0"/>
              <a:t>羅漢腳</a:t>
            </a:r>
            <a:r>
              <a:rPr kumimoji="0" lang="en-US" altLang="zh-TW" sz="3600" smtClean="0"/>
              <a:t>)—</a:t>
            </a:r>
            <a:r>
              <a:rPr kumimoji="0" lang="zh-TW" altLang="en-US" sz="3600" smtClean="0"/>
              <a:t>「有唐山公，無唐山媽」。</a:t>
            </a:r>
            <a:endParaRPr kumimoji="0" lang="en-US" altLang="zh-TW" sz="3600" smtClean="0"/>
          </a:p>
          <a:p>
            <a:pPr eaLnBrk="1" hangingPunct="1">
              <a:lnSpc>
                <a:spcPts val="5338"/>
              </a:lnSpc>
              <a:spcBef>
                <a:spcPct val="0"/>
              </a:spcBef>
            </a:pPr>
            <a:r>
              <a:rPr kumimoji="0" lang="zh-TW" altLang="en-US" sz="3600" smtClean="0"/>
              <a:t>漢人的主要移民潮是</a:t>
            </a:r>
            <a:r>
              <a:rPr kumimoji="0" lang="en-US" altLang="zh-TW" sz="3600" smtClean="0"/>
              <a:t>1683-1790</a:t>
            </a:r>
            <a:r>
              <a:rPr kumimoji="0" lang="zh-TW" altLang="en-US" sz="3600" smtClean="0"/>
              <a:t>年，</a:t>
            </a:r>
            <a:r>
              <a:rPr kumimoji="0" lang="en-US" altLang="zh-TW" sz="3600" smtClean="0"/>
              <a:t>1790-1860</a:t>
            </a:r>
            <a:r>
              <a:rPr kumimoji="0" lang="zh-TW" altLang="en-US" sz="3600" smtClean="0"/>
              <a:t>年間逐漸「在地化」。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標題 1"/>
          <p:cNvSpPr>
            <a:spLocks noGrp="1"/>
          </p:cNvSpPr>
          <p:nvPr>
            <p:ph type="title"/>
          </p:nvPr>
        </p:nvSpPr>
        <p:spPr>
          <a:xfrm>
            <a:off x="323850" y="620713"/>
            <a:ext cx="8496300" cy="1008062"/>
          </a:xfrm>
        </p:spPr>
        <p:txBody>
          <a:bodyPr/>
          <a:lstStyle/>
          <a:p>
            <a:r>
              <a:rPr kumimoji="0" lang="zh-TW" altLang="en-US" smtClean="0"/>
              <a:t>台灣 </a:t>
            </a:r>
            <a:r>
              <a:rPr kumimoji="0" lang="en-US" altLang="zh-TW" smtClean="0"/>
              <a:t>(Taiuan)</a:t>
            </a:r>
            <a:r>
              <a:rPr kumimoji="0" lang="zh-TW" altLang="en-US" smtClean="0"/>
              <a:t>，今天的「安平」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1989138"/>
            <a:ext cx="5608637" cy="4581525"/>
          </a:xfrm>
          <a:noFill/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2967038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692150"/>
            <a:ext cx="6805612" cy="6165850"/>
          </a:xfr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標題 1"/>
          <p:cNvSpPr>
            <a:spLocks noGrp="1"/>
          </p:cNvSpPr>
          <p:nvPr>
            <p:ph type="title"/>
          </p:nvPr>
        </p:nvSpPr>
        <p:spPr>
          <a:xfrm>
            <a:off x="457200" y="836613"/>
            <a:ext cx="8229600" cy="1008062"/>
          </a:xfrm>
        </p:spPr>
        <p:txBody>
          <a:bodyPr/>
          <a:lstStyle/>
          <a:p>
            <a:pPr eaLnBrk="1" hangingPunct="1"/>
            <a:r>
              <a:rPr kumimoji="0" lang="zh-TW" altLang="en-US" smtClean="0"/>
              <a:t>陳達的</a:t>
            </a:r>
            <a:r>
              <a:rPr kumimoji="0" lang="en-US" altLang="zh-TW" smtClean="0"/>
              <a:t>〈</a:t>
            </a:r>
            <a:r>
              <a:rPr kumimoji="0" lang="zh-TW" altLang="en-US" smtClean="0"/>
              <a:t>思想起</a:t>
            </a:r>
            <a:r>
              <a:rPr kumimoji="0" lang="en-US" altLang="zh-TW" smtClean="0"/>
              <a:t>〉</a:t>
            </a:r>
            <a:endParaRPr kumimoji="0" lang="zh-TW" altLang="en-US" smtClean="0"/>
          </a:p>
        </p:txBody>
      </p:sp>
      <p:sp>
        <p:nvSpPr>
          <p:cNvPr id="55298" name="內容版面配置區 2"/>
          <p:cNvSpPr>
            <a:spLocks noGrp="1"/>
          </p:cNvSpPr>
          <p:nvPr>
            <p:ph idx="1"/>
          </p:nvPr>
        </p:nvSpPr>
        <p:spPr>
          <a:xfrm>
            <a:off x="468313" y="1989138"/>
            <a:ext cx="8229600" cy="48688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kumimoji="0" lang="zh-TW" altLang="en-US" sz="3600" smtClean="0"/>
              <a:t>橫渡「黑水溝」的台灣先民：</a:t>
            </a:r>
            <a:endParaRPr kumimoji="0" lang="en-US" altLang="zh-TW" sz="3600" smtClean="0"/>
          </a:p>
          <a:p>
            <a:pPr eaLnBrk="1" hangingPunct="1">
              <a:buFont typeface="Wingdings" pitchFamily="2" charset="2"/>
              <a:buNone/>
            </a:pPr>
            <a:endParaRPr kumimoji="0" lang="en-US" altLang="zh-TW" sz="3600" smtClean="0"/>
          </a:p>
          <a:p>
            <a:pPr eaLnBrk="1" hangingPunct="1">
              <a:lnSpc>
                <a:spcPts val="5425"/>
              </a:lnSpc>
              <a:spcBef>
                <a:spcPct val="0"/>
              </a:spcBef>
              <a:buFont typeface="Wingdings" pitchFamily="2" charset="2"/>
              <a:buNone/>
            </a:pPr>
            <a:r>
              <a:rPr kumimoji="0" lang="zh-TW" altLang="en-US" sz="3600" i="1" smtClean="0"/>
              <a:t>祖先鹹心過台灣   不知台灣生做啥款？</a:t>
            </a:r>
            <a:endParaRPr kumimoji="0" lang="en-US" altLang="zh-TW" sz="3600" i="1" smtClean="0"/>
          </a:p>
          <a:p>
            <a:pPr eaLnBrk="1" hangingPunct="1">
              <a:lnSpc>
                <a:spcPts val="5425"/>
              </a:lnSpc>
              <a:spcBef>
                <a:spcPct val="0"/>
              </a:spcBef>
              <a:buFont typeface="Wingdings" pitchFamily="2" charset="2"/>
              <a:buNone/>
            </a:pPr>
            <a:r>
              <a:rPr kumimoji="0" lang="zh-TW" altLang="en-US" sz="3600" i="1" smtClean="0"/>
              <a:t>海水絕深反成黑   在海山浮心漂心艱苦</a:t>
            </a:r>
            <a:endParaRPr kumimoji="0" lang="en-US" altLang="zh-TW" sz="3600" i="1" smtClean="0"/>
          </a:p>
          <a:p>
            <a:pPr eaLnBrk="1" hangingPunct="1">
              <a:lnSpc>
                <a:spcPts val="5425"/>
              </a:lnSpc>
              <a:spcBef>
                <a:spcPct val="0"/>
              </a:spcBef>
              <a:buFont typeface="Wingdings" pitchFamily="2" charset="2"/>
              <a:buNone/>
            </a:pPr>
            <a:r>
              <a:rPr kumimoji="0" lang="zh-TW" altLang="en-US" sz="3600" i="1" smtClean="0"/>
              <a:t>小隻帆船入大海   舉目看天頂心悲哀</a:t>
            </a:r>
            <a:endParaRPr kumimoji="0" lang="en-US" altLang="zh-TW" sz="3600" i="1" smtClean="0"/>
          </a:p>
          <a:p>
            <a:pPr eaLnBrk="1" hangingPunct="1">
              <a:lnSpc>
                <a:spcPts val="5425"/>
              </a:lnSpc>
              <a:spcBef>
                <a:spcPct val="0"/>
              </a:spcBef>
              <a:buFont typeface="Wingdings" pitchFamily="2" charset="2"/>
              <a:buNone/>
            </a:pPr>
            <a:r>
              <a:rPr kumimoji="0" lang="zh-TW" altLang="en-US" sz="3600" i="1" smtClean="0"/>
              <a:t>神明保佑祖先來   海底千萬不要作風颱</a:t>
            </a:r>
            <a:endParaRPr kumimoji="0" lang="en-US" altLang="zh-TW" sz="3600" i="1" smtClean="0"/>
          </a:p>
          <a:p>
            <a:pPr eaLnBrk="1" hangingPunct="1">
              <a:lnSpc>
                <a:spcPts val="5425"/>
              </a:lnSpc>
              <a:spcBef>
                <a:spcPct val="0"/>
              </a:spcBef>
              <a:buFont typeface="Wingdings" pitchFamily="2" charset="2"/>
              <a:buNone/>
            </a:pPr>
            <a:r>
              <a:rPr kumimoji="0" lang="zh-TW" altLang="en-US" sz="3600" i="1" smtClean="0"/>
              <a:t>台灣後來好所在   經過三百年後人人知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標題 1"/>
          <p:cNvSpPr>
            <a:spLocks noGrp="1"/>
          </p:cNvSpPr>
          <p:nvPr>
            <p:ph type="title"/>
          </p:nvPr>
        </p:nvSpPr>
        <p:spPr>
          <a:xfrm>
            <a:off x="971550" y="620713"/>
            <a:ext cx="7848600" cy="863600"/>
          </a:xfrm>
        </p:spPr>
        <p:txBody>
          <a:bodyPr/>
          <a:lstStyle/>
          <a:p>
            <a:r>
              <a:rPr kumimoji="0" lang="zh-TW" altLang="en-US" smtClean="0"/>
              <a:t>台灣人主體</a:t>
            </a:r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708275"/>
            <a:ext cx="3170237" cy="2800350"/>
          </a:xfrm>
          <a:noFill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060575"/>
            <a:ext cx="2698750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060575"/>
            <a:ext cx="231775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標題 1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935038"/>
          </a:xfrm>
        </p:spPr>
        <p:txBody>
          <a:bodyPr/>
          <a:lstStyle/>
          <a:p>
            <a:r>
              <a:rPr kumimoji="0" lang="zh-TW" altLang="en-US" smtClean="0"/>
              <a:t>有唐山公，無唐山媽</a:t>
            </a:r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884363"/>
            <a:ext cx="2600325" cy="4098925"/>
          </a:xfrm>
          <a:noFill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3" y="2060575"/>
            <a:ext cx="2820987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205038"/>
            <a:ext cx="2636838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標題 1"/>
          <p:cNvSpPr>
            <a:spLocks noGrp="1"/>
          </p:cNvSpPr>
          <p:nvPr>
            <p:ph type="title"/>
          </p:nvPr>
        </p:nvSpPr>
        <p:spPr>
          <a:xfrm>
            <a:off x="539750" y="549275"/>
            <a:ext cx="8085138" cy="935038"/>
          </a:xfrm>
        </p:spPr>
        <p:txBody>
          <a:bodyPr/>
          <a:lstStyle/>
          <a:p>
            <a:r>
              <a:rPr lang="zh-TW" altLang="en-US" smtClean="0"/>
              <a:t>平埔族的漢化</a:t>
            </a:r>
          </a:p>
        </p:txBody>
      </p:sp>
      <p:pic>
        <p:nvPicPr>
          <p:cNvPr id="58370" name="內容版面配置區 3" descr="PepoWomanChild_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" r="-476"/>
          <a:stretch>
            <a:fillRect/>
          </a:stretch>
        </p:blipFill>
        <p:spPr>
          <a:xfrm>
            <a:off x="179388" y="2349500"/>
            <a:ext cx="4352925" cy="2576513"/>
          </a:xfrm>
        </p:spPr>
      </p:pic>
      <p:pic>
        <p:nvPicPr>
          <p:cNvPr id="58371" name="圖片 4" descr="14837888604_e116f1a79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16375"/>
            <a:ext cx="435610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圖片 5" descr="pingpu-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889000"/>
            <a:ext cx="436245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標題 1"/>
          <p:cNvSpPr>
            <a:spLocks noGrp="1"/>
          </p:cNvSpPr>
          <p:nvPr>
            <p:ph type="title"/>
          </p:nvPr>
        </p:nvSpPr>
        <p:spPr>
          <a:xfrm>
            <a:off x="539750" y="549275"/>
            <a:ext cx="8085138" cy="935038"/>
          </a:xfrm>
        </p:spPr>
        <p:txBody>
          <a:bodyPr/>
          <a:lstStyle/>
          <a:p>
            <a:r>
              <a:rPr lang="zh-TW" altLang="en-US" smtClean="0"/>
              <a:t>平埔族的漢化</a:t>
            </a:r>
          </a:p>
        </p:txBody>
      </p:sp>
      <p:pic>
        <p:nvPicPr>
          <p:cNvPr id="59394" name="圖片 6" descr="526CG6拷貝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08138"/>
            <a:ext cx="7874000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標題 1"/>
          <p:cNvSpPr>
            <a:spLocks noGrp="1"/>
          </p:cNvSpPr>
          <p:nvPr>
            <p:ph type="title"/>
          </p:nvPr>
        </p:nvSpPr>
        <p:spPr>
          <a:xfrm>
            <a:off x="539750" y="549275"/>
            <a:ext cx="8158163" cy="1079500"/>
          </a:xfrm>
        </p:spPr>
        <p:txBody>
          <a:bodyPr/>
          <a:lstStyle/>
          <a:p>
            <a:pPr eaLnBrk="1" hangingPunct="1"/>
            <a:r>
              <a:rPr kumimoji="0" lang="zh-TW" altLang="en-US" smtClean="0"/>
              <a:t>清朝放任時期</a:t>
            </a:r>
            <a:r>
              <a:rPr kumimoji="0" lang="en-US" altLang="zh-TW" smtClean="0"/>
              <a:t>(1683-1895)</a:t>
            </a:r>
            <a:endParaRPr kumimoji="0" lang="zh-TW" altLang="en-US" smtClean="0"/>
          </a:p>
        </p:txBody>
      </p:sp>
      <p:sp>
        <p:nvSpPr>
          <p:cNvPr id="60418" name="內容版面配置區 2"/>
          <p:cNvSpPr>
            <a:spLocks noGrp="1"/>
          </p:cNvSpPr>
          <p:nvPr>
            <p:ph idx="1"/>
          </p:nvPr>
        </p:nvSpPr>
        <p:spPr>
          <a:xfrm>
            <a:off x="485775" y="1989138"/>
            <a:ext cx="8229600" cy="4752975"/>
          </a:xfrm>
        </p:spPr>
        <p:txBody>
          <a:bodyPr/>
          <a:lstStyle/>
          <a:p>
            <a:pPr eaLnBrk="1" hangingPunct="1">
              <a:lnSpc>
                <a:spcPts val="6538"/>
              </a:lnSpc>
              <a:spcBef>
                <a:spcPct val="0"/>
              </a:spcBef>
            </a:pPr>
            <a:r>
              <a:rPr kumimoji="0" lang="zh-TW" altLang="en-US" sz="3600" smtClean="0"/>
              <a:t>漢人對原住民的剝削</a:t>
            </a:r>
            <a:r>
              <a:rPr lang="zh-TW" altLang="en-US" sz="3600" smtClean="0"/>
              <a:t>（台灣開發史</a:t>
            </a:r>
            <a:r>
              <a:rPr lang="en-US" altLang="zh-TW" sz="3600" smtClean="0"/>
              <a:t> = </a:t>
            </a:r>
            <a:r>
              <a:rPr lang="zh-TW" altLang="en-US" sz="3600" smtClean="0"/>
              <a:t>原住民流亡史？）</a:t>
            </a:r>
            <a:endParaRPr lang="en-US" altLang="zh-TW" sz="3600" smtClean="0"/>
          </a:p>
          <a:p>
            <a:pPr eaLnBrk="1" hangingPunct="1">
              <a:lnSpc>
                <a:spcPts val="6538"/>
              </a:lnSpc>
              <a:spcBef>
                <a:spcPct val="0"/>
              </a:spcBef>
            </a:pPr>
            <a:r>
              <a:rPr kumimoji="0" lang="zh-TW" altLang="en-US" sz="3600" smtClean="0"/>
              <a:t>漢人社群中的「分類械鬥」文化。</a:t>
            </a:r>
            <a:endParaRPr kumimoji="0" lang="en-US" altLang="zh-TW" sz="3600" smtClean="0"/>
          </a:p>
          <a:p>
            <a:pPr eaLnBrk="1" hangingPunct="1">
              <a:lnSpc>
                <a:spcPts val="6538"/>
              </a:lnSpc>
              <a:spcBef>
                <a:spcPct val="0"/>
              </a:spcBef>
            </a:pPr>
            <a:r>
              <a:rPr lang="zh-TW" altLang="en-US" sz="3600" smtClean="0"/>
              <a:t>在台灣史上留下難以癒合的</a:t>
            </a:r>
            <a:r>
              <a:rPr kumimoji="0" lang="zh-TW" altLang="en-US" sz="3600" smtClean="0"/>
              <a:t>歷史傷痕。</a:t>
            </a:r>
            <a:endParaRPr kumimoji="0" lang="en-US" altLang="zh-TW" sz="3600" smtClean="0"/>
          </a:p>
          <a:p>
            <a:pPr eaLnBrk="1" hangingPunct="1">
              <a:lnSpc>
                <a:spcPts val="6538"/>
              </a:lnSpc>
              <a:spcBef>
                <a:spcPct val="0"/>
              </a:spcBef>
            </a:pPr>
            <a:r>
              <a:rPr kumimoji="0" lang="zh-TW" altLang="en-US" sz="3600" smtClean="0"/>
              <a:t>歷史「原罪」的共犯結構？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標題 1"/>
          <p:cNvSpPr>
            <a:spLocks noGrp="1"/>
          </p:cNvSpPr>
          <p:nvPr>
            <p:ph type="title"/>
          </p:nvPr>
        </p:nvSpPr>
        <p:spPr>
          <a:xfrm>
            <a:off x="684213" y="692150"/>
            <a:ext cx="8002587" cy="865188"/>
          </a:xfrm>
        </p:spPr>
        <p:txBody>
          <a:bodyPr/>
          <a:lstStyle/>
          <a:p>
            <a:r>
              <a:rPr kumimoji="0" lang="zh-TW" altLang="en-US" smtClean="0"/>
              <a:t>分類械鬥</a:t>
            </a:r>
            <a:r>
              <a:rPr kumimoji="0" lang="en-US" altLang="zh-TW" smtClean="0"/>
              <a:t> </a:t>
            </a:r>
            <a:endParaRPr kumimoji="0" lang="zh-TW" altLang="en-US" smtClean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349500"/>
            <a:ext cx="4175125" cy="3073400"/>
          </a:xfrm>
          <a:noFill/>
        </p:spPr>
      </p:pic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628775"/>
            <a:ext cx="34925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076700"/>
            <a:ext cx="3255962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標題 1"/>
          <p:cNvSpPr>
            <a:spLocks noGrp="1"/>
          </p:cNvSpPr>
          <p:nvPr>
            <p:ph type="title"/>
          </p:nvPr>
        </p:nvSpPr>
        <p:spPr>
          <a:xfrm>
            <a:off x="900113" y="692150"/>
            <a:ext cx="7786687" cy="865188"/>
          </a:xfrm>
        </p:spPr>
        <p:txBody>
          <a:bodyPr/>
          <a:lstStyle/>
          <a:p>
            <a:r>
              <a:rPr kumimoji="0" lang="zh-TW" altLang="en-US" smtClean="0"/>
              <a:t>分類械鬥</a:t>
            </a:r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24025"/>
            <a:ext cx="2703513" cy="1825625"/>
          </a:xfrm>
          <a:noFill/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149725"/>
            <a:ext cx="2805113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700213"/>
            <a:ext cx="275431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365625"/>
            <a:ext cx="277177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068638"/>
            <a:ext cx="2836863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標題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152525"/>
          </a:xfrm>
        </p:spPr>
        <p:txBody>
          <a:bodyPr/>
          <a:lstStyle/>
          <a:p>
            <a:r>
              <a:rPr kumimoji="0" lang="zh-TW" altLang="en-US" smtClean="0"/>
              <a:t>義民文化</a:t>
            </a:r>
            <a:endParaRPr lang="zh-TW" altLang="en-US" smtClean="0"/>
          </a:p>
        </p:txBody>
      </p:sp>
      <p:sp>
        <p:nvSpPr>
          <p:cNvPr id="63490" name="內容版面配置區 2"/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4729163"/>
          </a:xfrm>
        </p:spPr>
        <p:txBody>
          <a:bodyPr/>
          <a:lstStyle/>
          <a:p>
            <a:pPr eaLnBrk="1" hangingPunct="1">
              <a:lnSpc>
                <a:spcPts val="5738"/>
              </a:lnSpc>
              <a:spcBef>
                <a:spcPct val="0"/>
              </a:spcBef>
            </a:pPr>
            <a:r>
              <a:rPr kumimoji="0" lang="zh-TW" altLang="en-US" sz="3600" smtClean="0"/>
              <a:t>清官腐敗</a:t>
            </a:r>
            <a:r>
              <a:rPr kumimoji="0" lang="en-US" altLang="zh-TW" sz="3600" smtClean="0"/>
              <a:t>(</a:t>
            </a:r>
            <a:r>
              <a:rPr kumimoji="0" lang="zh-TW" altLang="en-US" sz="3600" smtClean="0"/>
              <a:t>「三年官，兩年滿」</a:t>
            </a:r>
            <a:r>
              <a:rPr kumimoji="0" lang="en-US" altLang="zh-TW" sz="3600" smtClean="0"/>
              <a:t>)</a:t>
            </a:r>
            <a:r>
              <a:rPr kumimoji="0" lang="zh-TW" altLang="en-US" sz="3600" smtClean="0"/>
              <a:t>，導致「三年一小反，五年一大亂」，也就是台灣的「民變」史。</a:t>
            </a:r>
          </a:p>
          <a:p>
            <a:pPr eaLnBrk="1" hangingPunct="1">
              <a:lnSpc>
                <a:spcPts val="5738"/>
              </a:lnSpc>
              <a:spcBef>
                <a:spcPct val="0"/>
              </a:spcBef>
            </a:pPr>
            <a:r>
              <a:rPr kumimoji="0" lang="zh-TW" altLang="en-US" sz="3600" smtClean="0"/>
              <a:t>不同階段的統治階級都使用「分化利用、操弄族群」的手段來鎮壓，形成「義民文化」，試問誰不是義民？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標題 1"/>
          <p:cNvSpPr>
            <a:spLocks noGrp="1"/>
          </p:cNvSpPr>
          <p:nvPr>
            <p:ph type="title"/>
          </p:nvPr>
        </p:nvSpPr>
        <p:spPr>
          <a:xfrm>
            <a:off x="395288" y="692150"/>
            <a:ext cx="8497887" cy="792163"/>
          </a:xfrm>
        </p:spPr>
        <p:txBody>
          <a:bodyPr/>
          <a:lstStyle/>
          <a:p>
            <a:r>
              <a:rPr kumimoji="0" lang="zh-TW" altLang="en-US" smtClean="0"/>
              <a:t>台灣 </a:t>
            </a:r>
            <a:r>
              <a:rPr kumimoji="0" lang="en-US" altLang="zh-TW" smtClean="0"/>
              <a:t>(Taiuan)</a:t>
            </a:r>
            <a:r>
              <a:rPr kumimoji="0" lang="zh-TW" altLang="en-US" smtClean="0"/>
              <a:t>，今天的「安平」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5" y="2205038"/>
            <a:ext cx="4846638" cy="3635375"/>
          </a:xfrm>
          <a:noFill/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628775"/>
            <a:ext cx="3706813" cy="494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4197350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4256088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20713"/>
            <a:ext cx="35687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789363"/>
            <a:ext cx="39973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標題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1066800"/>
          </a:xfrm>
        </p:spPr>
        <p:txBody>
          <a:bodyPr/>
          <a:lstStyle/>
          <a:p>
            <a:r>
              <a:rPr lang="zh-TW" altLang="en-US" smtClean="0"/>
              <a:t>進入海洋時代的台灣</a:t>
            </a:r>
          </a:p>
        </p:txBody>
      </p:sp>
      <p:pic>
        <p:nvPicPr>
          <p:cNvPr id="65538" name="內容版面配置區 3" descr="f50d3c3c9436370e21e8aeaadadf038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504" r="-66504"/>
          <a:stretch>
            <a:fillRect/>
          </a:stretch>
        </p:blipFill>
        <p:spPr>
          <a:xfrm>
            <a:off x="-1908175" y="1844675"/>
            <a:ext cx="8229600" cy="4824413"/>
          </a:xfrm>
        </p:spPr>
      </p:pic>
      <p:pic>
        <p:nvPicPr>
          <p:cNvPr id="65539" name="圖片 4" descr="eb6e0f111df1806b177f29a4b64fe4e4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82775"/>
            <a:ext cx="4302125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標題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1066800"/>
          </a:xfrm>
        </p:spPr>
        <p:txBody>
          <a:bodyPr/>
          <a:lstStyle/>
          <a:p>
            <a:r>
              <a:rPr lang="zh-TW" altLang="en-US" smtClean="0"/>
              <a:t>進入海洋時代的台灣</a:t>
            </a:r>
          </a:p>
        </p:txBody>
      </p:sp>
      <p:pic>
        <p:nvPicPr>
          <p:cNvPr id="66562" name="內容版面配置區 4" descr="b620eacd1c09bc76d564284b424a35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004" r="-107004"/>
          <a:stretch>
            <a:fillRect/>
          </a:stretch>
        </p:blipFill>
        <p:spPr>
          <a:xfrm>
            <a:off x="-2052638" y="1916113"/>
            <a:ext cx="9051926" cy="4757737"/>
          </a:xfrm>
        </p:spPr>
      </p:pic>
      <p:pic>
        <p:nvPicPr>
          <p:cNvPr id="66563" name="圖片 5" descr="e04b438475c1cd5db1c18d2d37616044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5950"/>
            <a:ext cx="39338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標題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223963"/>
          </a:xfrm>
        </p:spPr>
        <p:txBody>
          <a:bodyPr/>
          <a:lstStyle/>
          <a:p>
            <a:r>
              <a:rPr lang="zh-TW" altLang="en-US" smtClean="0"/>
              <a:t>二次大戰後的新移民</a:t>
            </a:r>
          </a:p>
        </p:txBody>
      </p:sp>
      <p:sp>
        <p:nvSpPr>
          <p:cNvPr id="67586" name="內容版面配置區 2"/>
          <p:cNvSpPr>
            <a:spLocks noGrp="1"/>
          </p:cNvSpPr>
          <p:nvPr>
            <p:ph idx="1"/>
          </p:nvPr>
        </p:nvSpPr>
        <p:spPr>
          <a:xfrm>
            <a:off x="457200" y="1628775"/>
            <a:ext cx="8075613" cy="5113338"/>
          </a:xfrm>
        </p:spPr>
        <p:txBody>
          <a:bodyPr/>
          <a:lstStyle/>
          <a:p>
            <a:pPr>
              <a:lnSpc>
                <a:spcPts val="5563"/>
              </a:lnSpc>
              <a:spcBef>
                <a:spcPct val="0"/>
              </a:spcBef>
            </a:pPr>
            <a:r>
              <a:rPr lang="zh-TW" altLang="en-US" sz="3200" smtClean="0"/>
              <a:t>二次大戰後不久的</a:t>
            </a:r>
            <a:r>
              <a:rPr lang="en-US" altLang="zh-TW" sz="3200" smtClean="0"/>
              <a:t>1949</a:t>
            </a:r>
            <a:r>
              <a:rPr lang="zh-TW" altLang="en-US" sz="3200" smtClean="0"/>
              <a:t>年，約</a:t>
            </a:r>
            <a:r>
              <a:rPr lang="en-US" altLang="zh-TW" sz="3200" smtClean="0"/>
              <a:t>150-200</a:t>
            </a:r>
            <a:r>
              <a:rPr lang="zh-TW" altLang="en-US" sz="3200" smtClean="0"/>
              <a:t>萬的所謂「大陸人」</a:t>
            </a:r>
            <a:r>
              <a:rPr lang="en-US" altLang="zh-TW" sz="3200" smtClean="0"/>
              <a:t>(mainlander)</a:t>
            </a:r>
            <a:r>
              <a:rPr lang="zh-TW" altLang="en-US" sz="3200" smtClean="0"/>
              <a:t>隨國民政府自中國遷台，佔當時全島人口的</a:t>
            </a:r>
            <a:r>
              <a:rPr lang="en-US" altLang="zh-TW" sz="3200" smtClean="0"/>
              <a:t>14</a:t>
            </a:r>
            <a:r>
              <a:rPr lang="zh-TW" altLang="en-US" sz="3200" smtClean="0"/>
              <a:t>％，他們在惶恐、不安的危機感中有相當大的比例成為基督徒，在信仰上找到慰藉和盼望。（類似</a:t>
            </a:r>
            <a:r>
              <a:rPr lang="en-US" altLang="zh-TW" sz="3200" smtClean="0"/>
              <a:t>1950</a:t>
            </a:r>
            <a:r>
              <a:rPr lang="zh-TW" altLang="en-US" sz="3200" smtClean="0"/>
              <a:t>年代韓戰爆發之後南韓教會的發展處境）</a:t>
            </a:r>
            <a:endParaRPr lang="en-US" altLang="zh-TW" sz="3200" smtClean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標題 1"/>
          <p:cNvSpPr>
            <a:spLocks noGrp="1"/>
          </p:cNvSpPr>
          <p:nvPr>
            <p:ph type="title"/>
          </p:nvPr>
        </p:nvSpPr>
        <p:spPr>
          <a:xfrm>
            <a:off x="611188" y="620713"/>
            <a:ext cx="8075612" cy="1079500"/>
          </a:xfrm>
        </p:spPr>
        <p:txBody>
          <a:bodyPr/>
          <a:lstStyle/>
          <a:p>
            <a:r>
              <a:rPr lang="zh-TW" altLang="en-US" smtClean="0"/>
              <a:t>當代台灣社會裡的「新移民」</a:t>
            </a:r>
          </a:p>
        </p:txBody>
      </p:sp>
      <p:sp>
        <p:nvSpPr>
          <p:cNvPr id="68610" name="內容版面配置區 2"/>
          <p:cNvSpPr>
            <a:spLocks noGrp="1"/>
          </p:cNvSpPr>
          <p:nvPr>
            <p:ph idx="1"/>
          </p:nvPr>
        </p:nvSpPr>
        <p:spPr>
          <a:xfrm>
            <a:off x="468313" y="1916113"/>
            <a:ext cx="8207375" cy="4826000"/>
          </a:xfrm>
        </p:spPr>
        <p:txBody>
          <a:bodyPr/>
          <a:lstStyle/>
          <a:p>
            <a:pPr>
              <a:lnSpc>
                <a:spcPts val="6163"/>
              </a:lnSpc>
              <a:spcBef>
                <a:spcPct val="0"/>
              </a:spcBef>
            </a:pPr>
            <a:r>
              <a:rPr lang="zh-TW" altLang="en-US" sz="3600" smtClean="0"/>
              <a:t>在社會邊緣生活的原住民族：同時是「外部殖民」及「內部殖民」的受害者，有時甚至「台灣意識」成為一種「霸權」</a:t>
            </a:r>
            <a:r>
              <a:rPr lang="en-US" altLang="zh-TW" sz="3600" smtClean="0"/>
              <a:t>(hegemony)</a:t>
            </a:r>
            <a:r>
              <a:rPr lang="zh-TW" altLang="en-US" sz="3600" smtClean="0"/>
              <a:t>的論述。</a:t>
            </a:r>
            <a:endParaRPr lang="en-US" altLang="zh-TW" sz="3600" smtClean="0"/>
          </a:p>
          <a:p>
            <a:pPr>
              <a:lnSpc>
                <a:spcPts val="6163"/>
              </a:lnSpc>
              <a:spcBef>
                <a:spcPct val="0"/>
              </a:spcBef>
            </a:pPr>
            <a:r>
              <a:rPr lang="zh-TW" altLang="en-US" sz="3600" smtClean="0"/>
              <a:t>新台灣之子（外籍勞工、配偶、子女）的困境。</a:t>
            </a:r>
            <a:endParaRPr lang="en-US" altLang="zh-TW" sz="3600" smtClean="0"/>
          </a:p>
          <a:p>
            <a:endParaRPr lang="zh-TW" altLang="en-US" smtClean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標題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008062"/>
          </a:xfrm>
        </p:spPr>
        <p:txBody>
          <a:bodyPr/>
          <a:lstStyle/>
          <a:p>
            <a:r>
              <a:rPr lang="zh-TW" altLang="en-US" smtClean="0"/>
              <a:t>移民</a:t>
            </a:r>
            <a:r>
              <a:rPr lang="en-US" altLang="zh-TW" smtClean="0"/>
              <a:t> vs. </a:t>
            </a:r>
            <a:r>
              <a:rPr lang="zh-TW" altLang="en-US" smtClean="0"/>
              <a:t>殖民</a:t>
            </a:r>
          </a:p>
        </p:txBody>
      </p:sp>
      <p:pic>
        <p:nvPicPr>
          <p:cNvPr id="69634" name="內容版面配置區 3" descr="4432145188803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97" r="-8897"/>
          <a:stretch>
            <a:fillRect/>
          </a:stretch>
        </p:blipFill>
        <p:spPr>
          <a:xfrm>
            <a:off x="3492500" y="2492375"/>
            <a:ext cx="6007100" cy="3505200"/>
          </a:xfrm>
        </p:spPr>
      </p:pic>
      <p:pic>
        <p:nvPicPr>
          <p:cNvPr id="69635" name="圖片 4" descr="downloa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3297238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標題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936625"/>
          </a:xfrm>
        </p:spPr>
        <p:txBody>
          <a:bodyPr/>
          <a:lstStyle/>
          <a:p>
            <a:r>
              <a:rPr lang="zh-TW" altLang="en-US" smtClean="0"/>
              <a:t>移民</a:t>
            </a:r>
            <a:r>
              <a:rPr lang="en-US" altLang="zh-TW" smtClean="0"/>
              <a:t> vs. </a:t>
            </a:r>
            <a:r>
              <a:rPr lang="zh-TW" altLang="en-US" smtClean="0"/>
              <a:t>殖民</a:t>
            </a:r>
          </a:p>
        </p:txBody>
      </p:sp>
      <p:pic>
        <p:nvPicPr>
          <p:cNvPr id="70658" name="內容版面配置區 3" descr="custardcream20141029-11-63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40" r="-21440"/>
          <a:stretch>
            <a:fillRect/>
          </a:stretch>
        </p:blipFill>
        <p:spPr>
          <a:xfrm>
            <a:off x="-468313" y="1412875"/>
            <a:ext cx="10363201" cy="5445125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標題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008062"/>
          </a:xfrm>
        </p:spPr>
        <p:txBody>
          <a:bodyPr/>
          <a:lstStyle/>
          <a:p>
            <a:r>
              <a:rPr lang="zh-TW" altLang="en-US" smtClean="0"/>
              <a:t>吳濁流</a:t>
            </a:r>
            <a:r>
              <a:rPr lang="en-US" altLang="zh-TW" smtClean="0"/>
              <a:t>  </a:t>
            </a:r>
            <a:endParaRPr lang="zh-TW" altLang="en-US" smtClean="0"/>
          </a:p>
        </p:txBody>
      </p:sp>
      <p:pic>
        <p:nvPicPr>
          <p:cNvPr id="71682" name="內容版面配置區 1" descr="download (1)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424" r="-84424"/>
          <a:stretch>
            <a:fillRect/>
          </a:stretch>
        </p:blipFill>
        <p:spPr>
          <a:xfrm>
            <a:off x="-2124075" y="1989138"/>
            <a:ext cx="9266238" cy="4868862"/>
          </a:xfrm>
        </p:spPr>
      </p:pic>
      <p:pic>
        <p:nvPicPr>
          <p:cNvPr id="71683" name="圖片 2" descr="downloa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979613"/>
            <a:ext cx="3382962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標題 1"/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1066800"/>
          </a:xfrm>
        </p:spPr>
        <p:txBody>
          <a:bodyPr/>
          <a:lstStyle/>
          <a:p>
            <a:r>
              <a:rPr lang="zh-TW" altLang="en-US" smtClean="0"/>
              <a:t>吳濁流</a:t>
            </a:r>
          </a:p>
        </p:txBody>
      </p:sp>
      <p:pic>
        <p:nvPicPr>
          <p:cNvPr id="72706" name="內容版面配置區 3" descr="images (1)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46" r="-49046"/>
          <a:stretch>
            <a:fillRect/>
          </a:stretch>
        </p:blipFill>
        <p:spPr>
          <a:xfrm>
            <a:off x="-1765300" y="2133600"/>
            <a:ext cx="7273925" cy="3821113"/>
          </a:xfrm>
        </p:spPr>
      </p:pic>
      <p:pic>
        <p:nvPicPr>
          <p:cNvPr id="72707" name="圖片 4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2924175"/>
            <a:ext cx="52070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標題 1"/>
          <p:cNvSpPr>
            <a:spLocks noGrp="1"/>
          </p:cNvSpPr>
          <p:nvPr>
            <p:ph type="title"/>
          </p:nvPr>
        </p:nvSpPr>
        <p:spPr>
          <a:xfrm>
            <a:off x="395288" y="549275"/>
            <a:ext cx="8229600" cy="1008063"/>
          </a:xfrm>
        </p:spPr>
        <p:txBody>
          <a:bodyPr/>
          <a:lstStyle/>
          <a:p>
            <a:r>
              <a:rPr lang="zh-TW" altLang="en-US" smtClean="0"/>
              <a:t>李喬</a:t>
            </a:r>
            <a:r>
              <a:rPr lang="en-US" altLang="zh-TW" smtClean="0"/>
              <a:t>  </a:t>
            </a:r>
            <a:r>
              <a:rPr lang="zh-TW" altLang="zh-TW" smtClean="0"/>
              <a:t>《</a:t>
            </a:r>
            <a:r>
              <a:rPr lang="zh-TW" altLang="en-US" smtClean="0"/>
              <a:t>寒夜三部曲</a:t>
            </a:r>
            <a:r>
              <a:rPr lang="zh-TW" altLang="zh-TW" smtClean="0"/>
              <a:t>》</a:t>
            </a:r>
            <a:r>
              <a:rPr lang="en-US" altLang="zh-TW" smtClean="0"/>
              <a:t> </a:t>
            </a:r>
            <a:endParaRPr lang="zh-TW" altLang="en-US" smtClean="0"/>
          </a:p>
        </p:txBody>
      </p:sp>
      <p:pic>
        <p:nvPicPr>
          <p:cNvPr id="73730" name="內容版面配置區 3" descr="download (1)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638" r="-88638"/>
          <a:stretch>
            <a:fillRect/>
          </a:stretch>
        </p:blipFill>
        <p:spPr>
          <a:xfrm>
            <a:off x="-2844800" y="1700213"/>
            <a:ext cx="9639300" cy="5065712"/>
          </a:xfrm>
        </p:spPr>
      </p:pic>
      <p:pic>
        <p:nvPicPr>
          <p:cNvPr id="73731" name="圖片 4" descr="downloa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349500"/>
            <a:ext cx="5129213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標題 1"/>
          <p:cNvSpPr>
            <a:spLocks noGrp="1"/>
          </p:cNvSpPr>
          <p:nvPr>
            <p:ph type="title"/>
          </p:nvPr>
        </p:nvSpPr>
        <p:spPr>
          <a:xfrm>
            <a:off x="539750" y="476250"/>
            <a:ext cx="8208963" cy="1081088"/>
          </a:xfrm>
        </p:spPr>
        <p:txBody>
          <a:bodyPr/>
          <a:lstStyle/>
          <a:p>
            <a:r>
              <a:rPr kumimoji="0" lang="zh-TW" altLang="en-US" smtClean="0"/>
              <a:t>位於台江內海的安平</a:t>
            </a:r>
            <a:r>
              <a:rPr kumimoji="0" lang="en-US" altLang="zh-TW" smtClean="0"/>
              <a:t>(An-pin) </a:t>
            </a:r>
            <a:endParaRPr kumimoji="0" lang="zh-TW" altLang="en-US" smtClean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844675"/>
            <a:ext cx="7142162" cy="5013325"/>
          </a:xfr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標題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8208962" cy="1152525"/>
          </a:xfrm>
        </p:spPr>
        <p:txBody>
          <a:bodyPr/>
          <a:lstStyle/>
          <a:p>
            <a:r>
              <a:rPr lang="zh-TW" altLang="en-US" smtClean="0"/>
              <a:t>李喬：「賄賂一貫道」的宗教情操</a:t>
            </a:r>
          </a:p>
        </p:txBody>
      </p:sp>
      <p:pic>
        <p:nvPicPr>
          <p:cNvPr id="74754" name="內容版面配置區 3" descr="4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809" r="-69809"/>
          <a:stretch>
            <a:fillRect/>
          </a:stretch>
        </p:blipFill>
        <p:spPr>
          <a:xfrm>
            <a:off x="-1620838" y="1989138"/>
            <a:ext cx="7962901" cy="4416425"/>
          </a:xfrm>
        </p:spPr>
      </p:pic>
      <p:pic>
        <p:nvPicPr>
          <p:cNvPr id="74755" name="圖片 4" descr="100081961096-319e6902-d147-43e2-96f3-69c995037a2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14513"/>
            <a:ext cx="3770312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標題 1"/>
          <p:cNvSpPr>
            <a:spLocks noGrp="1"/>
          </p:cNvSpPr>
          <p:nvPr>
            <p:ph type="title"/>
          </p:nvPr>
        </p:nvSpPr>
        <p:spPr>
          <a:xfrm>
            <a:off x="395288" y="836613"/>
            <a:ext cx="8229600" cy="774700"/>
          </a:xfrm>
        </p:spPr>
        <p:txBody>
          <a:bodyPr/>
          <a:lstStyle/>
          <a:p>
            <a:r>
              <a:rPr lang="zh-TW" altLang="en-US" smtClean="0"/>
              <a:t>余光中，詩作</a:t>
            </a:r>
          </a:p>
        </p:txBody>
      </p:sp>
      <p:pic>
        <p:nvPicPr>
          <p:cNvPr id="75778" name="內容版面配置區 3" descr="3070012189_L_3070012189_250x35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215" r="-83215"/>
          <a:stretch>
            <a:fillRect/>
          </a:stretch>
        </p:blipFill>
        <p:spPr>
          <a:xfrm>
            <a:off x="-1836738" y="1989138"/>
            <a:ext cx="7993063" cy="4198937"/>
          </a:xfrm>
        </p:spPr>
      </p:pic>
      <p:pic>
        <p:nvPicPr>
          <p:cNvPr id="75779" name="圖片 4" descr="006012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16363"/>
            <a:ext cx="3546475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圖片 5" descr="image0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765175"/>
            <a:ext cx="26860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標題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1081088"/>
          </a:xfrm>
        </p:spPr>
        <p:txBody>
          <a:bodyPr/>
          <a:lstStyle/>
          <a:p>
            <a:r>
              <a:rPr lang="zh-TW" altLang="en-US" smtClean="0"/>
              <a:t>楊牧，詩集</a:t>
            </a:r>
          </a:p>
        </p:txBody>
      </p:sp>
      <p:pic>
        <p:nvPicPr>
          <p:cNvPr id="76802" name="內容版面配置區 3" descr="20140905102341_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1144588" y="2392363"/>
            <a:ext cx="5822951" cy="3201987"/>
          </a:xfrm>
        </p:spPr>
      </p:pic>
      <p:pic>
        <p:nvPicPr>
          <p:cNvPr id="76803" name="圖片 5" descr="a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8" y="1989138"/>
            <a:ext cx="2884487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圖片 6" descr="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968375"/>
            <a:ext cx="20351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圖片 7" descr="柏克萊精神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3" y="3978275"/>
            <a:ext cx="2270125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標題 1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1008063"/>
          </a:xfrm>
        </p:spPr>
        <p:txBody>
          <a:bodyPr/>
          <a:lstStyle/>
          <a:p>
            <a:r>
              <a:rPr lang="zh-TW" altLang="en-US" smtClean="0"/>
              <a:t>田雅各，最後的獵人</a:t>
            </a:r>
          </a:p>
        </p:txBody>
      </p:sp>
      <p:pic>
        <p:nvPicPr>
          <p:cNvPr id="77826" name="內容版面配置區 3" descr="download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99" r="-13899"/>
          <a:stretch>
            <a:fillRect/>
          </a:stretch>
        </p:blipFill>
        <p:spPr>
          <a:xfrm>
            <a:off x="-468313" y="2492375"/>
            <a:ext cx="6448426" cy="3389313"/>
          </a:xfrm>
        </p:spPr>
      </p:pic>
      <p:pic>
        <p:nvPicPr>
          <p:cNvPr id="77827" name="圖片 4" descr="download (1)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16113"/>
            <a:ext cx="2976563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標題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1081088"/>
          </a:xfrm>
        </p:spPr>
        <p:txBody>
          <a:bodyPr/>
          <a:lstStyle/>
          <a:p>
            <a:r>
              <a:rPr lang="zh-TW" altLang="en-US" smtClean="0"/>
              <a:t>柳翱（瓦歷斯・諾幹）</a:t>
            </a:r>
            <a:r>
              <a:rPr lang="en-US" altLang="zh-TW" smtClean="0"/>
              <a:t> </a:t>
            </a:r>
            <a:endParaRPr lang="zh-TW" altLang="en-US" smtClean="0"/>
          </a:p>
        </p:txBody>
      </p:sp>
      <p:pic>
        <p:nvPicPr>
          <p:cNvPr id="78850" name="內容版面配置區 3" descr="download (3)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21" r="-13321"/>
          <a:stretch>
            <a:fillRect/>
          </a:stretch>
        </p:blipFill>
        <p:spPr>
          <a:xfrm>
            <a:off x="2916238" y="2781300"/>
            <a:ext cx="6859587" cy="3603625"/>
          </a:xfrm>
        </p:spPr>
      </p:pic>
      <p:pic>
        <p:nvPicPr>
          <p:cNvPr id="78851" name="圖片 5" descr="download (2)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133600"/>
            <a:ext cx="17399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圖片 6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44900"/>
            <a:ext cx="16859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標題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863600"/>
          </a:xfrm>
        </p:spPr>
        <p:txBody>
          <a:bodyPr/>
          <a:lstStyle/>
          <a:p>
            <a:r>
              <a:rPr lang="zh-TW" altLang="en-US" smtClean="0"/>
              <a:t>杜雙竹</a:t>
            </a:r>
            <a:r>
              <a:rPr lang="en-US" altLang="zh-TW" smtClean="0"/>
              <a:t> (Kalrhisekese)</a:t>
            </a:r>
            <a:endParaRPr lang="zh-TW" altLang="en-US" smtClean="0"/>
          </a:p>
        </p:txBody>
      </p:sp>
      <p:pic>
        <p:nvPicPr>
          <p:cNvPr id="79874" name="內容版面配置區 1" descr="13331066_10154320652911654_8298731933822342232_n 9.42.47 P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018" r="-61018"/>
          <a:stretch>
            <a:fillRect/>
          </a:stretch>
        </p:blipFill>
        <p:spPr>
          <a:xfrm>
            <a:off x="250825" y="1689100"/>
            <a:ext cx="8588375" cy="51562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標題 1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863600"/>
          </a:xfrm>
        </p:spPr>
        <p:txBody>
          <a:bodyPr/>
          <a:lstStyle/>
          <a:p>
            <a:r>
              <a:rPr kumimoji="0" lang="zh-TW" altLang="en-US" smtClean="0"/>
              <a:t>台江國家公園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65400"/>
            <a:ext cx="9072563" cy="3589338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標題 1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1008063"/>
          </a:xfrm>
        </p:spPr>
        <p:txBody>
          <a:bodyPr/>
          <a:lstStyle/>
          <a:p>
            <a:r>
              <a:rPr kumimoji="0" lang="zh-TW" altLang="en-US" smtClean="0"/>
              <a:t>台江國家公園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852738"/>
            <a:ext cx="4876800" cy="3248025"/>
          </a:xfrm>
          <a:noFill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221163"/>
            <a:ext cx="3700463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68413"/>
            <a:ext cx="3678238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標題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936625"/>
          </a:xfrm>
        </p:spPr>
        <p:txBody>
          <a:bodyPr/>
          <a:lstStyle/>
          <a:p>
            <a:pPr eaLnBrk="1" hangingPunct="1"/>
            <a:r>
              <a:rPr kumimoji="0" lang="zh-TW" altLang="en-US" smtClean="0"/>
              <a:t>福爾摩莎（</a:t>
            </a:r>
            <a:r>
              <a:rPr kumimoji="0" lang="en-US" altLang="zh-TW" i="1" smtClean="0"/>
              <a:t>Ilha Formosa</a:t>
            </a:r>
            <a:r>
              <a:rPr kumimoji="0" lang="zh-TW" altLang="en-US" smtClean="0"/>
              <a:t>）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844675"/>
            <a:ext cx="3989387" cy="4729163"/>
          </a:xfrm>
          <a:noFill/>
        </p:spPr>
      </p:pic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37063"/>
            <a:ext cx="343535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36725"/>
            <a:ext cx="3411538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都會">
  <a:themeElements>
    <a:clrScheme name="暗香撲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自訂 75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都會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1693</TotalTime>
  <Words>1374</Words>
  <Application>Microsoft Office PowerPoint</Application>
  <PresentationFormat>On-screen Show (4:3)</PresentationFormat>
  <Paragraphs>92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Arial</vt:lpstr>
      <vt:lpstr>新細明體</vt:lpstr>
      <vt:lpstr>Times New Roman</vt:lpstr>
      <vt:lpstr>Georgia</vt:lpstr>
      <vt:lpstr>Wingdings 2</vt:lpstr>
      <vt:lpstr>Calibri</vt:lpstr>
      <vt:lpstr>Wingdings</vt:lpstr>
      <vt:lpstr>都會</vt:lpstr>
      <vt:lpstr>「思啊想啊起⋯」 台灣人的移民故事</vt:lpstr>
      <vt:lpstr>荷蘭人J. Van Braam 繪製台灣地圖(1636)</vt:lpstr>
      <vt:lpstr>台灣的名稱</vt:lpstr>
      <vt:lpstr>台灣 (Taiuan)，今天的「安平」</vt:lpstr>
      <vt:lpstr>台灣 (Taiuan)，今天的「安平」</vt:lpstr>
      <vt:lpstr>位於台江內海的安平(An-pin) </vt:lpstr>
      <vt:lpstr>台江國家公園</vt:lpstr>
      <vt:lpstr>台江國家公園</vt:lpstr>
      <vt:lpstr>福爾摩莎（Ilha Formosa）</vt:lpstr>
      <vt:lpstr>PowerPoint Presentation</vt:lpstr>
      <vt:lpstr>高砂義勇軍</vt:lpstr>
      <vt:lpstr>PowerPoint Presentation</vt:lpstr>
      <vt:lpstr>Republic of China (中華民國)</vt:lpstr>
      <vt:lpstr>原住民的台灣(？– 1624)</vt:lpstr>
      <vt:lpstr>台灣原住民：南島民族的發源地？</vt:lpstr>
      <vt:lpstr>南島民族的遷徙圖</vt:lpstr>
      <vt:lpstr>南島民族的遷徙圖</vt:lpstr>
      <vt:lpstr>長濱文化</vt:lpstr>
      <vt:lpstr>大坌坑文化</vt:lpstr>
      <vt:lpstr>圓山文化</vt:lpstr>
      <vt:lpstr>台灣有超過四千種的樹種</vt:lpstr>
      <vt:lpstr>台灣特有種動植物</vt:lpstr>
      <vt:lpstr>台灣特有種動植物</vt:lpstr>
      <vt:lpstr>紅樹林</vt:lpstr>
      <vt:lpstr>梅花鹿(Formosa Sika Deer)</vt:lpstr>
      <vt:lpstr>海洋文化的島國台灣</vt:lpstr>
      <vt:lpstr>台灣的海域、洋流及航線</vt:lpstr>
      <vt:lpstr>台灣原住民族</vt:lpstr>
      <vt:lpstr>PowerPoint Presentation</vt:lpstr>
      <vt:lpstr>PowerPoint Presentation</vt:lpstr>
      <vt:lpstr>荷蘭、西班牙佔領時期(1624-61)</vt:lpstr>
      <vt:lpstr>大航海時代的東印度公司</vt:lpstr>
      <vt:lpstr>維梅爾(Vermeer)畫中呈現的「大航海時代」</vt:lpstr>
      <vt:lpstr>聯合荷蘭東印度公司</vt:lpstr>
      <vt:lpstr>荷人描繪的原住民</vt:lpstr>
      <vt:lpstr>鄭成功(Koxinga)佔領時期(1661-83)</vt:lpstr>
      <vt:lpstr>「國姓爺」(Koxinga)，鄭成功</vt:lpstr>
      <vt:lpstr>漢人人口急速增加</vt:lpstr>
      <vt:lpstr>清朝放任時期(1683-1895)</vt:lpstr>
      <vt:lpstr>PowerPoint Presentation</vt:lpstr>
      <vt:lpstr>陳達的〈思想起〉</vt:lpstr>
      <vt:lpstr>台灣人主體</vt:lpstr>
      <vt:lpstr>有唐山公，無唐山媽</vt:lpstr>
      <vt:lpstr>平埔族的漢化</vt:lpstr>
      <vt:lpstr>平埔族的漢化</vt:lpstr>
      <vt:lpstr>清朝放任時期(1683-1895)</vt:lpstr>
      <vt:lpstr>分類械鬥 </vt:lpstr>
      <vt:lpstr>分類械鬥</vt:lpstr>
      <vt:lpstr>義民文化</vt:lpstr>
      <vt:lpstr>PowerPoint Presentation</vt:lpstr>
      <vt:lpstr>進入海洋時代的台灣</vt:lpstr>
      <vt:lpstr>進入海洋時代的台灣</vt:lpstr>
      <vt:lpstr>二次大戰後的新移民</vt:lpstr>
      <vt:lpstr>當代台灣社會裡的「新移民」</vt:lpstr>
      <vt:lpstr>移民 vs. 殖民</vt:lpstr>
      <vt:lpstr>移民 vs. 殖民</vt:lpstr>
      <vt:lpstr>吳濁流  </vt:lpstr>
      <vt:lpstr>吳濁流</vt:lpstr>
      <vt:lpstr>李喬  《寒夜三部曲》 </vt:lpstr>
      <vt:lpstr>李喬：「賄賂一貫道」的宗教情操</vt:lpstr>
      <vt:lpstr>余光中，詩作</vt:lpstr>
      <vt:lpstr>楊牧，詩集</vt:lpstr>
      <vt:lpstr>田雅各，最後的獵人</vt:lpstr>
      <vt:lpstr>柳翱（瓦歷斯・諾幹） </vt:lpstr>
      <vt:lpstr>杜雙竹 (Kalrhisekese)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台灣史概述/基督教與台灣社會的愛恨交織關係</dc:title>
  <dc:creator>giongun</dc:creator>
  <cp:lastModifiedBy>Sunday Worship</cp:lastModifiedBy>
  <cp:revision>63</cp:revision>
  <dcterms:created xsi:type="dcterms:W3CDTF">2011-02-15T14:04:10Z</dcterms:created>
  <dcterms:modified xsi:type="dcterms:W3CDTF">2016-06-13T13:48:55Z</dcterms:modified>
</cp:coreProperties>
</file>