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3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2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E0900-635A-274E-844F-1B0214A81837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E9B3C-9C2B-824F-AF0D-1981106DCD8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1446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33327EFA-0AD3-7B4C-8A07-B8770C3DD065}" type="slidenum">
              <a:rPr lang="zh-TW" altLang="en-US" sz="1200"/>
              <a:pPr/>
              <a:t>5</a:t>
            </a:fld>
            <a:endParaRPr lang="zh-TW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CE7B9DEC-8AE1-5B43-B6D7-DEA4CAB2D81B}" type="datetimeFigureOut">
              <a:rPr kumimoji="1" lang="zh-TW" altLang="en-US" smtClean="0"/>
              <a:t>2016/6/13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84D2D4A-E54F-9943-89F4-BF59BE23493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3706329" y="3721473"/>
            <a:ext cx="5157634" cy="1581150"/>
          </a:xfrm>
        </p:spPr>
        <p:txBody>
          <a:bodyPr/>
          <a:lstStyle/>
          <a:p>
            <a:r>
              <a:rPr kumimoji="1" lang="zh-TW" altLang="en-US" dirty="0" smtClean="0">
                <a:latin typeface="新細明體"/>
                <a:ea typeface="新細明體"/>
                <a:cs typeface="新細明體"/>
              </a:rPr>
              <a:t>鄭仰恩</a:t>
            </a:r>
            <a:endParaRPr kumimoji="1" lang="zh-TW" altLang="en-US" dirty="0">
              <a:latin typeface="新細明體"/>
              <a:ea typeface="新細明體"/>
              <a:cs typeface="新細明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88199" y="1417320"/>
            <a:ext cx="5272337" cy="1743083"/>
          </a:xfrm>
        </p:spPr>
        <p:txBody>
          <a:bodyPr/>
          <a:lstStyle/>
          <a:p>
            <a:r>
              <a:rPr kumimoji="1" lang="zh-TW" altLang="en-US" dirty="0" smtClean="0">
                <a:latin typeface="新細明體"/>
                <a:ea typeface="新細明體"/>
                <a:cs typeface="新細明體"/>
              </a:rPr>
              <a:t>台灣近百年史的回顧</a:t>
            </a:r>
            <a:endParaRPr kumimoji="1" lang="zh-TW" altLang="en-US" dirty="0"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864401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765175"/>
            <a:ext cx="3827462" cy="2470150"/>
          </a:xfrm>
          <a:noFill/>
        </p:spPr>
      </p:pic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6163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20725"/>
            <a:ext cx="336391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4243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9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9824"/>
          <a:stretch>
            <a:fillRect/>
          </a:stretch>
        </p:blipFill>
        <p:spPr>
          <a:xfrm>
            <a:off x="4474174" y="3711130"/>
            <a:ext cx="4395506" cy="2525078"/>
          </a:xfrm>
          <a:noFill/>
        </p:spPr>
      </p:pic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0163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33825"/>
            <a:ext cx="39576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3678237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04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933825"/>
            <a:ext cx="3629025" cy="2720975"/>
          </a:xfrm>
          <a:noFill/>
        </p:spPr>
      </p:pic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37544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20713"/>
            <a:ext cx="35448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525838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10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860800"/>
            <a:ext cx="3875088" cy="2687638"/>
          </a:xfrm>
          <a:noFill/>
        </p:spPr>
      </p:pic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860800"/>
            <a:ext cx="391001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39052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38084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77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620713"/>
            <a:ext cx="3810000" cy="3048000"/>
          </a:xfrm>
          <a:noFill/>
        </p:spPr>
      </p:pic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3789363"/>
            <a:ext cx="38052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4278312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424656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8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標題 1"/>
          <p:cNvSpPr>
            <a:spLocks noGrp="1"/>
          </p:cNvSpPr>
          <p:nvPr>
            <p:ph type="title"/>
          </p:nvPr>
        </p:nvSpPr>
        <p:spPr>
          <a:xfrm>
            <a:off x="457200" y="206756"/>
            <a:ext cx="8229600" cy="1019008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Times New Roman" charset="0"/>
                <a:ea typeface="新細明體" charset="0"/>
              </a:rPr>
              <a:t>日治時代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(1895-1945)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sp>
        <p:nvSpPr>
          <p:cNvPr id="84994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1402984"/>
            <a:ext cx="8229600" cy="5339130"/>
          </a:xfrm>
        </p:spPr>
        <p:txBody>
          <a:bodyPr>
            <a:normAutofit/>
          </a:bodyPr>
          <a:lstStyle/>
          <a:p>
            <a:pPr eaLnBrk="1" hangingPunct="1">
              <a:lnSpc>
                <a:spcPts val="51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台灣人在日本殖民體制下，形成現代化社會的基礎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 – 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經驗到「法治」的社會。</a:t>
            </a:r>
          </a:p>
          <a:p>
            <a:pPr eaLnBrk="1" hangingPunct="1">
              <a:lnSpc>
                <a:spcPts val="51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台灣人在殖民的教育體制下，接受了最新的現代化知識和專業訓練。</a:t>
            </a:r>
          </a:p>
          <a:p>
            <a:pPr eaLnBrk="1" hangingPunct="1">
              <a:lnSpc>
                <a:spcPts val="5138"/>
              </a:lnSpc>
              <a:spcBef>
                <a:spcPct val="0"/>
              </a:spcBef>
            </a:pPr>
            <a:r>
              <a:rPr kumimoji="0" lang="en-US" altLang="zh-TW" sz="3200" dirty="0">
                <a:latin typeface="Times New Roman" charset="0"/>
                <a:ea typeface="新細明體" charset="0"/>
              </a:rPr>
              <a:t>1941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年的太平洋戰爭後，受到日本軍國主義、皇民化運動、神道教「三合一」的洗腦與全面控制，台灣人舉手無措，任日人宰制，是屈辱又無奈的經驗。</a:t>
            </a:r>
          </a:p>
          <a:p>
            <a:pPr eaLnBrk="1" hangingPunct="1"/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860800"/>
            <a:ext cx="4237037" cy="2560638"/>
          </a:xfrm>
          <a:noFill/>
        </p:spPr>
      </p:pic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380365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933825"/>
            <a:ext cx="35718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18621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8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908050"/>
            <a:ext cx="2841625" cy="3089275"/>
          </a:xfrm>
          <a:noFill/>
        </p:spPr>
      </p:pic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92600"/>
            <a:ext cx="76120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0114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1995488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63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標題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229600" cy="936625"/>
          </a:xfrm>
        </p:spPr>
        <p:txBody>
          <a:bodyPr/>
          <a:lstStyle/>
          <a:p>
            <a:r>
              <a:rPr kumimoji="0" lang="zh-TW" altLang="en-US">
                <a:latin typeface="Times New Roman" charset="0"/>
                <a:ea typeface="新細明體" charset="0"/>
              </a:rPr>
              <a:t>霧社事件</a:t>
            </a: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060575"/>
            <a:ext cx="3856038" cy="2828925"/>
          </a:xfrm>
          <a:noFill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2227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94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7875"/>
          </a:xfrm>
        </p:spPr>
        <p:txBody>
          <a:bodyPr/>
          <a:lstStyle/>
          <a:p>
            <a:pPr eaLnBrk="1" hangingPunct="1"/>
            <a:r>
              <a:rPr kumimoji="0" lang="zh-TW" altLang="en-US">
                <a:solidFill>
                  <a:schemeClr val="tx1"/>
                </a:solidFill>
                <a:latin typeface="Times New Roman" charset="0"/>
                <a:ea typeface="新細明體" charset="0"/>
              </a:rPr>
              <a:t>賽德克</a:t>
            </a:r>
            <a:r>
              <a:rPr kumimoji="0" lang="zh-TW" altLang="en-US">
                <a:solidFill>
                  <a:schemeClr val="tx1"/>
                </a:solidFill>
                <a:latin typeface="Wingdings" charset="0"/>
                <a:ea typeface="新細明體" charset="0"/>
                <a:cs typeface="Wingdings" charset="0"/>
                <a:sym typeface="Wingdings" charset="0"/>
              </a:rPr>
              <a:t></a:t>
            </a:r>
            <a:r>
              <a:rPr kumimoji="0" lang="zh-TW" altLang="en-US">
                <a:solidFill>
                  <a:schemeClr val="tx1"/>
                </a:solidFill>
                <a:latin typeface="Times New Roman" charset="0"/>
                <a:ea typeface="新細明體" charset="0"/>
              </a:rPr>
              <a:t>巴萊</a:t>
            </a: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24" r="-53124"/>
          <a:stretch>
            <a:fillRect/>
          </a:stretch>
        </p:blipFill>
        <p:spPr>
          <a:xfrm>
            <a:off x="3328284" y="2952802"/>
            <a:ext cx="6797936" cy="3905197"/>
          </a:xfrm>
          <a:noFill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364966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350"/>
            <a:ext cx="33750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41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457200" y="147682"/>
            <a:ext cx="8229600" cy="945168"/>
          </a:xfrm>
        </p:spPr>
        <p:txBody>
          <a:bodyPr>
            <a:normAutofit/>
          </a:bodyPr>
          <a:lstStyle/>
          <a:p>
            <a:r>
              <a:rPr kumimoji="0" lang="zh-TW" altLang="en-US" sz="4000" dirty="0">
                <a:latin typeface="Times New Roman" charset="0"/>
                <a:ea typeface="新細明體" charset="0"/>
              </a:rPr>
              <a:t>日本據台</a:t>
            </a:r>
            <a:r>
              <a:rPr kumimoji="0" lang="en-US" altLang="zh-TW" sz="4000" dirty="0">
                <a:latin typeface="Times New Roman" charset="0"/>
                <a:ea typeface="新細明體" charset="0"/>
              </a:rPr>
              <a:t> (1895)</a:t>
            </a:r>
            <a:endParaRPr kumimoji="0" lang="zh-TW" altLang="en-US" sz="4000" dirty="0">
              <a:latin typeface="Times New Roman" charset="0"/>
              <a:ea typeface="新細明體" charset="0"/>
            </a:endParaRP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3856038" cy="2338387"/>
          </a:xfrm>
          <a:noFill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9465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05038"/>
            <a:ext cx="33385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14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標題 1"/>
          <p:cNvSpPr>
            <a:spLocks noGrp="1"/>
          </p:cNvSpPr>
          <p:nvPr>
            <p:ph type="title"/>
          </p:nvPr>
        </p:nvSpPr>
        <p:spPr>
          <a:xfrm>
            <a:off x="457200" y="265828"/>
            <a:ext cx="8229600" cy="1019009"/>
          </a:xfrm>
        </p:spPr>
        <p:txBody>
          <a:bodyPr/>
          <a:lstStyle/>
          <a:p>
            <a:r>
              <a:rPr kumimoji="0" lang="zh-TW" altLang="en-US" dirty="0">
                <a:latin typeface="Times New Roman" charset="0"/>
                <a:ea typeface="新細明體" charset="0"/>
              </a:rPr>
              <a:t>皇民化運動</a:t>
            </a: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3549650" cy="4297363"/>
          </a:xfrm>
          <a:noFill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33600"/>
            <a:ext cx="476408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60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標題 1"/>
          <p:cNvSpPr>
            <a:spLocks noGrp="1"/>
          </p:cNvSpPr>
          <p:nvPr>
            <p:ph type="title"/>
          </p:nvPr>
        </p:nvSpPr>
        <p:spPr>
          <a:xfrm>
            <a:off x="457200" y="236292"/>
            <a:ext cx="8229600" cy="827021"/>
          </a:xfrm>
        </p:spPr>
        <p:txBody>
          <a:bodyPr/>
          <a:lstStyle/>
          <a:p>
            <a:pPr eaLnBrk="1" hangingPunct="1"/>
            <a:r>
              <a:rPr kumimoji="0" lang="zh-TW" altLang="en-US" sz="3600" dirty="0">
                <a:latin typeface="Times New Roman" charset="0"/>
                <a:ea typeface="新細明體" charset="0"/>
              </a:rPr>
              <a:t>台灣神社（圓山）</a:t>
            </a:r>
          </a:p>
        </p:txBody>
      </p:sp>
      <p:pic>
        <p:nvPicPr>
          <p:cNvPr id="95234" name="Picture 2" descr="C:\Users\giongun\Desktop\Taipei_Temple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9" r="-10239"/>
          <a:stretch>
            <a:fillRect/>
          </a:stretch>
        </p:blipFill>
        <p:spPr>
          <a:xfrm>
            <a:off x="1923502" y="1550666"/>
            <a:ext cx="7641984" cy="4390076"/>
          </a:xfrm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304800" y="1905000"/>
            <a:ext cx="2209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>
                <a:latin typeface="Times New Roman" charset="0"/>
              </a:rPr>
              <a:t>台湾神社於明治</a:t>
            </a:r>
            <a:r>
              <a:rPr lang="en-US" altLang="zh-CN" sz="2400">
                <a:latin typeface="Times New Roman" charset="0"/>
              </a:rPr>
              <a:t>33</a:t>
            </a:r>
            <a:r>
              <a:rPr lang="zh-CN" altLang="en-US" sz="2400">
                <a:latin typeface="Times New Roman" charset="0"/>
              </a:rPr>
              <a:t>年</a:t>
            </a:r>
            <a:r>
              <a:rPr lang="en-US" altLang="zh-CN" sz="2400">
                <a:latin typeface="Times New Roman" charset="0"/>
              </a:rPr>
              <a:t>(1900</a:t>
            </a:r>
            <a:r>
              <a:rPr lang="zh-CN" altLang="en-US" sz="2400">
                <a:latin typeface="Times New Roman" charset="0"/>
              </a:rPr>
              <a:t>年</a:t>
            </a:r>
            <a:r>
              <a:rPr lang="en-US" altLang="zh-CN" sz="2400">
                <a:latin typeface="Times New Roman" charset="0"/>
              </a:rPr>
              <a:t>)9</a:t>
            </a:r>
            <a:r>
              <a:rPr lang="zh-CN" altLang="en-US" sz="2400">
                <a:latin typeface="Times New Roman" charset="0"/>
              </a:rPr>
              <a:t>月</a:t>
            </a:r>
            <a:r>
              <a:rPr lang="en-US" altLang="zh-CN" sz="2400">
                <a:latin typeface="Times New Roman" charset="0"/>
              </a:rPr>
              <a:t>18</a:t>
            </a:r>
            <a:r>
              <a:rPr lang="zh-CN" altLang="en-US" sz="2400">
                <a:latin typeface="Times New Roman" charset="0"/>
              </a:rPr>
              <a:t>日</a:t>
            </a:r>
            <a:r>
              <a:rPr lang="zh-TW" altLang="en-US" sz="2400">
                <a:latin typeface="Times New Roman" charset="0"/>
              </a:rPr>
              <a:t>創</a:t>
            </a:r>
            <a:r>
              <a:rPr lang="zh-CN" altLang="en-US" sz="2400">
                <a:latin typeface="Times New Roman" charset="0"/>
              </a:rPr>
              <a:t>立，祭</a:t>
            </a:r>
            <a:r>
              <a:rPr lang="zh-TW" altLang="en-US" sz="2400">
                <a:latin typeface="Times New Roman" charset="0"/>
              </a:rPr>
              <a:t>祀</a:t>
            </a:r>
            <a:r>
              <a:rPr lang="zh-CN" altLang="en-US" sz="2400">
                <a:latin typeface="Times New Roman" charset="0"/>
              </a:rPr>
              <a:t>北白川宫能久</a:t>
            </a:r>
            <a:r>
              <a:rPr lang="zh-TW" altLang="en-US" sz="2400">
                <a:latin typeface="Times New Roman" charset="0"/>
              </a:rPr>
              <a:t>親王</a:t>
            </a:r>
            <a:r>
              <a:rPr lang="zh-CN" altLang="en-US" sz="2400">
                <a:latin typeface="Times New Roman" charset="0"/>
              </a:rPr>
              <a:t>及</a:t>
            </a:r>
            <a:r>
              <a:rPr lang="zh-TW" altLang="en-US" sz="2400">
                <a:latin typeface="Times New Roman" charset="0"/>
              </a:rPr>
              <a:t>開</a:t>
            </a:r>
            <a:r>
              <a:rPr lang="zh-CN" altLang="en-US" sz="2400">
                <a:latin typeface="Times New Roman" charset="0"/>
              </a:rPr>
              <a:t>拓三神，在昭和</a:t>
            </a:r>
            <a:r>
              <a:rPr lang="en-US" altLang="zh-CN" sz="2400">
                <a:latin typeface="Times New Roman" charset="0"/>
              </a:rPr>
              <a:t>19</a:t>
            </a:r>
            <a:r>
              <a:rPr lang="zh-CN" altLang="en-US" sz="2400">
                <a:latin typeface="Times New Roman" charset="0"/>
              </a:rPr>
              <a:t>年 </a:t>
            </a:r>
            <a:r>
              <a:rPr lang="en-US" altLang="zh-CN" sz="2400">
                <a:latin typeface="Times New Roman" charset="0"/>
              </a:rPr>
              <a:t>(1944</a:t>
            </a:r>
            <a:r>
              <a:rPr lang="zh-CN" altLang="en-US" sz="2400">
                <a:latin typeface="Times New Roman" charset="0"/>
              </a:rPr>
              <a:t>年</a:t>
            </a:r>
            <a:r>
              <a:rPr lang="en-US" altLang="zh-CN" sz="2400">
                <a:latin typeface="Times New Roman" charset="0"/>
              </a:rPr>
              <a:t>)</a:t>
            </a:r>
            <a:r>
              <a:rPr lang="zh-CN" altLang="en-US" sz="2400">
                <a:latin typeface="Times New Roman" charset="0"/>
              </a:rPr>
              <a:t>增祀天照大神後，改</a:t>
            </a:r>
            <a:r>
              <a:rPr lang="zh-TW" altLang="en-US" sz="2400">
                <a:latin typeface="Times New Roman" charset="0"/>
              </a:rPr>
              <a:t>稱</a:t>
            </a:r>
            <a:r>
              <a:rPr lang="zh-CN" altLang="en-US" sz="2400">
                <a:latin typeface="Times New Roman" charset="0"/>
              </a:rPr>
              <a:t>台湾神宫。</a:t>
            </a:r>
            <a:endParaRPr lang="zh-TW" alt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6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標題 1"/>
          <p:cNvSpPr>
            <a:spLocks noGrp="1"/>
          </p:cNvSpPr>
          <p:nvPr>
            <p:ph type="title"/>
          </p:nvPr>
        </p:nvSpPr>
        <p:spPr>
          <a:xfrm>
            <a:off x="684213" y="331787"/>
            <a:ext cx="8045450" cy="720725"/>
          </a:xfrm>
        </p:spPr>
        <p:txBody>
          <a:bodyPr/>
          <a:lstStyle/>
          <a:p>
            <a:pPr eaLnBrk="1" hangingPunct="1"/>
            <a:r>
              <a:rPr kumimoji="0" lang="zh-TW" altLang="en-US" sz="3600" dirty="0">
                <a:latin typeface="Times New Roman" charset="0"/>
                <a:ea typeface="新細明體" charset="0"/>
              </a:rPr>
              <a:t>台南女學參拜神社</a:t>
            </a:r>
          </a:p>
        </p:txBody>
      </p:sp>
      <p:pic>
        <p:nvPicPr>
          <p:cNvPr id="96258" name="Picture 2" descr="C:\Users\giongun\Desktop\studen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8" b="10438"/>
          <a:stretch>
            <a:fillRect/>
          </a:stretch>
        </p:blipFill>
        <p:spPr>
          <a:xfrm>
            <a:off x="274320" y="1756263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4247864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標題 1"/>
          <p:cNvSpPr>
            <a:spLocks noGrp="1"/>
          </p:cNvSpPr>
          <p:nvPr>
            <p:ph type="title"/>
          </p:nvPr>
        </p:nvSpPr>
        <p:spPr>
          <a:xfrm>
            <a:off x="428221" y="295365"/>
            <a:ext cx="8258579" cy="886094"/>
          </a:xfrm>
        </p:spPr>
        <p:txBody>
          <a:bodyPr/>
          <a:lstStyle/>
          <a:p>
            <a:pPr eaLnBrk="1" hangingPunct="1"/>
            <a:r>
              <a:rPr kumimoji="0" lang="zh-TW" altLang="en-US" sz="3200" dirty="0">
                <a:latin typeface="Times New Roman" charset="0"/>
                <a:ea typeface="新細明體" charset="0"/>
              </a:rPr>
              <a:t>長榮中學參拜神社</a:t>
            </a:r>
          </a:p>
        </p:txBody>
      </p:sp>
      <p:pic>
        <p:nvPicPr>
          <p:cNvPr id="97282" name="Picture 2" descr="C:\Users\giongun\Desktop\A4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0" r="-14750"/>
          <a:stretch>
            <a:fillRect/>
          </a:stretch>
        </p:blipFill>
        <p:spPr>
          <a:xfrm>
            <a:off x="118272" y="1550665"/>
            <a:ext cx="9238694" cy="5307335"/>
          </a:xfrm>
        </p:spPr>
      </p:pic>
    </p:spTree>
    <p:extLst>
      <p:ext uri="{BB962C8B-B14F-4D97-AF65-F5344CB8AC3E}">
        <p14:creationId xmlns:p14="http://schemas.microsoft.com/office/powerpoint/2010/main" val="1120243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標題 1"/>
          <p:cNvSpPr>
            <a:spLocks noGrp="1"/>
          </p:cNvSpPr>
          <p:nvPr>
            <p:ph type="title"/>
          </p:nvPr>
        </p:nvSpPr>
        <p:spPr>
          <a:xfrm>
            <a:off x="457200" y="280598"/>
            <a:ext cx="8229600" cy="1122385"/>
          </a:xfrm>
        </p:spPr>
        <p:txBody>
          <a:bodyPr/>
          <a:lstStyle/>
          <a:p>
            <a:r>
              <a:rPr kumimoji="0" lang="zh-TW" altLang="en-US" dirty="0">
                <a:latin typeface="Times New Roman" charset="0"/>
                <a:ea typeface="新細明體" charset="0"/>
              </a:rPr>
              <a:t>二次大戰結束</a:t>
            </a:r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2" r="-14552"/>
          <a:stretch>
            <a:fillRect/>
          </a:stretch>
        </p:blipFill>
        <p:spPr>
          <a:xfrm>
            <a:off x="3394520" y="2420938"/>
            <a:ext cx="6228240" cy="3577925"/>
          </a:xfrm>
          <a:noFill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420938"/>
            <a:ext cx="3662363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558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6" r="-10346"/>
          <a:stretch>
            <a:fillRect/>
          </a:stretch>
        </p:blipFill>
        <p:spPr>
          <a:xfrm>
            <a:off x="3986887" y="3325392"/>
            <a:ext cx="5429144" cy="3118870"/>
          </a:xfrm>
          <a:noFill/>
        </p:spPr>
      </p:pic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412875"/>
            <a:ext cx="4081462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91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標題 1"/>
          <p:cNvSpPr>
            <a:spLocks noGrp="1"/>
          </p:cNvSpPr>
          <p:nvPr>
            <p:ph type="title"/>
          </p:nvPr>
        </p:nvSpPr>
        <p:spPr>
          <a:xfrm>
            <a:off x="611188" y="118146"/>
            <a:ext cx="8075612" cy="1043669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Times New Roman" charset="0"/>
                <a:ea typeface="新細明體" charset="0"/>
              </a:rPr>
              <a:t>國民政府時期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(1945-2000)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sp>
        <p:nvSpPr>
          <p:cNvPr id="100354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1447288"/>
            <a:ext cx="8229600" cy="5294826"/>
          </a:xfrm>
        </p:spPr>
        <p:txBody>
          <a:bodyPr>
            <a:normAutofit/>
          </a:bodyPr>
          <a:lstStyle/>
          <a:p>
            <a:pPr eaLnBrk="1" hangingPunct="1">
              <a:lnSpc>
                <a:spcPts val="4038"/>
              </a:lnSpc>
              <a:spcBef>
                <a:spcPct val="0"/>
              </a:spcBef>
            </a:pPr>
            <a:r>
              <a:rPr kumimoji="0" lang="en-US" altLang="zh-TW" sz="3200" dirty="0">
                <a:latin typeface="Times New Roman" charset="0"/>
                <a:ea typeface="新細明體" charset="0"/>
              </a:rPr>
              <a:t>1947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年的二二八事件及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1950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年代的白色恐怖：造成台灣人心靈空白，文化及生活品質低落惡化，形成對公共事務冷淡畏懼的「私我文化」，民主政治長期受到戕害。</a:t>
            </a:r>
          </a:p>
          <a:p>
            <a:pPr eaLnBrk="1" hangingPunct="1">
              <a:lnSpc>
                <a:spcPts val="40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高度專制統治下的「安定」：大中國意識形態和封建政治文化的全面灌輸。</a:t>
            </a:r>
          </a:p>
          <a:p>
            <a:pPr eaLnBrk="1" hangingPunct="1">
              <a:lnSpc>
                <a:spcPts val="40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虛偽錯謬的「反攻大陸」神話：「蔣介石島」的例行宗教禮儀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 (</a:t>
            </a:r>
            <a:r>
              <a:rPr kumimoji="0" lang="en-US" altLang="zh-TW" sz="3200" dirty="0" err="1">
                <a:latin typeface="Times New Roman" charset="0"/>
                <a:ea typeface="新細明體" charset="0"/>
              </a:rPr>
              <a:t>Kosuke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 Koyama)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，至今「一個中國」的虛幻錯謬政策仍陰魂不散，揮之不去。</a:t>
            </a:r>
          </a:p>
          <a:p>
            <a:pPr eaLnBrk="1" hangingPunct="1"/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26" r="-21926"/>
          <a:stretch>
            <a:fillRect/>
          </a:stretch>
        </p:blipFill>
        <p:spPr>
          <a:xfrm>
            <a:off x="4003675" y="3763963"/>
            <a:ext cx="5071175" cy="2913228"/>
          </a:xfrm>
          <a:noFill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9811"/>
            <a:ext cx="36004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63963"/>
            <a:ext cx="3319462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15" y="469811"/>
            <a:ext cx="3581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49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標題 1"/>
          <p:cNvSpPr>
            <a:spLocks noGrp="1"/>
          </p:cNvSpPr>
          <p:nvPr>
            <p:ph type="title"/>
          </p:nvPr>
        </p:nvSpPr>
        <p:spPr>
          <a:xfrm>
            <a:off x="274320" y="1"/>
            <a:ext cx="8229600" cy="1151922"/>
          </a:xfrm>
        </p:spPr>
        <p:txBody>
          <a:bodyPr/>
          <a:lstStyle/>
          <a:p>
            <a:r>
              <a:rPr kumimoji="0" lang="en-US" altLang="zh-TW" dirty="0">
                <a:latin typeface="Times New Roman" charset="0"/>
                <a:ea typeface="新細明體" charset="0"/>
              </a:rPr>
              <a:t>228 </a:t>
            </a:r>
            <a:r>
              <a:rPr kumimoji="0" lang="zh-TW" altLang="en-US" dirty="0">
                <a:latin typeface="Times New Roman" charset="0"/>
                <a:ea typeface="新細明體" charset="0"/>
              </a:rPr>
              <a:t>事件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 (1947)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2" r="-10442"/>
          <a:stretch>
            <a:fillRect/>
          </a:stretch>
        </p:blipFill>
        <p:spPr>
          <a:xfrm>
            <a:off x="3972121" y="3993613"/>
            <a:ext cx="4986155" cy="2864387"/>
          </a:xfrm>
          <a:noFill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29" y="1016582"/>
            <a:ext cx="27844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6" y="2702588"/>
            <a:ext cx="3508355" cy="299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238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標題 1"/>
          <p:cNvSpPr>
            <a:spLocks noGrp="1"/>
          </p:cNvSpPr>
          <p:nvPr>
            <p:ph type="title"/>
          </p:nvPr>
        </p:nvSpPr>
        <p:spPr>
          <a:xfrm>
            <a:off x="457200" y="280598"/>
            <a:ext cx="8229600" cy="974702"/>
          </a:xfrm>
        </p:spPr>
        <p:txBody>
          <a:bodyPr/>
          <a:lstStyle/>
          <a:p>
            <a:r>
              <a:rPr kumimoji="0" lang="en-US" altLang="zh-TW" dirty="0">
                <a:latin typeface="Times New Roman" charset="0"/>
                <a:ea typeface="新細明體" charset="0"/>
              </a:rPr>
              <a:t>228 </a:t>
            </a:r>
            <a:r>
              <a:rPr kumimoji="0" lang="zh-TW" altLang="en-US" dirty="0">
                <a:latin typeface="Times New Roman" charset="0"/>
                <a:ea typeface="新細明體" charset="0"/>
              </a:rPr>
              <a:t>事件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 (1947)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05038"/>
            <a:ext cx="2757487" cy="3257550"/>
          </a:xfrm>
          <a:noFill/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122488"/>
            <a:ext cx="235743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781300"/>
            <a:ext cx="33242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0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/>
          <p:cNvSpPr>
            <a:spLocks noGrp="1"/>
          </p:cNvSpPr>
          <p:nvPr>
            <p:ph type="title"/>
          </p:nvPr>
        </p:nvSpPr>
        <p:spPr>
          <a:xfrm>
            <a:off x="611188" y="251060"/>
            <a:ext cx="8075612" cy="930399"/>
          </a:xfrm>
        </p:spPr>
        <p:txBody>
          <a:bodyPr/>
          <a:lstStyle/>
          <a:p>
            <a:r>
              <a:rPr kumimoji="0" lang="zh-TW" altLang="en-US" dirty="0">
                <a:latin typeface="Times New Roman" charset="0"/>
                <a:ea typeface="新細明體" charset="0"/>
              </a:rPr>
              <a:t>台人奮力抵抗</a:t>
            </a: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1989138"/>
            <a:ext cx="4438650" cy="3070225"/>
          </a:xfrm>
          <a:noFill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432911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057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標題 1"/>
          <p:cNvSpPr>
            <a:spLocks noGrp="1"/>
          </p:cNvSpPr>
          <p:nvPr>
            <p:ph type="title"/>
          </p:nvPr>
        </p:nvSpPr>
        <p:spPr>
          <a:xfrm>
            <a:off x="457200" y="177219"/>
            <a:ext cx="8229600" cy="974703"/>
          </a:xfrm>
        </p:spPr>
        <p:txBody>
          <a:bodyPr/>
          <a:lstStyle/>
          <a:p>
            <a:r>
              <a:rPr kumimoji="0" lang="en-US" altLang="zh-TW" dirty="0">
                <a:latin typeface="Times New Roman" charset="0"/>
                <a:ea typeface="新細明體" charset="0"/>
              </a:rPr>
              <a:t>228 </a:t>
            </a:r>
            <a:r>
              <a:rPr kumimoji="0" lang="zh-TW" altLang="en-US" dirty="0">
                <a:latin typeface="Times New Roman" charset="0"/>
                <a:ea typeface="新細明體" charset="0"/>
              </a:rPr>
              <a:t>事件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 (1947)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73238"/>
            <a:ext cx="3589338" cy="2419350"/>
          </a:xfrm>
          <a:noFill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5637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249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標題 1"/>
          <p:cNvSpPr>
            <a:spLocks noGrp="1"/>
          </p:cNvSpPr>
          <p:nvPr>
            <p:ph type="title"/>
          </p:nvPr>
        </p:nvSpPr>
        <p:spPr>
          <a:xfrm>
            <a:off x="457200" y="221524"/>
            <a:ext cx="8229600" cy="989471"/>
          </a:xfrm>
        </p:spPr>
        <p:txBody>
          <a:bodyPr/>
          <a:lstStyle/>
          <a:p>
            <a:r>
              <a:rPr kumimoji="0" lang="zh-TW" altLang="en-US" sz="3600" dirty="0">
                <a:latin typeface="Times New Roman" charset="0"/>
                <a:ea typeface="新細明體" charset="0"/>
              </a:rPr>
              <a:t>台灣知識份子及精英被屠殺</a:t>
            </a:r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3716338"/>
            <a:ext cx="1811337" cy="2209800"/>
          </a:xfrm>
          <a:noFill/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81300"/>
            <a:ext cx="16192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916113"/>
            <a:ext cx="1549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700213"/>
            <a:ext cx="292735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62413"/>
            <a:ext cx="290988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233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300288"/>
            <a:ext cx="4468812" cy="3040062"/>
          </a:xfrm>
          <a:noFill/>
        </p:spPr>
      </p:pic>
      <p:pic>
        <p:nvPicPr>
          <p:cNvPr id="1064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412273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11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205038"/>
            <a:ext cx="4762500" cy="3257550"/>
          </a:xfrm>
          <a:noFill/>
        </p:spPr>
      </p:pic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557588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78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標題 1"/>
          <p:cNvSpPr>
            <a:spLocks noGrp="1"/>
          </p:cNvSpPr>
          <p:nvPr>
            <p:ph type="title"/>
          </p:nvPr>
        </p:nvSpPr>
        <p:spPr>
          <a:xfrm>
            <a:off x="684213" y="221523"/>
            <a:ext cx="8002587" cy="900863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Times New Roman" charset="0"/>
                <a:ea typeface="新細明體" charset="0"/>
              </a:rPr>
              <a:t>國民政府時期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(1945-2000)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sp>
        <p:nvSpPr>
          <p:cNvPr id="108546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1358678"/>
            <a:ext cx="8229600" cy="5383435"/>
          </a:xfrm>
        </p:spPr>
        <p:txBody>
          <a:bodyPr/>
          <a:lstStyle/>
          <a:p>
            <a:pPr eaLnBrk="1" hangingPunct="1">
              <a:lnSpc>
                <a:spcPts val="5138"/>
              </a:lnSpc>
              <a:spcBef>
                <a:spcPct val="0"/>
              </a:spcBef>
            </a:pPr>
            <a:r>
              <a:rPr kumimoji="0" lang="en-US" altLang="zh-TW" sz="3200" dirty="0">
                <a:latin typeface="Times New Roman" charset="0"/>
                <a:ea typeface="新細明體" charset="0"/>
              </a:rPr>
              <a:t>1970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年代起外交挫敗，內部不民主，美麗島事件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(1979)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和林宅血案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(1980)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引發新一波的「黨外」運動，並象徵民主化運動的開啟，以「人民自決」強調國家主權意識。</a:t>
            </a:r>
          </a:p>
          <a:p>
            <a:pPr>
              <a:lnSpc>
                <a:spcPts val="5138"/>
              </a:lnSpc>
              <a:spcBef>
                <a:spcPct val="0"/>
              </a:spcBef>
            </a:pPr>
            <a:r>
              <a:rPr lang="zh-TW" sz="3200" dirty="0" smtClean="0">
                <a:latin typeface="Times New Roman" charset="0"/>
                <a:ea typeface="新細明體" charset="0"/>
              </a:rPr>
              <a:t>在追求</a:t>
            </a:r>
            <a:r>
              <a:rPr lang="zh-TW" sz="3200" dirty="0">
                <a:latin typeface="Times New Roman" charset="0"/>
                <a:ea typeface="新細明體" charset="0"/>
              </a:rPr>
              <a:t>「民主化」的過程中，台灣基督長老教會主張的「人民自決」信念和台灣社會追求「出頭天」願景交織重合，是見證「通過愛與受苦，成為盼望的記號」的關鍵時刻。</a:t>
            </a:r>
          </a:p>
          <a:p>
            <a:pPr eaLnBrk="1" hangingPunct="1">
              <a:lnSpc>
                <a:spcPct val="90000"/>
              </a:lnSpc>
            </a:pP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標題 1"/>
          <p:cNvSpPr>
            <a:spLocks noGrp="1"/>
          </p:cNvSpPr>
          <p:nvPr>
            <p:ph type="title"/>
          </p:nvPr>
        </p:nvSpPr>
        <p:spPr>
          <a:xfrm>
            <a:off x="684213" y="103379"/>
            <a:ext cx="8002587" cy="915630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Times New Roman" charset="0"/>
                <a:ea typeface="新細明體" charset="0"/>
              </a:rPr>
              <a:t>國民政府時期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(1945-2000)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sp>
        <p:nvSpPr>
          <p:cNvPr id="109570" name="內容版面配置區 2"/>
          <p:cNvSpPr>
            <a:spLocks noGrp="1"/>
          </p:cNvSpPr>
          <p:nvPr>
            <p:ph sz="quarter" idx="13"/>
          </p:nvPr>
        </p:nvSpPr>
        <p:spPr>
          <a:xfrm>
            <a:off x="323850" y="1299605"/>
            <a:ext cx="8820150" cy="5558395"/>
          </a:xfrm>
        </p:spPr>
        <p:txBody>
          <a:bodyPr/>
          <a:lstStyle/>
          <a:p>
            <a:pPr>
              <a:lnSpc>
                <a:spcPts val="4538"/>
              </a:lnSpc>
              <a:spcBef>
                <a:spcPct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1986</a:t>
            </a:r>
            <a:r>
              <a:rPr lang="zh-TW" sz="3200" dirty="0">
                <a:latin typeface="Times New Roman" charset="0"/>
                <a:ea typeface="新細明體" charset="0"/>
              </a:rPr>
              <a:t>年第一個本土</a:t>
            </a:r>
            <a:r>
              <a:rPr lang="zh-TW" altLang="en-US" sz="3200" dirty="0">
                <a:latin typeface="Times New Roman" charset="0"/>
                <a:ea typeface="新細明體" charset="0"/>
              </a:rPr>
              <a:t>政</a:t>
            </a:r>
            <a:r>
              <a:rPr lang="zh-TW" sz="3200" dirty="0">
                <a:latin typeface="Times New Roman" charset="0"/>
                <a:ea typeface="新細明體" charset="0"/>
              </a:rPr>
              <a:t>黨（民進黨）成立</a:t>
            </a:r>
            <a:r>
              <a:rPr lang="zh-TW" altLang="en-US" sz="3200" dirty="0">
                <a:latin typeface="Times New Roman" charset="0"/>
                <a:ea typeface="新細明體" charset="0"/>
              </a:rPr>
              <a:t>。</a:t>
            </a:r>
            <a:endParaRPr lang="en-US" altLang="zh-TW" sz="3200" dirty="0">
              <a:latin typeface="Times New Roman" charset="0"/>
              <a:ea typeface="新細明體" charset="0"/>
            </a:endParaRPr>
          </a:p>
          <a:p>
            <a:pPr>
              <a:lnSpc>
                <a:spcPts val="4538"/>
              </a:lnSpc>
              <a:spcBef>
                <a:spcPct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1987</a:t>
            </a:r>
            <a:r>
              <a:rPr lang="zh-TW" sz="3200" dirty="0">
                <a:latin typeface="Times New Roman" charset="0"/>
                <a:ea typeface="新細明體" charset="0"/>
              </a:rPr>
              <a:t>年解嚴後民主化日漸落實，但也進入「意識型態」的競逐時期，並繼續面對中國的霸權以及可能的併吞威脅，繼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1997</a:t>
            </a:r>
            <a:r>
              <a:rPr lang="zh-TW" sz="3200" dirty="0">
                <a:latin typeface="Times New Roman" charset="0"/>
                <a:ea typeface="新細明體" charset="0"/>
              </a:rPr>
              <a:t>及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1999</a:t>
            </a:r>
            <a:r>
              <a:rPr lang="zh-TW" sz="3200" dirty="0">
                <a:latin typeface="Times New Roman" charset="0"/>
                <a:ea typeface="新細明體" charset="0"/>
              </a:rPr>
              <a:t>年香港、澳門歸回中國後的骨牌效應，李登輝總統提出「兩國論」作為因應之道。</a:t>
            </a:r>
          </a:p>
          <a:p>
            <a:pPr>
              <a:lnSpc>
                <a:spcPts val="4538"/>
              </a:lnSpc>
              <a:spcBef>
                <a:spcPct val="0"/>
              </a:spcBef>
            </a:pPr>
            <a:r>
              <a:rPr lang="zh-TW" sz="3200" dirty="0">
                <a:latin typeface="Times New Roman" charset="0"/>
                <a:ea typeface="新細明體" charset="0"/>
              </a:rPr>
              <a:t>經濟高度發展（「拼經濟」口號、加入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WTO =</a:t>
            </a:r>
            <a:r>
              <a:rPr lang="zh-TW" sz="3200" dirty="0">
                <a:latin typeface="Times New Roman" charset="0"/>
                <a:ea typeface="新細明體" charset="0"/>
              </a:rPr>
              <a:t>「全球化」）下的經濟、倫理、道德、生態環境的危機。</a:t>
            </a:r>
          </a:p>
          <a:p>
            <a:pPr eaLnBrk="1" hangingPunct="1">
              <a:lnSpc>
                <a:spcPct val="90000"/>
              </a:lnSpc>
            </a:pP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5440363" cy="5440363"/>
          </a:xfrm>
          <a:noFill/>
        </p:spPr>
      </p:pic>
      <p:pic>
        <p:nvPicPr>
          <p:cNvPr id="1105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1825"/>
            <a:ext cx="406558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658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08050"/>
            <a:ext cx="388461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6291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05263"/>
            <a:ext cx="73120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37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8902700" cy="5662613"/>
          </a:xfrm>
          <a:noFill/>
        </p:spPr>
      </p:pic>
    </p:spTree>
    <p:extLst>
      <p:ext uri="{BB962C8B-B14F-4D97-AF65-F5344CB8AC3E}">
        <p14:creationId xmlns:p14="http://schemas.microsoft.com/office/powerpoint/2010/main" val="3177176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>
              <a:latin typeface="Times New Roman" charset="0"/>
              <a:ea typeface="新細明體" charset="0"/>
            </a:endParaRPr>
          </a:p>
        </p:txBody>
      </p:sp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76250"/>
            <a:ext cx="90932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9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/>
          <p:cNvSpPr>
            <a:spLocks noGrp="1"/>
          </p:cNvSpPr>
          <p:nvPr>
            <p:ph type="title"/>
          </p:nvPr>
        </p:nvSpPr>
        <p:spPr>
          <a:xfrm>
            <a:off x="468313" y="265829"/>
            <a:ext cx="8229600" cy="974704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Times New Roman" charset="0"/>
                <a:ea typeface="新細明體" charset="0"/>
              </a:rPr>
              <a:t>日治時代</a:t>
            </a:r>
            <a:r>
              <a:rPr kumimoji="0" lang="en-US" altLang="zh-TW" dirty="0">
                <a:latin typeface="Times New Roman" charset="0"/>
                <a:ea typeface="新細明體" charset="0"/>
              </a:rPr>
              <a:t>(1895-1945)</a:t>
            </a:r>
            <a:endParaRPr kumimoji="0" lang="zh-TW" altLang="en-US" dirty="0">
              <a:latin typeface="Times New Roman" charset="0"/>
              <a:ea typeface="新細明體" charset="0"/>
            </a:endParaRPr>
          </a:p>
        </p:txBody>
      </p:sp>
      <p:sp>
        <p:nvSpPr>
          <p:cNvPr id="72706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1773238"/>
            <a:ext cx="8362950" cy="4800600"/>
          </a:xfrm>
        </p:spPr>
        <p:txBody>
          <a:bodyPr/>
          <a:lstStyle/>
          <a:p>
            <a:pPr eaLnBrk="1" hangingPunct="1">
              <a:lnSpc>
                <a:spcPts val="5238"/>
              </a:lnSpc>
              <a:spcBef>
                <a:spcPct val="0"/>
              </a:spcBef>
            </a:pPr>
            <a:r>
              <a:rPr kumimoji="0" lang="en-US" altLang="zh-TW" sz="3200">
                <a:latin typeface="Times New Roman" charset="0"/>
                <a:ea typeface="新細明體" charset="0"/>
              </a:rPr>
              <a:t>1895-1915</a:t>
            </a:r>
            <a:r>
              <a:rPr kumimoji="0" lang="zh-TW" altLang="en-US" sz="3200">
                <a:latin typeface="Times New Roman" charset="0"/>
                <a:ea typeface="新細明體" charset="0"/>
              </a:rPr>
              <a:t>武裝抗日，</a:t>
            </a:r>
            <a:r>
              <a:rPr kumimoji="0" lang="en-US" altLang="zh-TW" sz="3200">
                <a:latin typeface="Times New Roman" charset="0"/>
                <a:ea typeface="新細明體" charset="0"/>
              </a:rPr>
              <a:t>1915-1945 </a:t>
            </a:r>
            <a:r>
              <a:rPr kumimoji="0" lang="zh-TW" altLang="en-US" sz="3200">
                <a:latin typeface="Times New Roman" charset="0"/>
                <a:ea typeface="新細明體" charset="0"/>
              </a:rPr>
              <a:t>非武裝抗日</a:t>
            </a:r>
          </a:p>
          <a:p>
            <a:pPr eaLnBrk="1" hangingPunct="1">
              <a:lnSpc>
                <a:spcPts val="5238"/>
              </a:lnSpc>
              <a:spcBef>
                <a:spcPct val="0"/>
              </a:spcBef>
            </a:pPr>
            <a:r>
              <a:rPr kumimoji="0" lang="en-US" altLang="zh-TW" sz="3200">
                <a:latin typeface="Times New Roman" charset="0"/>
                <a:ea typeface="新細明體" charset="0"/>
              </a:rPr>
              <a:t> </a:t>
            </a:r>
            <a:r>
              <a:rPr kumimoji="0" lang="zh-TW" altLang="en-US" sz="3200">
                <a:latin typeface="Times New Roman" charset="0"/>
                <a:ea typeface="新細明體" charset="0"/>
              </a:rPr>
              <a:t>體制「全島化」的完成</a:t>
            </a:r>
            <a:r>
              <a:rPr kumimoji="0" lang="en-US" altLang="zh-TW" sz="3200">
                <a:latin typeface="Times New Roman" charset="0"/>
                <a:ea typeface="新細明體" charset="0"/>
              </a:rPr>
              <a:t>—</a:t>
            </a:r>
            <a:r>
              <a:rPr kumimoji="0" lang="zh-TW" altLang="en-US" sz="3200">
                <a:latin typeface="Times New Roman" charset="0"/>
                <a:ea typeface="新細明體" charset="0"/>
              </a:rPr>
              <a:t>「兒玉</a:t>
            </a:r>
            <a:r>
              <a:rPr kumimoji="0" lang="en-US" altLang="zh-TW" sz="3200">
                <a:latin typeface="Times New Roman" charset="0"/>
                <a:ea typeface="新細明體" charset="0"/>
              </a:rPr>
              <a:t> – </a:t>
            </a:r>
            <a:r>
              <a:rPr kumimoji="0" lang="zh-TW" altLang="en-US" sz="3200">
                <a:latin typeface="Times New Roman" charset="0"/>
                <a:ea typeface="新細明體" charset="0"/>
              </a:rPr>
              <a:t>新平」的殖民體制</a:t>
            </a:r>
            <a:endParaRPr kumimoji="0" lang="en-US" altLang="zh-TW" sz="3200">
              <a:latin typeface="Times New Roman" charset="0"/>
              <a:ea typeface="新細明體" charset="0"/>
            </a:endParaRPr>
          </a:p>
          <a:p>
            <a:pPr eaLnBrk="1" hangingPunct="1">
              <a:lnSpc>
                <a:spcPts val="5238"/>
              </a:lnSpc>
              <a:spcBef>
                <a:spcPct val="0"/>
              </a:spcBef>
            </a:pPr>
            <a:r>
              <a:rPr kumimoji="0" lang="zh-TW" altLang="en-US" sz="3200">
                <a:latin typeface="Times New Roman" charset="0"/>
                <a:ea typeface="新細明體" charset="0"/>
              </a:rPr>
              <a:t>面對「大和民族」的異族統治，具有主體性的台灣意識逐漸形成。</a:t>
            </a:r>
          </a:p>
          <a:p>
            <a:pPr eaLnBrk="1" hangingPunct="1">
              <a:lnSpc>
                <a:spcPts val="5238"/>
              </a:lnSpc>
              <a:spcBef>
                <a:spcPct val="0"/>
              </a:spcBef>
            </a:pPr>
            <a:r>
              <a:rPr kumimoji="0" lang="zh-TW" altLang="en-US" sz="3200">
                <a:latin typeface="Times New Roman" charset="0"/>
                <a:ea typeface="新細明體" charset="0"/>
              </a:rPr>
              <a:t>台灣人在日本總督府的殖民體制下，受到「二等公民」的對待，也漸漸「日本化」！</a:t>
            </a:r>
          </a:p>
        </p:txBody>
      </p:sp>
    </p:spTree>
    <p:extLst>
      <p:ext uri="{BB962C8B-B14F-4D97-AF65-F5344CB8AC3E}">
        <p14:creationId xmlns:p14="http://schemas.microsoft.com/office/powerpoint/2010/main" val="37528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8300"/>
            <a:ext cx="5967413" cy="4459288"/>
          </a:xfrm>
          <a:noFill/>
        </p:spPr>
      </p:pic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0213"/>
            <a:ext cx="3059112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34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標題 1"/>
          <p:cNvSpPr>
            <a:spLocks noGrp="1"/>
          </p:cNvSpPr>
          <p:nvPr>
            <p:ph type="title"/>
          </p:nvPr>
        </p:nvSpPr>
        <p:spPr>
          <a:xfrm>
            <a:off x="827088" y="369207"/>
            <a:ext cx="7859712" cy="945166"/>
          </a:xfrm>
        </p:spPr>
        <p:txBody>
          <a:bodyPr/>
          <a:lstStyle/>
          <a:p>
            <a:pPr eaLnBrk="1" hangingPunct="1"/>
            <a:r>
              <a:rPr kumimoji="0" lang="zh-TW" altLang="en-US" sz="3600" dirty="0">
                <a:latin typeface="Times New Roman" charset="0"/>
                <a:ea typeface="新細明體" charset="0"/>
              </a:rPr>
              <a:t>新時代的變局及挑戰</a:t>
            </a:r>
            <a:r>
              <a:rPr kumimoji="0" lang="en-US" altLang="zh-TW" sz="3600" dirty="0">
                <a:latin typeface="Times New Roman" charset="0"/>
                <a:ea typeface="新細明體" charset="0"/>
              </a:rPr>
              <a:t>(2000-?)</a:t>
            </a:r>
            <a:endParaRPr kumimoji="0" lang="zh-TW" altLang="en-US" sz="3600" dirty="0">
              <a:latin typeface="Times New Roman" charset="0"/>
              <a:ea typeface="新細明體" charset="0"/>
            </a:endParaRPr>
          </a:p>
        </p:txBody>
      </p:sp>
      <p:sp>
        <p:nvSpPr>
          <p:cNvPr id="115714" name="內容版面配置區 2"/>
          <p:cNvSpPr>
            <a:spLocks noGrp="1"/>
          </p:cNvSpPr>
          <p:nvPr>
            <p:ph sz="quarter" idx="13"/>
          </p:nvPr>
        </p:nvSpPr>
        <p:spPr>
          <a:xfrm>
            <a:off x="539750" y="1654044"/>
            <a:ext cx="8013700" cy="5050736"/>
          </a:xfrm>
        </p:spPr>
        <p:txBody>
          <a:bodyPr/>
          <a:lstStyle/>
          <a:p>
            <a:pPr>
              <a:lnSpc>
                <a:spcPts val="5838"/>
              </a:lnSpc>
              <a:spcBef>
                <a:spcPts val="0"/>
              </a:spcBef>
            </a:pPr>
            <a:r>
              <a:rPr lang="zh-TW" sz="3200" dirty="0">
                <a:latin typeface="Times New Roman" charset="0"/>
                <a:ea typeface="新細明體" charset="0"/>
              </a:rPr>
              <a:t>在台灣社會追求「民主化」的進程中，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1991-1996</a:t>
            </a:r>
            <a:r>
              <a:rPr lang="zh-TW" sz="3200" dirty="0">
                <a:latin typeface="Times New Roman" charset="0"/>
                <a:ea typeface="新細明體" charset="0"/>
              </a:rPr>
              <a:t>年間的各項人民直接選舉，一步步導向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2000</a:t>
            </a:r>
            <a:r>
              <a:rPr lang="zh-TW" sz="3200" dirty="0">
                <a:latin typeface="Times New Roman" charset="0"/>
                <a:ea typeface="新細明體" charset="0"/>
              </a:rPr>
              <a:t>年的政權和平轉移，民主程序似乎完成，但民主素養仍有待建立，族群關係盤結糾葛，錯亂、扭曲的國家認同也須重新建構。</a:t>
            </a:r>
          </a:p>
        </p:txBody>
      </p:sp>
    </p:spTree>
    <p:extLst>
      <p:ext uri="{BB962C8B-B14F-4D97-AF65-F5344CB8AC3E}">
        <p14:creationId xmlns:p14="http://schemas.microsoft.com/office/powerpoint/2010/main" val="1130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094788" cy="5732462"/>
          </a:xfrm>
          <a:noFill/>
        </p:spPr>
      </p:pic>
    </p:spTree>
    <p:extLst>
      <p:ext uri="{BB962C8B-B14F-4D97-AF65-F5344CB8AC3E}">
        <p14:creationId xmlns:p14="http://schemas.microsoft.com/office/powerpoint/2010/main" val="1345863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標題 1"/>
          <p:cNvSpPr>
            <a:spLocks noGrp="1"/>
          </p:cNvSpPr>
          <p:nvPr>
            <p:ph type="title"/>
          </p:nvPr>
        </p:nvSpPr>
        <p:spPr>
          <a:xfrm>
            <a:off x="827088" y="177219"/>
            <a:ext cx="7942262" cy="1092849"/>
          </a:xfrm>
        </p:spPr>
        <p:txBody>
          <a:bodyPr/>
          <a:lstStyle/>
          <a:p>
            <a:pPr eaLnBrk="1" hangingPunct="1"/>
            <a:r>
              <a:rPr kumimoji="0" lang="zh-TW" altLang="en-US" sz="3600" dirty="0">
                <a:latin typeface="Times New Roman" charset="0"/>
                <a:ea typeface="新細明體" charset="0"/>
              </a:rPr>
              <a:t>新時代的變局及挑戰</a:t>
            </a:r>
            <a:r>
              <a:rPr kumimoji="0" lang="en-US" altLang="zh-TW" sz="3600" dirty="0">
                <a:latin typeface="Times New Roman" charset="0"/>
                <a:ea typeface="新細明體" charset="0"/>
              </a:rPr>
              <a:t>(2000-?)</a:t>
            </a:r>
            <a:endParaRPr kumimoji="0" lang="zh-TW" altLang="en-US" sz="3600" dirty="0">
              <a:latin typeface="Times New Roman" charset="0"/>
              <a:ea typeface="新細明體" charset="0"/>
            </a:endParaRPr>
          </a:p>
        </p:txBody>
      </p:sp>
      <p:sp>
        <p:nvSpPr>
          <p:cNvPr id="117762" name="內容版面配置區 2"/>
          <p:cNvSpPr>
            <a:spLocks noGrp="1"/>
          </p:cNvSpPr>
          <p:nvPr>
            <p:ph sz="quarter" idx="13"/>
          </p:nvPr>
        </p:nvSpPr>
        <p:spPr>
          <a:xfrm>
            <a:off x="191961" y="1557338"/>
            <a:ext cx="8844089" cy="5300662"/>
          </a:xfrm>
        </p:spPr>
        <p:txBody>
          <a:bodyPr/>
          <a:lstStyle/>
          <a:p>
            <a:pPr>
              <a:lnSpc>
                <a:spcPts val="4938"/>
              </a:lnSpc>
              <a:spcBef>
                <a:spcPts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2000</a:t>
            </a:r>
            <a:r>
              <a:rPr lang="zh-TW" sz="3200" dirty="0">
                <a:latin typeface="Times New Roman" charset="0"/>
                <a:ea typeface="新細明體" charset="0"/>
              </a:rPr>
              <a:t>年首次政權轉移，陳水扁、呂秀蓮成為本土政權的象徵，也初步展現「透氣窗」的新政治文化以及全面「本土化」的可能性，人民賦予高度期待。然而，因欠缺圓熟的政治智慧，執政八年間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(2000-2008)</a:t>
            </a:r>
            <a:r>
              <a:rPr lang="zh-TW" sz="3200" dirty="0">
                <a:latin typeface="Times New Roman" charset="0"/>
                <a:ea typeface="新細明體" charset="0"/>
              </a:rPr>
              <a:t>朝野惡鬥、政治空轉、經濟衰退、族群對立，加上統治者家族陷入權力腐化的漩渦，引發政治爭議，導致台灣人心困惑，進而對本土政權產生失望、冷漠的心態！</a:t>
            </a:r>
          </a:p>
        </p:txBody>
      </p:sp>
    </p:spTree>
    <p:extLst>
      <p:ext uri="{BB962C8B-B14F-4D97-AF65-F5344CB8AC3E}">
        <p14:creationId xmlns:p14="http://schemas.microsoft.com/office/powerpoint/2010/main" val="10818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7863"/>
            <a:ext cx="4162425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33825"/>
            <a:ext cx="39687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389096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827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標題 1"/>
          <p:cNvSpPr>
            <a:spLocks noGrp="1"/>
          </p:cNvSpPr>
          <p:nvPr>
            <p:ph type="title"/>
          </p:nvPr>
        </p:nvSpPr>
        <p:spPr>
          <a:xfrm>
            <a:off x="457200" y="339669"/>
            <a:ext cx="8229600" cy="989471"/>
          </a:xfrm>
        </p:spPr>
        <p:txBody>
          <a:bodyPr/>
          <a:lstStyle/>
          <a:p>
            <a:r>
              <a:rPr kumimoji="0" lang="zh-TW" altLang="en-US" sz="3600" dirty="0">
                <a:latin typeface="Times New Roman" charset="0"/>
                <a:ea typeface="新細明體" charset="0"/>
              </a:rPr>
              <a:t>新時代的變局及挑戰</a:t>
            </a:r>
            <a:r>
              <a:rPr kumimoji="0" lang="en-US" altLang="zh-TW" sz="3600" dirty="0">
                <a:latin typeface="Times New Roman" charset="0"/>
                <a:ea typeface="新細明體" charset="0"/>
              </a:rPr>
              <a:t>(2000-?)</a:t>
            </a:r>
            <a:endParaRPr lang="zh-TW" altLang="en-US" sz="3600" dirty="0">
              <a:latin typeface="Times New Roman" charset="0"/>
              <a:ea typeface="新細明體" charset="0"/>
            </a:endParaRPr>
          </a:p>
        </p:txBody>
      </p:sp>
      <p:sp>
        <p:nvSpPr>
          <p:cNvPr id="123906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1713114"/>
            <a:ext cx="8229600" cy="4955973"/>
          </a:xfrm>
        </p:spPr>
        <p:txBody>
          <a:bodyPr/>
          <a:lstStyle/>
          <a:p>
            <a:pPr>
              <a:lnSpc>
                <a:spcPts val="5338"/>
              </a:lnSpc>
              <a:spcBef>
                <a:spcPts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2008</a:t>
            </a:r>
            <a:r>
              <a:rPr lang="zh-TW" sz="3200" dirty="0">
                <a:latin typeface="Times New Roman" charset="0"/>
                <a:ea typeface="新細明體" charset="0"/>
              </a:rPr>
              <a:t>年政權再次回歸國民黨，舉世錯愕。以「新台灣人」獲選的馬英九政權統治期間</a:t>
            </a:r>
            <a:r>
              <a:rPr lang="en-US" altLang="zh-TW" sz="3200" dirty="0">
                <a:latin typeface="Times New Roman" charset="0"/>
                <a:ea typeface="新細明體" charset="0"/>
              </a:rPr>
              <a:t>(2008-2015)</a:t>
            </a:r>
            <a:r>
              <a:rPr lang="zh-TW" sz="3200" dirty="0">
                <a:latin typeface="Times New Roman" charset="0"/>
                <a:ea typeface="新細明體" charset="0"/>
              </a:rPr>
              <a:t>因領導者無能、失能，與民意脫節，更因財團治國，經濟政策嚴重傾中，導致經濟優勢滑落，貧富差距日益擴大、社會各層面失落正義感（土地、居住、世代、性別等議題），令人憂心！</a:t>
            </a:r>
          </a:p>
          <a:p>
            <a:endParaRPr lang="zh-TW" altLang="en-US" dirty="0">
              <a:latin typeface="Times New Roman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4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標題 1"/>
          <p:cNvSpPr>
            <a:spLocks noGrp="1"/>
          </p:cNvSpPr>
          <p:nvPr>
            <p:ph type="title"/>
          </p:nvPr>
        </p:nvSpPr>
        <p:spPr>
          <a:xfrm>
            <a:off x="796823" y="206755"/>
            <a:ext cx="8229600" cy="915631"/>
          </a:xfrm>
        </p:spPr>
        <p:txBody>
          <a:bodyPr/>
          <a:lstStyle/>
          <a:p>
            <a:r>
              <a:rPr kumimoji="0" lang="zh-TW" altLang="en-US" sz="3600" dirty="0">
                <a:latin typeface="Times New Roman" charset="0"/>
                <a:ea typeface="新細明體" charset="0"/>
              </a:rPr>
              <a:t>新時代的變局及挑戰</a:t>
            </a:r>
            <a:r>
              <a:rPr kumimoji="0" lang="en-US" altLang="zh-TW" sz="3600" dirty="0">
                <a:latin typeface="Times New Roman" charset="0"/>
                <a:ea typeface="新細明體" charset="0"/>
              </a:rPr>
              <a:t>(2000-?)</a:t>
            </a:r>
            <a:endParaRPr lang="zh-TW" altLang="en-US" sz="3600" dirty="0">
              <a:latin typeface="Times New Roman" charset="0"/>
              <a:ea typeface="新細明體" charset="0"/>
            </a:endParaRPr>
          </a:p>
        </p:txBody>
      </p:sp>
      <p:sp>
        <p:nvSpPr>
          <p:cNvPr id="124930" name="內容版面配置區 2"/>
          <p:cNvSpPr>
            <a:spLocks noGrp="1"/>
          </p:cNvSpPr>
          <p:nvPr>
            <p:ph sz="quarter" idx="13"/>
          </p:nvPr>
        </p:nvSpPr>
        <p:spPr>
          <a:xfrm>
            <a:off x="539750" y="1484313"/>
            <a:ext cx="8147050" cy="5184775"/>
          </a:xfrm>
        </p:spPr>
        <p:txBody>
          <a:bodyPr>
            <a:normAutofit fontScale="92500"/>
          </a:bodyPr>
          <a:lstStyle/>
          <a:p>
            <a:pPr>
              <a:lnSpc>
                <a:spcPts val="4938"/>
              </a:lnSpc>
              <a:spcBef>
                <a:spcPts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2013</a:t>
            </a:r>
            <a:r>
              <a:rPr lang="zh-TW" sz="3200" dirty="0">
                <a:latin typeface="Times New Roman" charset="0"/>
                <a:ea typeface="新細明體" charset="0"/>
              </a:rPr>
              <a:t>年起，在大埔拆地事件、洪仲丘虐死事件後，因違反民意任意通過「兩岸服貿條例」而爆發以大學生為主體的「太陽花學運」，接著有以高中生為主體的「抗議課綱微調」爭議，台灣的公民運動逐漸成形。</a:t>
            </a:r>
          </a:p>
          <a:p>
            <a:pPr>
              <a:lnSpc>
                <a:spcPts val="4938"/>
              </a:lnSpc>
              <a:spcBef>
                <a:spcPts val="0"/>
              </a:spcBef>
            </a:pPr>
            <a:r>
              <a:rPr lang="en-US" altLang="zh-TW" sz="3200" dirty="0">
                <a:latin typeface="Times New Roman" charset="0"/>
                <a:ea typeface="新細明體" charset="0"/>
              </a:rPr>
              <a:t>2016</a:t>
            </a:r>
            <a:r>
              <a:rPr lang="zh-TW" sz="3200" dirty="0">
                <a:latin typeface="Times New Roman" charset="0"/>
                <a:ea typeface="新細明體" charset="0"/>
              </a:rPr>
              <a:t>年大選結果，民進黨的候選人蔡英文、陳建仁當選正副總統，國會首次由本土政黨獲得過半席次，台灣面對新的政局，值得關注。</a:t>
            </a:r>
          </a:p>
        </p:txBody>
      </p:sp>
    </p:spTree>
    <p:extLst>
      <p:ext uri="{BB962C8B-B14F-4D97-AF65-F5344CB8AC3E}">
        <p14:creationId xmlns:p14="http://schemas.microsoft.com/office/powerpoint/2010/main" val="2760439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內容版面配置區 3" descr="2013年7月18日苗栗縣縣長劉政鴻下令提前強制拆屋，出動大批警力，把抗爭中的大埔四戶民宅鄰近範圍全被以「安全」為由封鎖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5" r="-13435"/>
          <a:stretch>
            <a:fillRect/>
          </a:stretch>
        </p:blipFill>
        <p:spPr>
          <a:xfrm>
            <a:off x="-612775" y="2492375"/>
            <a:ext cx="6970713" cy="3663950"/>
          </a:xfrm>
        </p:spPr>
      </p:pic>
      <p:pic>
        <p:nvPicPr>
          <p:cNvPr id="125954" name="圖片 4" descr="下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13018"/>
            <a:ext cx="3149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175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內容版面配置區 3" descr="f_9601812_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6" r="-13376"/>
          <a:stretch>
            <a:fillRect/>
          </a:stretch>
        </p:blipFill>
        <p:spPr>
          <a:xfrm>
            <a:off x="-323850" y="1032422"/>
            <a:ext cx="4906963" cy="2578100"/>
          </a:xfrm>
        </p:spPr>
      </p:pic>
      <p:pic>
        <p:nvPicPr>
          <p:cNvPr id="126978" name="圖片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36838"/>
            <a:ext cx="473233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918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內容版面配置區 3" descr="283082-XXL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b="6917"/>
          <a:stretch>
            <a:fillRect/>
          </a:stretch>
        </p:blipFill>
        <p:spPr/>
      </p:pic>
      <p:pic>
        <p:nvPicPr>
          <p:cNvPr id="128002" name="圖片 5" descr="11221559_1121604641187961_2567892101129988318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44307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8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052513"/>
            <a:ext cx="390525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955675"/>
            <a:ext cx="3660775" cy="5305425"/>
          </a:xfrm>
          <a:noFill/>
        </p:spPr>
      </p:pic>
    </p:spTree>
    <p:extLst>
      <p:ext uri="{BB962C8B-B14F-4D97-AF65-F5344CB8AC3E}">
        <p14:creationId xmlns:p14="http://schemas.microsoft.com/office/powerpoint/2010/main" val="2517481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內容版面配置區 3" descr="148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9" r="-19939"/>
          <a:stretch>
            <a:fillRect/>
          </a:stretch>
        </p:blipFill>
        <p:spPr>
          <a:xfrm>
            <a:off x="-468313" y="1341438"/>
            <a:ext cx="9952038" cy="5229225"/>
          </a:xfrm>
        </p:spPr>
      </p:pic>
    </p:spTree>
    <p:extLst>
      <p:ext uri="{BB962C8B-B14F-4D97-AF65-F5344CB8AC3E}">
        <p14:creationId xmlns:p14="http://schemas.microsoft.com/office/powerpoint/2010/main" val="3225952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內容版面配置區 3" descr="phpLMT0Dw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13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53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2987" y="236292"/>
            <a:ext cx="8243813" cy="10780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kumimoji="0" lang="zh-TW" alt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新細明體" charset="0"/>
              </a:rPr>
              <a:t>後藤</a:t>
            </a:r>
            <a:r>
              <a:rPr kumimoji="0" lang="zh-TW" alt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新細明體" charset="0"/>
              </a:rPr>
              <a:t>新平</a:t>
            </a:r>
            <a:r>
              <a:rPr kumimoji="0" lang="en-US" altLang="zh-TW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新細明體" charset="0"/>
              </a:rPr>
              <a:t>(1857-1929)</a:t>
            </a:r>
            <a:endParaRPr kumimoji="0" lang="zh-TW" altLang="en-US" sz="4000" dirty="0">
              <a:latin typeface="Times New Roman" charset="0"/>
              <a:ea typeface="新細明體" charset="0"/>
            </a:endParaRPr>
          </a:p>
        </p:txBody>
      </p:sp>
      <p:sp>
        <p:nvSpPr>
          <p:cNvPr id="75778" name="內容版面配置區 2"/>
          <p:cNvSpPr>
            <a:spLocks noGrp="1"/>
          </p:cNvSpPr>
          <p:nvPr>
            <p:ph sz="quarter" idx="13"/>
          </p:nvPr>
        </p:nvSpPr>
        <p:spPr>
          <a:xfrm>
            <a:off x="323850" y="1773238"/>
            <a:ext cx="8374063" cy="5084762"/>
          </a:xfrm>
        </p:spPr>
        <p:txBody>
          <a:bodyPr/>
          <a:lstStyle/>
          <a:p>
            <a:pPr eaLnBrk="1" hangingPunct="1">
              <a:lnSpc>
                <a:spcPts val="43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曾任台灣總督府民政長官、東京市長、南滿鐵道會社總裁、外務大臣、內務大臣等要職，</a:t>
            </a:r>
            <a:r>
              <a:rPr kumimoji="0" lang="en-US" altLang="zh-TW" sz="3200" dirty="0">
                <a:latin typeface="Times New Roman" charset="0"/>
                <a:ea typeface="新細明體" charset="0"/>
              </a:rPr>
              <a:t>1928</a:t>
            </a:r>
            <a:r>
              <a:rPr kumimoji="0" lang="zh-TW" altLang="en-US" sz="3200" dirty="0">
                <a:latin typeface="Times New Roman" charset="0"/>
                <a:ea typeface="新細明體" charset="0"/>
              </a:rPr>
              <a:t>年封為伯爵。</a:t>
            </a:r>
            <a:endParaRPr kumimoji="0" lang="zh-TW" sz="3200" dirty="0">
              <a:latin typeface="Times New Roman" charset="0"/>
              <a:ea typeface="新細明體" charset="0"/>
            </a:endParaRPr>
          </a:p>
          <a:p>
            <a:pPr eaLnBrk="1" hangingPunct="1">
              <a:lnSpc>
                <a:spcPts val="4338"/>
              </a:lnSpc>
              <a:spcBef>
                <a:spcPct val="0"/>
              </a:spcBef>
            </a:pPr>
            <a:r>
              <a:rPr kumimoji="0" lang="zh-TW" altLang="en-US" sz="3200" dirty="0">
                <a:latin typeface="Times New Roman" charset="0"/>
                <a:ea typeface="新細明體" charset="0"/>
              </a:rPr>
              <a:t>在台灣民政長官任內，輔佐軍務繁忙而無暇他顧的兒玉源太郎總督，奮力治政，實際掌握台灣政治，促進台灣農業、工業、衛生、教育、科學、交通、警政等建設發展，奠定日本治台基礎，也為台灣的近代化作出了極大貢獻。</a:t>
            </a:r>
          </a:p>
        </p:txBody>
      </p:sp>
    </p:spTree>
    <p:extLst>
      <p:ext uri="{BB962C8B-B14F-4D97-AF65-F5344CB8AC3E}">
        <p14:creationId xmlns:p14="http://schemas.microsoft.com/office/powerpoint/2010/main" val="234006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6293"/>
            <a:ext cx="8229600" cy="989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kumimoji="0" lang="zh-TW" alt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新細明體" charset="0"/>
              </a:rPr>
              <a:t>後藤新平</a:t>
            </a:r>
            <a:r>
              <a:rPr kumimoji="0" lang="en-US" altLang="zh-TW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新細明體" charset="0"/>
              </a:rPr>
              <a:t>(1857-1929)</a:t>
            </a:r>
            <a:endParaRPr kumimoji="0" lang="zh-TW" altLang="en-US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新細明體" charset="0"/>
            </a:endParaRP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844675"/>
            <a:ext cx="3714750" cy="4837113"/>
          </a:xfrm>
          <a:noFill/>
        </p:spPr>
      </p:pic>
    </p:spTree>
    <p:extLst>
      <p:ext uri="{BB962C8B-B14F-4D97-AF65-F5344CB8AC3E}">
        <p14:creationId xmlns:p14="http://schemas.microsoft.com/office/powerpoint/2010/main" val="46257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71550"/>
            <a:ext cx="2582863" cy="2906713"/>
          </a:xfrm>
          <a:noFill/>
        </p:spPr>
      </p:pic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781300"/>
            <a:ext cx="23701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33067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4480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9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620713"/>
            <a:ext cx="7931150" cy="792162"/>
          </a:xfrm>
        </p:spPr>
        <p:txBody>
          <a:bodyPr/>
          <a:lstStyle/>
          <a:p>
            <a:pPr eaLnBrk="1" hangingPunct="1"/>
            <a:r>
              <a:rPr kumimoji="0" lang="zh-TW" altLang="en-US">
                <a:latin typeface="Times New Roman" charset="0"/>
                <a:ea typeface="新細明體" charset="0"/>
              </a:rPr>
              <a:t>對台灣人的刻板印象 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28775"/>
            <a:ext cx="8435975" cy="4945063"/>
          </a:xfrm>
        </p:spPr>
        <p:txBody>
          <a:bodyPr/>
          <a:lstStyle/>
          <a:p>
            <a:pPr marL="609600" indent="-609600" eaLnBrk="1" hangingPunct="1">
              <a:buFont typeface="Wingdings" charset="0"/>
              <a:buNone/>
            </a:pPr>
            <a:r>
              <a:rPr kumimoji="0" lang="zh-TW" altLang="en-US" sz="3600">
                <a:latin typeface="Times New Roman" charset="0"/>
                <a:ea typeface="新細明體" charset="0"/>
              </a:rPr>
              <a:t>     後藤新平的治台三策：</a:t>
            </a:r>
            <a:endParaRPr kumimoji="0" lang="en-US" altLang="zh-TW" sz="3600">
              <a:latin typeface="Times New Roman" charset="0"/>
              <a:ea typeface="新細明體" charset="0"/>
            </a:endParaRPr>
          </a:p>
          <a:p>
            <a:pPr marL="609600" indent="-609600" eaLnBrk="1" hangingPunct="1">
              <a:lnSpc>
                <a:spcPts val="5525"/>
              </a:lnSpc>
              <a:spcBef>
                <a:spcPct val="0"/>
              </a:spcBef>
              <a:buFont typeface="Wingdings" charset="0"/>
              <a:buNone/>
            </a:pPr>
            <a:r>
              <a:rPr kumimoji="0" lang="zh-TW" altLang="en-US" sz="3600">
                <a:latin typeface="Times New Roman" charset="0"/>
                <a:ea typeface="新細明體" charset="0"/>
              </a:rPr>
              <a:t>      一</a:t>
            </a:r>
            <a:r>
              <a:rPr kumimoji="0" lang="zh-TW" altLang="en-US" sz="3600">
                <a:latin typeface="新細明體" charset="0"/>
                <a:ea typeface="新細明體" charset="0"/>
              </a:rPr>
              <a:t>、</a:t>
            </a:r>
            <a:r>
              <a:rPr kumimoji="0" lang="zh-TW" altLang="en-US" sz="3600">
                <a:latin typeface="Times New Roman" charset="0"/>
                <a:ea typeface="新細明體" charset="0"/>
              </a:rPr>
              <a:t>台灣人貪生怕死，可用高壓手段威脅。二、台灣人貪財愛錢，可用利益誘惑。三、台灣人愛面子，可用虛名攏絡。他以「糖飴與鞭」的兩手策略，一 方面以嚴刑峻法對待異議人士，另一方面積極致力於建設台灣經濟。</a:t>
            </a:r>
          </a:p>
        </p:txBody>
      </p:sp>
    </p:spTree>
    <p:extLst>
      <p:ext uri="{BB962C8B-B14F-4D97-AF65-F5344CB8AC3E}">
        <p14:creationId xmlns:p14="http://schemas.microsoft.com/office/powerpoint/2010/main" val="5283821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14</TotalTime>
  <Words>1640</Words>
  <Application>Microsoft Office PowerPoint</Application>
  <PresentationFormat>On-screen Show (4:3)</PresentationFormat>
  <Paragraphs>53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Soho</vt:lpstr>
      <vt:lpstr>台灣近百年史的回顧</vt:lpstr>
      <vt:lpstr>日本據台 (1895)</vt:lpstr>
      <vt:lpstr>台人奮力抵抗</vt:lpstr>
      <vt:lpstr>日治時代(1895-1945)</vt:lpstr>
      <vt:lpstr>PowerPoint Presentation</vt:lpstr>
      <vt:lpstr>後藤新平(1857-1929)</vt:lpstr>
      <vt:lpstr>後藤新平(1857-1929)</vt:lpstr>
      <vt:lpstr>PowerPoint Presentation</vt:lpstr>
      <vt:lpstr>對台灣人的刻板印象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日治時代(1895-1945)</vt:lpstr>
      <vt:lpstr>PowerPoint Presentation</vt:lpstr>
      <vt:lpstr>PowerPoint Presentation</vt:lpstr>
      <vt:lpstr>霧社事件</vt:lpstr>
      <vt:lpstr>賽德克巴萊</vt:lpstr>
      <vt:lpstr>皇民化運動</vt:lpstr>
      <vt:lpstr>台灣神社（圓山）</vt:lpstr>
      <vt:lpstr>台南女學參拜神社</vt:lpstr>
      <vt:lpstr>長榮中學參拜神社</vt:lpstr>
      <vt:lpstr>二次大戰結束</vt:lpstr>
      <vt:lpstr>PowerPoint Presentation</vt:lpstr>
      <vt:lpstr>國民政府時期(1945-2000)</vt:lpstr>
      <vt:lpstr>PowerPoint Presentation</vt:lpstr>
      <vt:lpstr>228 事件 (1947)</vt:lpstr>
      <vt:lpstr>228 事件 (1947)</vt:lpstr>
      <vt:lpstr>228 事件 (1947)</vt:lpstr>
      <vt:lpstr>台灣知識份子及精英被屠殺</vt:lpstr>
      <vt:lpstr>PowerPoint Presentation</vt:lpstr>
      <vt:lpstr>PowerPoint Presentation</vt:lpstr>
      <vt:lpstr>國民政府時期(1945-2000)</vt:lpstr>
      <vt:lpstr>國民政府時期(1945-2000)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新時代的變局及挑戰(2000-?)</vt:lpstr>
      <vt:lpstr>PowerPoint Presentation</vt:lpstr>
      <vt:lpstr>新時代的變局及挑戰(2000-?)</vt:lpstr>
      <vt:lpstr>PowerPoint Presentation</vt:lpstr>
      <vt:lpstr>新時代的變局及挑戰(2000-?)</vt:lpstr>
      <vt:lpstr>新時代的變局及挑戰(2000-?)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台灣近百年史的回顧</dc:title>
  <dc:creator>tin giongun</dc:creator>
  <cp:lastModifiedBy>Sunday Worship</cp:lastModifiedBy>
  <cp:revision>4</cp:revision>
  <dcterms:created xsi:type="dcterms:W3CDTF">2016-06-08T13:10:24Z</dcterms:created>
  <dcterms:modified xsi:type="dcterms:W3CDTF">2016-06-13T13:48:10Z</dcterms:modified>
</cp:coreProperties>
</file>