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1"/>
  </p:sldMasterIdLst>
  <p:notesMasterIdLst>
    <p:notesMasterId r:id="rId20"/>
  </p:notesMasterIdLst>
  <p:sldIdLst>
    <p:sldId id="256" r:id="rId2"/>
    <p:sldId id="261" r:id="rId3"/>
    <p:sldId id="279" r:id="rId4"/>
    <p:sldId id="262" r:id="rId5"/>
    <p:sldId id="266" r:id="rId6"/>
    <p:sldId id="268" r:id="rId7"/>
    <p:sldId id="263" r:id="rId8"/>
    <p:sldId id="267" r:id="rId9"/>
    <p:sldId id="270" r:id="rId10"/>
    <p:sldId id="271" r:id="rId11"/>
    <p:sldId id="277" r:id="rId12"/>
    <p:sldId id="264" r:id="rId13"/>
    <p:sldId id="275" r:id="rId14"/>
    <p:sldId id="272" r:id="rId15"/>
    <p:sldId id="273" r:id="rId16"/>
    <p:sldId id="276" r:id="rId17"/>
    <p:sldId id="274" r:id="rId18"/>
    <p:sldId id="26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573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5" y="23309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C7925C-0381-40C3-A0EF-CC31236848EA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B84DAC-E860-4ADB-A47E-7842EFA9A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35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9AA9345-1335-402D-A912-FB18B0EE172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0A44EE7-CD05-4378-BFBD-7B5D4E862454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B21DD15-4DC2-42F6-81C5-872DFC70A4BA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3BB5DCF-99F0-4B06-939F-4EC34FA4F69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19AF-E9E1-4842-B3E2-F0B657FC1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3033-7D90-4CEC-AECA-3FB17BB1B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559D-C03F-45BC-856C-14B81D17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86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956EB-F21D-411C-9044-A7C287B48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EB56-07D6-45DD-A975-3DAD2D0E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89DA-2F5D-4979-BD4E-BC6984A7B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8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D621-5631-4945-B41D-DFB636800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5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B186F-4FA0-4B6E-AA72-E7FC5CEC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DA92-06A3-4445-9372-92B606230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9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6047-AC3D-4BD8-9235-10A7B742C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4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062B-A2BB-427A-82E3-80B041E88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6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C672-BEB1-45BF-B359-4B7E1468B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7C42-65E1-45B6-A823-D2314C88B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C93934F-2E4A-41C5-9E98-7EA621031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25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514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b="1" dirty="0" smtClean="0">
                <a:latin typeface="PMingLiU" pitchFamily="18" charset="-120"/>
                <a:ea typeface="PMingLiU" pitchFamily="18" charset="-120"/>
              </a:rPr>
              <a:t>耶穌</a:t>
            </a:r>
            <a:r>
              <a:rPr lang="zh-CN" altLang="en-US" sz="4400" b="1" dirty="0" smtClean="0">
                <a:latin typeface="PMingLiU" pitchFamily="18" charset="-120"/>
                <a:ea typeface="PMingLiU" pitchFamily="18" charset="-120"/>
              </a:rPr>
              <a:t>喜愛的門徒（</a:t>
            </a:r>
            <a:r>
              <a:rPr lang="en-US" altLang="zh-CN" sz="4400" b="1" dirty="0" smtClean="0">
                <a:latin typeface="PMingLiU" pitchFamily="18" charset="-120"/>
                <a:ea typeface="PMingLiU" pitchFamily="18" charset="-120"/>
              </a:rPr>
              <a:t>1</a:t>
            </a:r>
            <a:r>
              <a:rPr lang="zh-CN" altLang="en-US" sz="4400" b="1" dirty="0" smtClean="0">
                <a:latin typeface="PMingLiU" pitchFamily="18" charset="-120"/>
                <a:ea typeface="PMingLiU" pitchFamily="18" charset="-120"/>
              </a:rPr>
              <a:t>）</a:t>
            </a:r>
            <a:r>
              <a:rPr lang="en-US" altLang="zh-TW" sz="4400" b="1" dirty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4400" b="1" dirty="0">
                <a:latin typeface="PMingLiU" pitchFamily="18" charset="-120"/>
                <a:ea typeface="PMingLiU" pitchFamily="18" charset="-120"/>
              </a:rPr>
            </a:br>
            <a:endParaRPr lang="en-US" sz="4400" b="1" dirty="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90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 smtClean="0"/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/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葉約翰</a:t>
            </a:r>
            <a:r>
              <a:rPr lang="zh-CN" altLang="en-US" dirty="0" smtClean="0">
                <a:solidFill>
                  <a:schemeClr val="tx1"/>
                </a:solidFill>
                <a:ea typeface="PMingLiU" pitchFamily="18" charset="-120"/>
              </a:rPr>
              <a:t>牧師 </a:t>
            </a:r>
            <a:r>
              <a:rPr lang="en-US" altLang="zh-CN" smtClean="0">
                <a:solidFill>
                  <a:schemeClr val="tx1"/>
                </a:solidFill>
                <a:ea typeface="PMingLiU" pitchFamily="18" charset="-120"/>
              </a:rPr>
              <a:t>PhD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維吉尼亞神學院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>
                <a:solidFill>
                  <a:schemeClr val="tx1"/>
                </a:solidFill>
                <a:ea typeface="PMingLiU" pitchFamily="18" charset="-120"/>
              </a:rPr>
              <a:t>茉莉道恩斯新約講座教授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3" descr="Aspinwall H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657600"/>
            <a:ext cx="4316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6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ea typeface="PMingLiU" pitchFamily="18" charset="-120"/>
              </a:rPr>
              <a:t>思考問題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PMingLiU" pitchFamily="18" charset="-120"/>
              </a:rPr>
              <a:t>1.</a:t>
            </a:r>
            <a:r>
              <a:rPr lang="zh-TW" altLang="en-US" smtClean="0">
                <a:latin typeface="PMingLiU" pitchFamily="18" charset="-120"/>
              </a:rPr>
              <a:t>將水變酒的神跡不只解決婚家的需要，也成為特殊的象徵記號。那麼，這頭一件的神跡啟示的是什麼？</a:t>
            </a:r>
          </a:p>
          <a:p>
            <a:pPr eaLnBrk="1" hangingPunct="1"/>
            <a:endParaRPr lang="zh-TW" altLang="en-US" smtClean="0">
              <a:latin typeface="PMingLiU" pitchFamily="18" charset="-120"/>
            </a:endParaRPr>
          </a:p>
          <a:p>
            <a:pPr eaLnBrk="1" hangingPunct="1"/>
            <a:r>
              <a:rPr lang="en-US" altLang="zh-TW" smtClean="0">
                <a:latin typeface="PMingLiU" pitchFamily="18" charset="-120"/>
              </a:rPr>
              <a:t>2.</a:t>
            </a:r>
            <a:r>
              <a:rPr lang="zh-TW" altLang="en-US" smtClean="0">
                <a:latin typeface="PMingLiU" pitchFamily="18" charset="-120"/>
              </a:rPr>
              <a:t>這件神跡讓人看到耶穌是誰</a:t>
            </a:r>
            <a:r>
              <a:rPr lang="en-US" altLang="zh-TW" smtClean="0">
                <a:latin typeface="PMingLiU" pitchFamily="18" charset="-120"/>
              </a:rPr>
              <a:t>(1.36)?</a:t>
            </a:r>
            <a:r>
              <a:rPr lang="zh-TW" altLang="en-US" smtClean="0">
                <a:latin typeface="PMingLiU" pitchFamily="18" charset="-120"/>
              </a:rPr>
              <a:t>　他的榮耀是甚麼？</a:t>
            </a:r>
            <a:endParaRPr lang="en-US" altLang="zh-TW" smtClean="0">
              <a:latin typeface="PMingLiU" pitchFamily="18" charset="-120"/>
            </a:endParaRPr>
          </a:p>
          <a:p>
            <a:pPr eaLnBrk="1" hangingPunct="1"/>
            <a:endParaRPr lang="en-US" altLang="zh-TW" smtClean="0">
              <a:latin typeface="PMingLiU" pitchFamily="18" charset="-120"/>
            </a:endParaRPr>
          </a:p>
          <a:p>
            <a:pPr eaLnBrk="1" hangingPunct="1"/>
            <a:r>
              <a:rPr lang="en-US" altLang="zh-TW" smtClean="0">
                <a:latin typeface="PMingLiU" pitchFamily="18" charset="-120"/>
              </a:rPr>
              <a:t>3.</a:t>
            </a:r>
            <a:r>
              <a:rPr lang="zh-TW" altLang="en-US" smtClean="0">
                <a:latin typeface="PMingLiU" pitchFamily="18" charset="-120"/>
              </a:rPr>
              <a:t>這件神跡對約翰的教會，面對猶太會堂挑戰時，有什麼特別意義</a:t>
            </a:r>
            <a:r>
              <a:rPr lang="en-US" altLang="zh-TW" smtClean="0">
                <a:latin typeface="PMingLiU" pitchFamily="18" charset="-120"/>
              </a:rPr>
              <a:t>?</a:t>
            </a:r>
            <a:endParaRPr lang="zh-TW" altLang="en-US" smtClean="0">
              <a:latin typeface="PMingLiU" pitchFamily="18" charset="-120"/>
            </a:endParaRPr>
          </a:p>
          <a:p>
            <a:pPr eaLnBrk="1" hangingPunct="1"/>
            <a:endParaRPr lang="en-US" altLang="zh-TW" smtClean="0">
              <a:latin typeface="PMingLiU" pitchFamily="18" charset="-120"/>
            </a:endParaRPr>
          </a:p>
        </p:txBody>
      </p:sp>
      <p:pic>
        <p:nvPicPr>
          <p:cNvPr id="12292" name="Picture 5" descr="Euchar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1888" y="1752600"/>
            <a:ext cx="2374900" cy="32004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dirty="0" smtClean="0">
                <a:ea typeface="PMingLiU" pitchFamily="18" charset="-120"/>
              </a:rPr>
              <a:t>3. </a:t>
            </a:r>
            <a:r>
              <a:rPr lang="zh-TW" altLang="en-US" sz="4000" dirty="0" smtClean="0">
                <a:ea typeface="PMingLiU" pitchFamily="18" charset="-120"/>
              </a:rPr>
              <a:t>詮釋效應</a:t>
            </a:r>
            <a:r>
              <a:rPr lang="zh-CN" altLang="en-US" sz="4000" dirty="0" smtClean="0">
                <a:ea typeface="PMingLiU" pitchFamily="18" charset="-120"/>
              </a:rPr>
              <a:t>史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latin typeface="PMingLiU" pitchFamily="18" charset="-120"/>
                <a:ea typeface="PMingLiU" pitchFamily="18" charset="-120"/>
              </a:rPr>
              <a:t>（</a:t>
            </a:r>
            <a:r>
              <a:rPr lang="en-US" altLang="zh-TW" sz="3600" dirty="0" smtClean="0">
                <a:latin typeface="PMingLiU" pitchFamily="18" charset="-120"/>
                <a:ea typeface="PMingLiU" pitchFamily="18" charset="-120"/>
              </a:rPr>
              <a:t>1</a:t>
            </a:r>
            <a:r>
              <a:rPr lang="zh-CN" altLang="en-US" sz="3600" dirty="0" smtClean="0">
                <a:latin typeface="PMingLiU" pitchFamily="18" charset="-120"/>
                <a:ea typeface="PMingLiU" pitchFamily="18" charset="-120"/>
              </a:rPr>
              <a:t>）奥</a:t>
            </a:r>
            <a:r>
              <a:rPr lang="zh-CN" altLang="en-US" sz="3600" dirty="0">
                <a:latin typeface="PMingLiU" pitchFamily="18" charset="-120"/>
                <a:ea typeface="PMingLiU" pitchFamily="18" charset="-120"/>
              </a:rPr>
              <a:t>古</a:t>
            </a:r>
            <a:r>
              <a:rPr lang="zh-TW" altLang="en-US" sz="3600" dirty="0">
                <a:latin typeface="PMingLiU" pitchFamily="18" charset="-120"/>
                <a:ea typeface="PMingLiU" pitchFamily="18" charset="-120"/>
              </a:rPr>
              <a:t>斯</a:t>
            </a:r>
            <a:r>
              <a:rPr lang="zh-TW" altLang="en-US" sz="3600" dirty="0" smtClean="0">
                <a:latin typeface="PMingLiU" pitchFamily="18" charset="-120"/>
                <a:ea typeface="PMingLiU" pitchFamily="18" charset="-120"/>
              </a:rPr>
              <a:t>丁</a:t>
            </a:r>
            <a:r>
              <a:rPr lang="en-US" altLang="zh-TW" sz="3600" dirty="0" smtClean="0">
                <a:latin typeface="PMingLiU" pitchFamily="18" charset="-120"/>
                <a:ea typeface="PMingLiU" pitchFamily="18" charset="-120"/>
              </a:rPr>
              <a:t> </a:t>
            </a:r>
            <a:r>
              <a:rPr lang="en-US" altLang="zh-TW" sz="3600" dirty="0">
                <a:latin typeface="PMingLiU" pitchFamily="18" charset="-120"/>
                <a:ea typeface="PMingLiU" pitchFamily="18" charset="-120"/>
              </a:rPr>
              <a:t>(354-430</a:t>
            </a:r>
            <a:r>
              <a:rPr lang="en-US" altLang="zh-TW" sz="3600" dirty="0" smtClean="0">
                <a:latin typeface="PMingLiU" pitchFamily="18" charset="-120"/>
                <a:ea typeface="PMingLiU" pitchFamily="18" charset="-120"/>
              </a:rPr>
              <a:t>)</a:t>
            </a:r>
            <a:endParaRPr lang="en-US" sz="3600" dirty="0" smtClean="0">
              <a:ea typeface="PMingLiU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91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i="1" smtClean="0">
                <a:latin typeface="PMingLiU" pitchFamily="18" charset="-120"/>
              </a:rPr>
              <a:t>Homilies on the Gospel of John</a:t>
            </a:r>
            <a:r>
              <a:rPr lang="en-US" altLang="zh-TW" smtClean="0">
                <a:latin typeface="PMingLiU" pitchFamily="18" charset="-120"/>
              </a:rPr>
              <a:t>, Ch. II.1-11, IX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mtClean="0">
              <a:latin typeface="PMingLiU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mtClean="0">
                <a:latin typeface="Arial" charset="0"/>
              </a:rPr>
              <a:t>「主接受邀請來參加婚宴，除了奧秘的</a:t>
            </a:r>
            <a:endParaRPr lang="en-US" altLang="zh-TW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mtClean="0">
                <a:latin typeface="Arial" charset="0"/>
              </a:rPr>
              <a:t>	</a:t>
            </a:r>
            <a:r>
              <a:rPr lang="zh-TW" altLang="en-US" smtClean="0">
                <a:latin typeface="Arial" charset="0"/>
              </a:rPr>
              <a:t>意義之外，是希望我們確知婚姻是他所</a:t>
            </a:r>
            <a:endParaRPr lang="en-US" altLang="zh-TW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mtClean="0">
                <a:latin typeface="Arial" charset="0"/>
              </a:rPr>
              <a:t>	</a:t>
            </a:r>
            <a:r>
              <a:rPr lang="zh-TW" altLang="en-US" smtClean="0">
                <a:latin typeface="Arial" charset="0"/>
              </a:rPr>
              <a:t>設立的。」（婚姻是聖禮）</a:t>
            </a:r>
            <a:endParaRPr lang="en-US" altLang="zh-TW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mtClean="0">
                <a:latin typeface="Arial" charset="0"/>
              </a:rPr>
              <a:t>「</a:t>
            </a:r>
            <a:r>
              <a:rPr lang="en-US" altLang="zh-TW" smtClean="0">
                <a:latin typeface="Arial" charset="0"/>
              </a:rPr>
              <a:t> </a:t>
            </a:r>
            <a:r>
              <a:rPr lang="zh-TW" altLang="en-US" smtClean="0">
                <a:latin typeface="Arial" charset="0"/>
              </a:rPr>
              <a:t>現在，讓我們開始來揭開這些奧秘的隱意，就是按著他賜給我們的能力，奉他的名承諾要做的。古時有預言，沒有一個時代沒有預言的。不過，因為基督不在裏頭，預言就好比是水。但酒是存在水裡的。」（喻意式解經）</a:t>
            </a:r>
            <a:endParaRPr lang="en-US" altLang="zh-TW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000" smtClean="0">
              <a:latin typeface="Arial" charset="0"/>
            </a:endParaRPr>
          </a:p>
        </p:txBody>
      </p:sp>
      <p:pic>
        <p:nvPicPr>
          <p:cNvPr id="14340" name="Picture 3" descr="Augustine Tiffany Windon at Lightner Mus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7511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06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 smtClean="0">
                <a:ea typeface="PMingLiU" pitchFamily="18" charset="-120"/>
              </a:rPr>
              <a:t>奥古</a:t>
            </a:r>
            <a:r>
              <a:rPr lang="zh-TW" altLang="en-US" sz="3600" dirty="0" smtClean="0">
                <a:ea typeface="PMingLiU" pitchFamily="18" charset="-120"/>
              </a:rPr>
              <a:t>斯丁</a:t>
            </a:r>
            <a:endParaRPr lang="en-US" sz="36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PMingLiU" pitchFamily="18" charset="-120"/>
              </a:rPr>
              <a:t>「最初，亞當和夏娃是萬國的始祖，不只是猶太人的。在亞當裡，所有代表基督的，無疑地都與萬國悠關。萬國是在基督裡得救。關於第一個水缸的水，我的說法哪能比使徒談到亞當與夏娃的說法更好呢？」（六口水缸代表聖經歷史六個時代，第七個時代是耶穌的酒）</a:t>
            </a:r>
            <a:endParaRPr lang="en-US" altLang="zh-TW" smtClean="0">
              <a:latin typeface="PMingLiU" pitchFamily="18" charset="-120"/>
            </a:endParaRPr>
          </a:p>
          <a:p>
            <a:pPr eaLnBrk="1" hangingPunct="1"/>
            <a:endParaRPr lang="en-US" altLang="zh-TW" smtClean="0">
              <a:latin typeface="PMingLiU" pitchFamily="18" charset="-120"/>
            </a:endParaRPr>
          </a:p>
          <a:p>
            <a:pPr eaLnBrk="1" hangingPunct="1"/>
            <a:r>
              <a:rPr lang="zh-TW" altLang="en-US" smtClean="0">
                <a:latin typeface="PMingLiU" pitchFamily="18" charset="-120"/>
              </a:rPr>
              <a:t>＊奧古斯丁的詮釋是甚麼方法？他最關切的是甚麼？</a:t>
            </a:r>
            <a:endParaRPr lang="en-US" altLang="zh-TW" smtClean="0">
              <a:latin typeface="PMingLiU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zh-CN" altLang="en-US" sz="3600" smtClean="0">
                <a:ea typeface="宋体" charset="-122"/>
              </a:rPr>
              <a:t>（</a:t>
            </a:r>
            <a:r>
              <a:rPr lang="en-US" sz="3600" smtClean="0">
                <a:latin typeface="PMingLiU" pitchFamily="18" charset="-120"/>
                <a:ea typeface="PMingLiU" pitchFamily="18" charset="-120"/>
              </a:rPr>
              <a:t>2</a:t>
            </a:r>
            <a:r>
              <a:rPr lang="zh-CN" altLang="en-US" sz="3600" smtClean="0">
                <a:latin typeface="PMingLiU" pitchFamily="18" charset="-120"/>
                <a:ea typeface="PMingLiU" pitchFamily="18" charset="-120"/>
              </a:rPr>
              <a:t>）</a:t>
            </a:r>
            <a:r>
              <a:rPr lang="zh-TW" altLang="en-US" sz="3600" smtClean="0">
                <a:latin typeface="PMingLiU" pitchFamily="18" charset="-120"/>
                <a:ea typeface="PMingLiU" pitchFamily="18" charset="-120"/>
              </a:rPr>
              <a:t>加爾文 </a:t>
            </a:r>
            <a:r>
              <a:rPr lang="en-US" sz="3600" smtClean="0">
                <a:latin typeface="PMingLiU" pitchFamily="18" charset="-120"/>
                <a:ea typeface="PMingLiU" pitchFamily="18" charset="-120"/>
              </a:rPr>
              <a:t>(1509-1564)</a:t>
            </a:r>
            <a:br>
              <a:rPr lang="en-US" sz="3600" smtClean="0">
                <a:latin typeface="PMingLiU" pitchFamily="18" charset="-120"/>
                <a:ea typeface="PMingLiU" pitchFamily="18" charset="-120"/>
              </a:rPr>
            </a:br>
            <a:r>
              <a:rPr lang="en-US" sz="3600" i="1" smtClean="0">
                <a:latin typeface="PMingLiU" pitchFamily="18" charset="-120"/>
                <a:ea typeface="PMingLiU" pitchFamily="18" charset="-120"/>
              </a:rPr>
              <a:t>Commentary on John</a:t>
            </a:r>
            <a:r>
              <a:rPr lang="en-US" sz="3600" smtClean="0">
                <a:latin typeface="PMingLiU" pitchFamily="18" charset="-120"/>
                <a:ea typeface="PMingLiU" pitchFamily="18" charset="-120"/>
              </a:rPr>
              <a:t>, 2:1-11</a:t>
            </a:r>
            <a:endParaRPr lang="en-US" sz="2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91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mtClean="0">
                <a:latin typeface="PMingLiU" pitchFamily="18" charset="-120"/>
              </a:rPr>
              <a:t>「這確實是一段值得注意的經文。因為他（耶穌）在許多場合答應很多人的請求，但卻拒絕自己的母親？而且，不僅僅拒絕她，還不稱呼她為母親，把她降級為一般的婦女。耶穌這話公然明確地警告人們應該警惕，不要迷信，過度高舉童女馬利亞作為耶穌母親的榮耀，把原屬上帝的榮耀歸給了她。因此，基督以婦女稱呼他的母親，是要向各時代訂下一個永遠有效的通則，即他神聖的榮耀不應讓他母親過度的尊榮給遮掩了。」</a:t>
            </a:r>
            <a:r>
              <a:rPr lang="en-US" altLang="zh-TW" smtClean="0">
                <a:latin typeface="PMingLiU" pitchFamily="18" charset="-120"/>
              </a:rPr>
              <a:t>(</a:t>
            </a:r>
            <a:r>
              <a:rPr lang="zh-TW" altLang="en-US" smtClean="0">
                <a:latin typeface="PMingLiU" pitchFamily="18" charset="-120"/>
              </a:rPr>
              <a:t>辯駁中世紀聖母崇拜</a:t>
            </a:r>
            <a:r>
              <a:rPr lang="en-US" altLang="zh-TW" smtClean="0">
                <a:latin typeface="PMingLiU" pitchFamily="18" charset="-120"/>
              </a:rPr>
              <a:t>)</a:t>
            </a:r>
            <a:endParaRPr lang="en-US" altLang="en-US" smtClean="0">
              <a:latin typeface="PMingLiU" pitchFamily="18" charset="-120"/>
              <a:ea typeface="PMingLiU" pitchFamily="18" charset="-120"/>
            </a:endParaRPr>
          </a:p>
        </p:txBody>
      </p:sp>
      <p:pic>
        <p:nvPicPr>
          <p:cNvPr id="16388" name="Picture 3" descr="john calvin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216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>
                <a:ea typeface="PMingLiU" pitchFamily="18" charset="-120"/>
              </a:rPr>
              <a:t/>
            </a:r>
            <a:br>
              <a:rPr lang="en-US" altLang="zh-TW" sz="2800" dirty="0" smtClean="0">
                <a:ea typeface="PMingLiU" pitchFamily="18" charset="-120"/>
              </a:rPr>
            </a:br>
            <a:r>
              <a:rPr lang="en-US" altLang="zh-TW" sz="2800" dirty="0" smtClean="0">
                <a:ea typeface="PMingLiU" pitchFamily="18" charset="-120"/>
              </a:rPr>
              <a:t/>
            </a:r>
            <a:br>
              <a:rPr lang="en-US" altLang="zh-TW" sz="2800" dirty="0" smtClean="0">
                <a:ea typeface="PMingLiU" pitchFamily="18" charset="-120"/>
              </a:rPr>
            </a:br>
            <a:r>
              <a:rPr lang="en-US" altLang="zh-TW" sz="2800" dirty="0" smtClean="0">
                <a:ea typeface="PMingLiU" pitchFamily="18" charset="-120"/>
              </a:rPr>
              <a:t/>
            </a:r>
            <a:br>
              <a:rPr lang="en-US" altLang="zh-TW" sz="2800" dirty="0" smtClean="0">
                <a:ea typeface="PMingLiU" pitchFamily="18" charset="-120"/>
              </a:rPr>
            </a:br>
            <a:r>
              <a:rPr lang="zh-TW" altLang="en-US" sz="3600" dirty="0" smtClean="0">
                <a:ea typeface="PMingLiU" pitchFamily="18" charset="-120"/>
              </a:rPr>
              <a:t>加爾文</a:t>
            </a:r>
            <a:endParaRPr lang="en-US" sz="24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i="1" smtClean="0">
                <a:latin typeface="PMingLiU" pitchFamily="18" charset="-120"/>
              </a:rPr>
              <a:t>「我的時候還未到」</a:t>
            </a:r>
            <a:r>
              <a:rPr lang="zh-TW" altLang="en-US" smtClean="0">
                <a:latin typeface="PMingLiU" pitchFamily="18" charset="-120"/>
              </a:rPr>
              <a:t>他的意思是說，此前，他並未粗心大意延誤他的任務；同時，也間接宣布，適當的時候到臨時，他會處理此事的。他一面責備母親操之過急，一面也表明他將行神跡。聖童貞女明白這兩層意義，因為她不再逼耶穌行動。當她吩咐僕人遵照他的命令行事時，也顯示出她期待耶穌將會辦事的。」（馬利亞的信德值得學習）</a:t>
            </a:r>
            <a:endParaRPr lang="en-US" altLang="zh-TW" smtClean="0">
              <a:latin typeface="PMingLiU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PMingLiU" pitchFamily="18" charset="-120"/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PMingLiU" pitchFamily="18" charset="-120"/>
              </a:rPr>
              <a:t>＊加爾文的詮釋是甚麼方法？他最關切的是甚麼？</a:t>
            </a:r>
            <a:endParaRPr lang="en-US" altLang="zh-TW" smtClean="0">
              <a:latin typeface="PMingLiU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2800" dirty="0" smtClean="0">
                <a:latin typeface="PMingLiU" pitchFamily="18" charset="-120"/>
                <a:ea typeface="PMingLiU" pitchFamily="18" charset="-120"/>
              </a:rPr>
            </a:br>
            <a:r>
              <a:rPr lang="en-US" altLang="zh-TW" sz="2800" dirty="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2800" dirty="0" smtClean="0">
                <a:latin typeface="PMingLiU" pitchFamily="18" charset="-120"/>
                <a:ea typeface="PMingLiU" pitchFamily="18" charset="-120"/>
              </a:rPr>
            </a:br>
            <a:r>
              <a:rPr lang="en-US" altLang="zh-TW" sz="2800" dirty="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2800" dirty="0" smtClean="0">
                <a:latin typeface="PMingLiU" pitchFamily="18" charset="-120"/>
                <a:ea typeface="PMingLiU" pitchFamily="18" charset="-120"/>
              </a:rPr>
            </a:br>
            <a:r>
              <a:rPr lang="en-US" altLang="zh-TW" sz="2800" dirty="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2800" dirty="0" smtClean="0">
                <a:latin typeface="PMingLiU" pitchFamily="18" charset="-120"/>
                <a:ea typeface="PMingLiU" pitchFamily="18" charset="-120"/>
              </a:rPr>
            </a:br>
            <a:r>
              <a:rPr lang="en-US" altLang="zh-TW" sz="2800" dirty="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2800" dirty="0" smtClean="0">
                <a:latin typeface="PMingLiU" pitchFamily="18" charset="-120"/>
                <a:ea typeface="PMingLiU" pitchFamily="18" charset="-120"/>
              </a:rPr>
            </a:br>
            <a:r>
              <a:rPr lang="en-US" altLang="zh-TW" sz="2800" dirty="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2800" dirty="0" smtClean="0">
                <a:latin typeface="PMingLiU" pitchFamily="18" charset="-120"/>
                <a:ea typeface="PMingLiU" pitchFamily="18" charset="-120"/>
              </a:rPr>
            </a:br>
            <a:r>
              <a:rPr lang="en-US" altLang="zh-TW" sz="2800" dirty="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2800" dirty="0" smtClean="0">
                <a:latin typeface="PMingLiU" pitchFamily="18" charset="-120"/>
                <a:ea typeface="PMingLiU" pitchFamily="18" charset="-120"/>
              </a:rPr>
            </a:br>
            <a:r>
              <a:rPr lang="en-US" altLang="zh-TW" sz="2800" dirty="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2800" dirty="0" smtClean="0">
                <a:latin typeface="PMingLiU" pitchFamily="18" charset="-120"/>
                <a:ea typeface="PMingLiU" pitchFamily="18" charset="-120"/>
              </a:rPr>
            </a:br>
            <a:r>
              <a:rPr lang="en-US" altLang="zh-TW" sz="2800" dirty="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2800" dirty="0" smtClean="0">
                <a:latin typeface="PMingLiU" pitchFamily="18" charset="-120"/>
                <a:ea typeface="PMingLiU" pitchFamily="18" charset="-120"/>
              </a:rPr>
            </a:br>
            <a:r>
              <a:rPr lang="en-US" altLang="zh-TW" sz="2800" dirty="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TW" sz="2800" dirty="0" smtClean="0">
                <a:latin typeface="PMingLiU" pitchFamily="18" charset="-120"/>
                <a:ea typeface="PMingLiU" pitchFamily="18" charset="-120"/>
              </a:rPr>
            </a:br>
            <a:r>
              <a:rPr lang="zh-CN" altLang="en-US" sz="3600" dirty="0" smtClean="0">
                <a:latin typeface="PMingLiU" pitchFamily="18" charset="-120"/>
                <a:ea typeface="PMingLiU" pitchFamily="18" charset="-120"/>
              </a:rPr>
              <a:t>（</a:t>
            </a:r>
            <a:r>
              <a:rPr lang="en-US" altLang="zh-TW" sz="3600" dirty="0" smtClean="0">
                <a:latin typeface="PMingLiU" pitchFamily="18" charset="-120"/>
                <a:ea typeface="PMingLiU" pitchFamily="18" charset="-120"/>
              </a:rPr>
              <a:t>3</a:t>
            </a:r>
            <a:r>
              <a:rPr lang="zh-CN" altLang="en-US" sz="3600" dirty="0">
                <a:latin typeface="PMingLiU" pitchFamily="18" charset="-120"/>
                <a:ea typeface="PMingLiU" pitchFamily="18" charset="-120"/>
              </a:rPr>
              <a:t>）</a:t>
            </a:r>
            <a:r>
              <a:rPr lang="en-US" altLang="zh-TW" sz="3600" dirty="0" smtClean="0">
                <a:latin typeface="PMingLiU" pitchFamily="18" charset="-120"/>
                <a:ea typeface="PMingLiU" pitchFamily="18" charset="-120"/>
              </a:rPr>
              <a:t> </a:t>
            </a:r>
            <a:r>
              <a:rPr lang="zh-TW" altLang="en-US" sz="3600" dirty="0" smtClean="0">
                <a:latin typeface="PMingLiU" pitchFamily="18" charset="-120"/>
                <a:ea typeface="PMingLiU" pitchFamily="18" charset="-120"/>
              </a:rPr>
              <a:t>婦女神學</a:t>
            </a:r>
            <a:endParaRPr lang="en-US" sz="2800" dirty="0"/>
          </a:p>
        </p:txBody>
      </p:sp>
      <p:sp>
        <p:nvSpPr>
          <p:cNvPr id="18435" name="Content Placeholder 9"/>
          <p:cNvSpPr>
            <a:spLocks noGrp="1"/>
          </p:cNvSpPr>
          <p:nvPr>
            <p:ph idx="1"/>
          </p:nvPr>
        </p:nvSpPr>
        <p:spPr>
          <a:xfrm>
            <a:off x="457200" y="1295400"/>
            <a:ext cx="5943600" cy="48355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PMingLiU" pitchFamily="18" charset="-120"/>
                <a:cs typeface="Arial" charset="0"/>
              </a:rPr>
              <a:t>Gail O’Day (</a:t>
            </a:r>
            <a:r>
              <a:rPr lang="en-US" altLang="en-US" i="1" smtClean="0">
                <a:latin typeface="Arial" charset="0"/>
                <a:ea typeface="PMingLiU" pitchFamily="18" charset="-120"/>
                <a:cs typeface="Arial" charset="0"/>
              </a:rPr>
              <a:t>Women’s Bible Commentary</a:t>
            </a:r>
            <a:r>
              <a:rPr lang="en-US" altLang="en-US" smtClean="0">
                <a:latin typeface="Arial" charset="0"/>
                <a:ea typeface="PMingLiU" pitchFamily="18" charset="-120"/>
                <a:cs typeface="Arial" charset="0"/>
              </a:rPr>
              <a:t>):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>
                <a:latin typeface="PMingLiU" pitchFamily="18" charset="-120"/>
                <a:cs typeface="Arial" charset="0"/>
              </a:rPr>
              <a:t>	</a:t>
            </a:r>
            <a:r>
              <a:rPr lang="zh-TW" altLang="en-US" smtClean="0">
                <a:latin typeface="PMingLiU" pitchFamily="18" charset="-120"/>
                <a:cs typeface="Arial" charset="0"/>
              </a:rPr>
              <a:t>「耶穌的母親是這個神跡故事的關鍵人物。」她告訴耶穌婚家缺酒。她不以耶穌的回答為忤，還吩咐僕人按耶穌的指示作事。「因此，他的母親是個模範門徒：她相信耶穌必會採取行動，也任他自由行動。」</a:t>
            </a:r>
            <a:r>
              <a:rPr lang="zh-TW" altLang="en-US" smtClean="0">
                <a:cs typeface="Arial" charset="0"/>
              </a:rPr>
              <a:t>（以婦女為中心的讀法）</a:t>
            </a:r>
            <a:endParaRPr lang="en-US" altLang="zh-TW" smtClean="0">
              <a:latin typeface="PMingLiU" pitchFamily="18" charset="-120"/>
              <a:cs typeface="Arial" charset="0"/>
            </a:endParaRPr>
          </a:p>
        </p:txBody>
      </p:sp>
      <p:pic>
        <p:nvPicPr>
          <p:cNvPr id="18436" name="Picture 3" descr="Gail O'Day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c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2538"/>
            <a:ext cx="20510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john02-giotto di Bond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9725"/>
            <a:ext cx="24796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Mary at C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8382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16_wedding_at_ca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481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381000" y="3733800"/>
            <a:ext cx="6400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PMingLiU" pitchFamily="18" charset="-120"/>
              </a:rPr>
              <a:t>1</a:t>
            </a:r>
            <a:r>
              <a:rPr lang="zh-TW" altLang="en-US">
                <a:solidFill>
                  <a:schemeClr val="tx1"/>
                </a:solidFill>
                <a:latin typeface="PMingLiU" pitchFamily="18" charset="-120"/>
              </a:rPr>
              <a:t> 畫家選故事中哪個時點作為畫布上的永恆點</a:t>
            </a:r>
            <a:r>
              <a:rPr lang="en-US" altLang="zh-TW">
                <a:solidFill>
                  <a:schemeClr val="tx1"/>
                </a:solidFill>
                <a:latin typeface="PMingLiU" pitchFamily="18" charset="-12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PMingLiU" pitchFamily="18" charset="-120"/>
              </a:rPr>
              <a:t>2</a:t>
            </a:r>
            <a:r>
              <a:rPr lang="zh-TW" altLang="en-US">
                <a:solidFill>
                  <a:schemeClr val="tx1"/>
                </a:solidFill>
                <a:latin typeface="PMingLiU" pitchFamily="18" charset="-120"/>
              </a:rPr>
              <a:t> 畫家以哪個人物作為畫面的中心或視線焦點</a:t>
            </a:r>
            <a:r>
              <a:rPr lang="en-US" altLang="zh-TW">
                <a:solidFill>
                  <a:schemeClr val="tx1"/>
                </a:solidFill>
                <a:latin typeface="PMingLiU" pitchFamily="18" charset="-12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PMingLiU" pitchFamily="18" charset="-120"/>
              </a:rPr>
              <a:t>3</a:t>
            </a:r>
            <a:r>
              <a:rPr lang="zh-TW" altLang="en-US">
                <a:solidFill>
                  <a:schemeClr val="tx1"/>
                </a:solidFill>
                <a:latin typeface="PMingLiU" pitchFamily="18" charset="-120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PMingLiU" pitchFamily="18" charset="-120"/>
                <a:ea typeface="PMingLiU" pitchFamily="18" charset="-120"/>
              </a:rPr>
              <a:t>每個</a:t>
            </a:r>
            <a:r>
              <a:rPr lang="zh-TW" altLang="en-US">
                <a:solidFill>
                  <a:schemeClr val="tx1"/>
                </a:solidFill>
                <a:latin typeface="PMingLiU" pitchFamily="18" charset="-120"/>
              </a:rPr>
              <a:t>畫家想要表達的是故事中哪個重點意涵</a:t>
            </a:r>
            <a:r>
              <a:rPr lang="en-US" altLang="zh-TW">
                <a:solidFill>
                  <a:schemeClr val="tx1"/>
                </a:solidFill>
                <a:latin typeface="PMingLiU" pitchFamily="18" charset="-12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PMingLiU" pitchFamily="18" charset="-120"/>
              </a:rPr>
              <a:t>4</a:t>
            </a:r>
            <a:r>
              <a:rPr lang="zh-TW" altLang="en-US">
                <a:solidFill>
                  <a:schemeClr val="tx1"/>
                </a:solidFill>
                <a:latin typeface="PMingLiU" pitchFamily="18" charset="-120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PMingLiU" pitchFamily="18" charset="-120"/>
                <a:ea typeface="PMingLiU" pitchFamily="18" charset="-120"/>
              </a:rPr>
              <a:t>若需</a:t>
            </a:r>
            <a:r>
              <a:rPr lang="zh-TW" altLang="en-US">
                <a:solidFill>
                  <a:schemeClr val="tx1"/>
                </a:solidFill>
                <a:latin typeface="PMingLiU" pitchFamily="18" charset="-120"/>
              </a:rPr>
              <a:t>講道，你會選哪個重點來講？為什麼？</a:t>
            </a:r>
            <a:endParaRPr lang="en-US" altLang="en-US">
              <a:solidFill>
                <a:schemeClr val="tx1"/>
              </a:solidFill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62000" y="5334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chemeClr val="tx1"/>
                </a:solidFill>
                <a:latin typeface="PMingLiU" pitchFamily="18" charset="-120"/>
                <a:ea typeface="PMingLiU" pitchFamily="18" charset="-120"/>
              </a:rPr>
              <a:t>（</a:t>
            </a:r>
            <a:r>
              <a:rPr lang="en-US" altLang="zh-TW" sz="3600">
                <a:solidFill>
                  <a:schemeClr val="tx1"/>
                </a:solidFill>
                <a:latin typeface="PMingLiU" pitchFamily="18" charset="-120"/>
              </a:rPr>
              <a:t>4</a:t>
            </a:r>
            <a:r>
              <a:rPr lang="zh-CN" altLang="en-US" sz="3600">
                <a:solidFill>
                  <a:schemeClr val="tx1"/>
                </a:solidFill>
                <a:latin typeface="PMingLiU" pitchFamily="18" charset="-120"/>
                <a:ea typeface="PMingLiU" pitchFamily="18" charset="-120"/>
              </a:rPr>
              <a:t>）</a:t>
            </a:r>
            <a:r>
              <a:rPr lang="zh-TW" altLang="en-US" sz="3600">
                <a:solidFill>
                  <a:schemeClr val="tx1"/>
                </a:solidFill>
                <a:latin typeface="PMingLiU" pitchFamily="18" charset="-120"/>
              </a:rPr>
              <a:t>繪畫藝術</a:t>
            </a:r>
            <a:endParaRPr lang="en-US" altLang="zh-TW" sz="3600">
              <a:solidFill>
                <a:schemeClr val="tx1"/>
              </a:solidFill>
              <a:latin typeface="PMingLiU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dirty="0" smtClean="0">
                <a:latin typeface="PMingLiU" pitchFamily="18" charset="-120"/>
                <a:ea typeface="PMingLiU" pitchFamily="18" charset="-120"/>
              </a:rPr>
              <a:t>4. </a:t>
            </a:r>
            <a:r>
              <a:rPr lang="zh-TW" altLang="en-US" sz="3600" dirty="0" smtClean="0">
                <a:latin typeface="PMingLiU" pitchFamily="18" charset="-120"/>
                <a:ea typeface="PMingLiU" pitchFamily="18" charset="-120"/>
              </a:rPr>
              <a:t>當今應用</a:t>
            </a:r>
            <a:endParaRPr lang="en-US" sz="3600" dirty="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mtClean="0">
                <a:latin typeface="PMingLiU" pitchFamily="18" charset="-120"/>
              </a:rPr>
              <a:t>1. </a:t>
            </a:r>
            <a:r>
              <a:rPr lang="zh-TW" altLang="en-US" smtClean="0">
                <a:latin typeface="PMingLiU" pitchFamily="18" charset="-120"/>
              </a:rPr>
              <a:t>信靠。像迦拿的婚家一樣，我們在喜樂中也會遭遇困難窘境。但是，感謝上帝，耶穌能夠而且願意幫助我們。</a:t>
            </a:r>
            <a:endParaRPr lang="en-US" altLang="zh-TW" smtClean="0">
              <a:latin typeface="PMingLiU" pitchFamily="18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mtClean="0">
                <a:latin typeface="PMingLiU" pitchFamily="18" charset="-120"/>
              </a:rPr>
              <a:t>	* </a:t>
            </a:r>
            <a:r>
              <a:rPr lang="en-US" altLang="zh-CN" smtClean="0">
                <a:latin typeface="PMingLiU" pitchFamily="18" charset="-120"/>
                <a:ea typeface="PMingLiU" pitchFamily="18" charset="-120"/>
              </a:rPr>
              <a:t>FUM </a:t>
            </a:r>
            <a:r>
              <a:rPr lang="zh-TW" altLang="en-US" smtClean="0">
                <a:latin typeface="PMingLiU" pitchFamily="18" charset="-120"/>
              </a:rPr>
              <a:t>教會與社會所缺的酒是什麼？</a:t>
            </a:r>
          </a:p>
          <a:p>
            <a:pPr eaLnBrk="1" hangingPunct="1">
              <a:lnSpc>
                <a:spcPct val="80000"/>
              </a:lnSpc>
            </a:pPr>
            <a:endParaRPr lang="zh-TW" altLang="en-US" smtClean="0">
              <a:latin typeface="PMingLiU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mtClean="0">
                <a:latin typeface="PMingLiU" pitchFamily="18" charset="-120"/>
              </a:rPr>
              <a:t>2. </a:t>
            </a:r>
            <a:r>
              <a:rPr lang="zh-TW" altLang="en-US" smtClean="0">
                <a:latin typeface="PMingLiU" pitchFamily="18" charset="-120"/>
              </a:rPr>
              <a:t>代禱。像馬利亞一樣，我們應樂意助人，將他人需要帶到耶穌面前。而且虛己，按照耶穌的時間與吩咐來行。</a:t>
            </a:r>
            <a:endParaRPr lang="en-US" altLang="zh-TW" smtClean="0">
              <a:latin typeface="PMingLiU" pitchFamily="18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mtClean="0">
                <a:latin typeface="PMingLiU" pitchFamily="18" charset="-120"/>
              </a:rPr>
              <a:t>	* </a:t>
            </a:r>
            <a:r>
              <a:rPr lang="zh-TW" altLang="en-US" smtClean="0">
                <a:latin typeface="PMingLiU" pitchFamily="18" charset="-120"/>
              </a:rPr>
              <a:t>基督徒與教會如何成為</a:t>
            </a:r>
            <a:r>
              <a:rPr lang="zh-CN" altLang="en-US" smtClean="0">
                <a:latin typeface="PMingLiU" pitchFamily="18" charset="-120"/>
                <a:ea typeface="PMingLiU" pitchFamily="18" charset="-120"/>
              </a:rPr>
              <a:t>北加州</a:t>
            </a:r>
            <a:r>
              <a:rPr lang="zh-TW" altLang="en-US" smtClean="0">
                <a:latin typeface="PMingLiU" pitchFamily="18" charset="-120"/>
              </a:rPr>
              <a:t>社會的馬利亞？</a:t>
            </a:r>
          </a:p>
          <a:p>
            <a:pPr eaLnBrk="1" hangingPunct="1">
              <a:lnSpc>
                <a:spcPct val="80000"/>
              </a:lnSpc>
            </a:pPr>
            <a:endParaRPr lang="zh-TW" altLang="en-US" smtClean="0">
              <a:latin typeface="PMingLiU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mtClean="0">
                <a:latin typeface="PMingLiU" pitchFamily="18" charset="-120"/>
              </a:rPr>
              <a:t>3. </a:t>
            </a:r>
            <a:r>
              <a:rPr lang="zh-TW" altLang="en-US" smtClean="0">
                <a:latin typeface="PMingLiU" pitchFamily="18" charset="-120"/>
              </a:rPr>
              <a:t>感恩。耶穌知道自己的身分與使命。他的榮耀來自十架。他的神跡指向寶血與聖杯所象徵的犧牲大愛，要讓我們因他的死，罪得洗淨，得享永生。</a:t>
            </a:r>
            <a:endParaRPr lang="en-US" altLang="zh-TW" smtClean="0">
              <a:latin typeface="PMingLiU" pitchFamily="18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mtClean="0">
              <a:latin typeface="PMingLiU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mtClean="0">
                <a:latin typeface="PMingLiU" pitchFamily="18" charset="-120"/>
                <a:ea typeface="PMingLiU" pitchFamily="18" charset="-120"/>
              </a:rPr>
              <a:t>4. </a:t>
            </a:r>
            <a:r>
              <a:rPr lang="zh-TW" altLang="en-US" smtClean="0">
                <a:latin typeface="PMingLiU" pitchFamily="18" charset="-120"/>
              </a:rPr>
              <a:t>在</a:t>
            </a:r>
            <a:r>
              <a:rPr lang="zh-CN" altLang="en-US" smtClean="0">
                <a:latin typeface="PMingLiU" pitchFamily="18" charset="-120"/>
                <a:ea typeface="PMingLiU" pitchFamily="18" charset="-120"/>
              </a:rPr>
              <a:t>北加州，</a:t>
            </a:r>
            <a:r>
              <a:rPr lang="zh-TW" altLang="en-US" smtClean="0">
                <a:latin typeface="PMingLiU" pitchFamily="18" charset="-120"/>
              </a:rPr>
              <a:t>我們</a:t>
            </a:r>
            <a:r>
              <a:rPr lang="en-US" altLang="zh-CN" smtClean="0">
                <a:latin typeface="PMingLiU" pitchFamily="18" charset="-120"/>
                <a:ea typeface="PMingLiU" pitchFamily="18" charset="-120"/>
              </a:rPr>
              <a:t>FUM</a:t>
            </a:r>
            <a:r>
              <a:rPr lang="zh-TW" altLang="en-US" smtClean="0">
                <a:latin typeface="PMingLiU" pitchFamily="18" charset="-120"/>
              </a:rPr>
              <a:t>如何有效傳揚這樣的救主耶穌基督？</a:t>
            </a:r>
            <a:endParaRPr lang="en-US" altLang="zh-TW" smtClean="0">
              <a:latin typeface="PMingLiU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 smtClean="0">
                <a:latin typeface="PMingLiU" pitchFamily="18" charset="-120"/>
                <a:ea typeface="PMingLiU" pitchFamily="18" charset="-120"/>
              </a:rPr>
              <a:t>耶穌的母親馬利亞 </a:t>
            </a:r>
            <a:r>
              <a:rPr lang="en-US" altLang="zh-TW" sz="4000" dirty="0" smtClean="0">
                <a:latin typeface="PMingLiU" pitchFamily="18" charset="-120"/>
                <a:ea typeface="PMingLiU" pitchFamily="18" charset="-120"/>
              </a:rPr>
              <a:t>(2:1-11)</a:t>
            </a:r>
            <a:r>
              <a:rPr lang="zh-CN" altLang="en-US" sz="4000" dirty="0" smtClean="0">
                <a:latin typeface="PMingLiU" pitchFamily="18" charset="-120"/>
                <a:ea typeface="PMingLiU" pitchFamily="18" charset="-120"/>
              </a:rPr>
              <a:t>：</a:t>
            </a:r>
            <a:r>
              <a:rPr lang="en-US" altLang="zh-CN" sz="4000" dirty="0" smtClean="0">
                <a:latin typeface="PMingLiU" pitchFamily="18" charset="-120"/>
                <a:ea typeface="PMingLiU" pitchFamily="18" charset="-120"/>
              </a:rPr>
              <a:t/>
            </a:r>
            <a:br>
              <a:rPr lang="en-US" altLang="zh-CN" sz="4000" dirty="0" smtClean="0">
                <a:latin typeface="PMingLiU" pitchFamily="18" charset="-120"/>
                <a:ea typeface="PMingLiU" pitchFamily="18" charset="-120"/>
              </a:rPr>
            </a:br>
            <a:r>
              <a:rPr lang="zh-CN" altLang="en-US" sz="4000" dirty="0" smtClean="0">
                <a:latin typeface="PMingLiU" pitchFamily="18" charset="-120"/>
                <a:ea typeface="PMingLiU" pitchFamily="18" charset="-120"/>
              </a:rPr>
              <a:t>熱心助人，謙卑事主</a:t>
            </a:r>
            <a:endParaRPr lang="en-US" sz="4000" dirty="0" smtClean="0">
              <a:latin typeface="PMingLiU" pitchFamily="18" charset="-120"/>
              <a:ea typeface="PMingLiU" pitchFamily="18" charset="-120"/>
            </a:endParaRPr>
          </a:p>
        </p:txBody>
      </p:sp>
      <p:pic>
        <p:nvPicPr>
          <p:cNvPr id="4099" name="Picture 9" descr="can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743200"/>
            <a:ext cx="2941638" cy="29718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06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3600" dirty="0">
                <a:latin typeface="PMingLiU" pitchFamily="18" charset="-120"/>
                <a:ea typeface="PMingLiU" pitchFamily="18" charset="-120"/>
              </a:rPr>
              <a:t>大綱</a:t>
            </a:r>
            <a:endParaRPr lang="en-US" sz="3600" dirty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	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Jesus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oral    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History of Effects	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Today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-----------         ----        ----           ------------            ------------------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PMingLiU" pitchFamily="18" charset="-120"/>
              <a:ea typeface="PMingLiU" pitchFamily="18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1.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歷史事件（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AD30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）：文學，歷史研究方法（五大問題）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PMingLiU" pitchFamily="18" charset="-120"/>
              <a:ea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PMingLiU" pitchFamily="18" charset="-120"/>
              <a:ea typeface="PMingLiU" pitchFamily="18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2.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福音敘述（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AD90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）：上下文脈，特殊語詞，編修，敘事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PMingLiU" pitchFamily="18" charset="-120"/>
              <a:ea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PMingLiU" pitchFamily="18" charset="-120"/>
              <a:ea typeface="PMingLiU" pitchFamily="18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3.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詮釋效應史（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2-20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世紀）：時代，傳統，神學，文藝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PMingLiU" pitchFamily="18" charset="-120"/>
              <a:ea typeface="PMingLiU" pitchFamily="18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PMingLiU" pitchFamily="18" charset="-120"/>
              <a:ea typeface="PMingLiU" pitchFamily="18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4.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當今應用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(2013,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北加州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)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MingLiU" pitchFamily="18" charset="-120"/>
                <a:ea typeface="PMingLiU" pitchFamily="18" charset="-120"/>
              </a:rPr>
              <a:t>：神學，靈性，教會，社會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PMingLiU" pitchFamily="18" charset="-120"/>
              <a:ea typeface="PMingLiU" pitchFamily="18" charset="-120"/>
            </a:endParaRPr>
          </a:p>
        </p:txBody>
      </p:sp>
      <p:pic>
        <p:nvPicPr>
          <p:cNvPr id="5124" name="Picture 10" descr="C:\Users\John Yieh\AppData\Local\Microsoft\Windows\Temporary Internet Files\Content.IE5\HGQ5IWWB\MP9004048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6125"/>
            <a:ext cx="8461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John Yieh\AppData\Local\Microsoft\Windows\Temporary Internet Files\Content.IE5\ZOFJGN3E\MC9003663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938338"/>
            <a:ext cx="3730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John Yieh\AppData\Local\Microsoft\Windows\Temporary Internet Files\Content.IE5\HGQ5IWWB\MC90033985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85975"/>
            <a:ext cx="3444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John Yieh\AppData\Local\Microsoft\Windows\Temporary Internet Files\Content.IE5\ZOFJGN3E\MC9003911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24088"/>
            <a:ext cx="476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C:\Users\John Yieh\AppData\Local\Microsoft\Windows\Temporary Internet Files\Content.IE5\CU2GEOOM\MC90041245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016125"/>
            <a:ext cx="530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 descr="C:\Users\John Yieh\AppData\Local\Microsoft\Windows\Temporary Internet Files\Content.IE5\HGQ5IWWB\MC9003329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2014538"/>
            <a:ext cx="5762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6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dirty="0" smtClean="0">
                <a:latin typeface="PMingLiU" pitchFamily="18" charset="-120"/>
                <a:ea typeface="PMingLiU" pitchFamily="18" charset="-120"/>
              </a:rPr>
              <a:t>1. </a:t>
            </a:r>
            <a:r>
              <a:rPr lang="zh-TW" altLang="en-US" sz="3600" dirty="0" smtClean="0">
                <a:latin typeface="PMingLiU" pitchFamily="18" charset="-120"/>
                <a:ea typeface="PMingLiU" pitchFamily="18" charset="-120"/>
              </a:rPr>
              <a:t>歷史事件 </a:t>
            </a:r>
            <a:endParaRPr lang="en-US" sz="3600" dirty="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PMingLiU" pitchFamily="18" charset="-120"/>
              </a:rPr>
              <a:t>1. What? </a:t>
            </a:r>
            <a:r>
              <a:rPr lang="zh-TW" altLang="en-US" smtClean="0">
                <a:latin typeface="PMingLiU" pitchFamily="18" charset="-120"/>
              </a:rPr>
              <a:t>娶親的筵席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mtClean="0">
              <a:latin typeface="PMingLiU" pitchFamily="18" charset="-120"/>
            </a:endParaRPr>
          </a:p>
          <a:p>
            <a:pPr eaLnBrk="1" hangingPunct="1"/>
            <a:r>
              <a:rPr lang="en-US" altLang="zh-TW" smtClean="0">
                <a:latin typeface="PMingLiU" pitchFamily="18" charset="-120"/>
              </a:rPr>
              <a:t>2. Where? </a:t>
            </a:r>
            <a:r>
              <a:rPr lang="zh-TW" altLang="en-US" smtClean="0">
                <a:latin typeface="PMingLiU" pitchFamily="18" charset="-120"/>
              </a:rPr>
              <a:t>加利利的迦拿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mtClean="0">
              <a:latin typeface="PMingLiU" pitchFamily="18" charset="-120"/>
            </a:endParaRPr>
          </a:p>
          <a:p>
            <a:pPr eaLnBrk="1" hangingPunct="1"/>
            <a:r>
              <a:rPr lang="en-US" altLang="zh-TW" smtClean="0">
                <a:latin typeface="PMingLiU" pitchFamily="18" charset="-120"/>
              </a:rPr>
              <a:t>3. Who? </a:t>
            </a:r>
            <a:r>
              <a:rPr lang="zh-TW" altLang="en-US" smtClean="0">
                <a:latin typeface="PMingLiU" pitchFamily="18" charset="-120"/>
              </a:rPr>
              <a:t>馬利亞</a:t>
            </a:r>
            <a:r>
              <a:rPr lang="en-US" altLang="zh-TW" smtClean="0">
                <a:latin typeface="PMingLiU" pitchFamily="18" charset="-120"/>
              </a:rPr>
              <a:t>, </a:t>
            </a:r>
            <a:r>
              <a:rPr lang="zh-TW" altLang="en-US" smtClean="0">
                <a:latin typeface="PMingLiU" pitchFamily="18" charset="-120"/>
              </a:rPr>
              <a:t>耶穌</a:t>
            </a:r>
            <a:r>
              <a:rPr lang="en-US" altLang="zh-TW" smtClean="0">
                <a:latin typeface="PMingLiU" pitchFamily="18" charset="-120"/>
              </a:rPr>
              <a:t>, </a:t>
            </a:r>
            <a:r>
              <a:rPr lang="zh-TW" altLang="en-US" smtClean="0">
                <a:latin typeface="PMingLiU" pitchFamily="18" charset="-120"/>
              </a:rPr>
              <a:t>門徒</a:t>
            </a:r>
            <a:r>
              <a:rPr lang="en-US" altLang="zh-TW" smtClean="0">
                <a:latin typeface="PMingLiU" pitchFamily="18" charset="-120"/>
              </a:rPr>
              <a:t>,</a:t>
            </a:r>
            <a:r>
              <a:rPr lang="zh-TW" altLang="en-US" smtClean="0">
                <a:latin typeface="PMingLiU" pitchFamily="18" charset="-120"/>
              </a:rPr>
              <a:t>   </a:t>
            </a:r>
            <a:r>
              <a:rPr lang="en-US" altLang="zh-TW" smtClean="0">
                <a:latin typeface="PMingLiU" pitchFamily="18" charset="-120"/>
              </a:rPr>
              <a:t>	</a:t>
            </a:r>
            <a:r>
              <a:rPr lang="zh-TW" altLang="en-US" smtClean="0">
                <a:latin typeface="PMingLiU" pitchFamily="18" charset="-120"/>
              </a:rPr>
              <a:t>僕人</a:t>
            </a:r>
            <a:r>
              <a:rPr lang="en-US" altLang="zh-TW" smtClean="0">
                <a:latin typeface="PMingLiU" pitchFamily="18" charset="-120"/>
              </a:rPr>
              <a:t>, </a:t>
            </a:r>
            <a:r>
              <a:rPr lang="zh-TW" altLang="en-US" smtClean="0">
                <a:latin typeface="PMingLiU" pitchFamily="18" charset="-120"/>
              </a:rPr>
              <a:t>管筵席的</a:t>
            </a:r>
          </a:p>
          <a:p>
            <a:pPr lvl="1" eaLnBrk="1" hangingPunct="1">
              <a:buFontTx/>
              <a:buNone/>
            </a:pPr>
            <a:endParaRPr lang="en-US" altLang="zh-TW" sz="2000" smtClean="0">
              <a:latin typeface="PMingLiU" pitchFamily="18" charset="-120"/>
            </a:endParaRPr>
          </a:p>
        </p:txBody>
      </p:sp>
      <p:pic>
        <p:nvPicPr>
          <p:cNvPr id="6148" name="Picture 8" descr="CanaMap0308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76400"/>
            <a:ext cx="3763963" cy="35814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PMingLiU" pitchFamily="18" charset="-120"/>
                <a:ea typeface="PMingLiU" pitchFamily="18" charset="-120"/>
              </a:rPr>
              <a:t>歷史事件</a:t>
            </a:r>
            <a:endParaRPr lang="en-US" sz="3600" dirty="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PMingLiU" pitchFamily="18" charset="-120"/>
              </a:rPr>
              <a:t>4. How? </a:t>
            </a:r>
          </a:p>
          <a:p>
            <a:pPr lvl="1" eaLnBrk="1" hangingPunct="1"/>
            <a:r>
              <a:rPr lang="zh-TW" altLang="en-US" sz="2400" smtClean="0">
                <a:latin typeface="PMingLiU" pitchFamily="18" charset="-120"/>
              </a:rPr>
              <a:t>馬利亞告訴耶穌沒酒了。</a:t>
            </a:r>
            <a:endParaRPr lang="en-US" altLang="zh-TW" sz="2400" smtClean="0">
              <a:latin typeface="PMingLiU" pitchFamily="18" charset="-120"/>
            </a:endParaRPr>
          </a:p>
          <a:p>
            <a:pPr lvl="1" eaLnBrk="1" hangingPunct="1"/>
            <a:r>
              <a:rPr lang="zh-TW" altLang="en-US" sz="2400" smtClean="0">
                <a:latin typeface="PMingLiU" pitchFamily="18" charset="-120"/>
              </a:rPr>
              <a:t>耶穌回說與她無關。</a:t>
            </a:r>
            <a:endParaRPr lang="en-US" altLang="zh-TW" sz="2400" smtClean="0">
              <a:latin typeface="PMingLiU" pitchFamily="18" charset="-120"/>
            </a:endParaRPr>
          </a:p>
          <a:p>
            <a:pPr lvl="1" eaLnBrk="1" hangingPunct="1"/>
            <a:r>
              <a:rPr lang="zh-TW" altLang="en-US" sz="2400" smtClean="0">
                <a:latin typeface="PMingLiU" pitchFamily="18" charset="-120"/>
              </a:rPr>
              <a:t>卻又將水變酒。</a:t>
            </a:r>
            <a:endParaRPr lang="en-US" altLang="zh-TW" sz="2400" smtClean="0">
              <a:latin typeface="PMingLiU" pitchFamily="18" charset="-120"/>
            </a:endParaRPr>
          </a:p>
          <a:p>
            <a:pPr lvl="1" eaLnBrk="1" hangingPunct="1">
              <a:buFontTx/>
              <a:buNone/>
            </a:pPr>
            <a:endParaRPr lang="en-US" altLang="zh-TW" sz="2400" smtClean="0">
              <a:latin typeface="PMingLiU" pitchFamily="18" charset="-120"/>
            </a:endParaRPr>
          </a:p>
          <a:p>
            <a:pPr eaLnBrk="1" hangingPunct="1"/>
            <a:r>
              <a:rPr lang="en-US" altLang="zh-TW" smtClean="0">
                <a:latin typeface="PMingLiU" pitchFamily="18" charset="-120"/>
              </a:rPr>
              <a:t>5. Why? </a:t>
            </a:r>
          </a:p>
          <a:p>
            <a:pPr lvl="1" eaLnBrk="1" hangingPunct="1"/>
            <a:r>
              <a:rPr lang="zh-TW" altLang="en-US" sz="2400" smtClean="0">
                <a:latin typeface="PMingLiU" pitchFamily="18" charset="-120"/>
              </a:rPr>
              <a:t>「婦人」</a:t>
            </a:r>
            <a:r>
              <a:rPr lang="en-US" altLang="zh-TW" sz="2400" smtClean="0">
                <a:latin typeface="PMingLiU" pitchFamily="18" charset="-120"/>
              </a:rPr>
              <a:t>(2.4)</a:t>
            </a:r>
            <a:r>
              <a:rPr lang="zh-TW" altLang="en-US" sz="2400" smtClean="0">
                <a:latin typeface="PMingLiU" pitchFamily="18" charset="-120"/>
              </a:rPr>
              <a:t>。</a:t>
            </a:r>
            <a:r>
              <a:rPr lang="en-US" altLang="zh-TW" sz="2400" smtClean="0">
                <a:latin typeface="PMingLiU" pitchFamily="18" charset="-120"/>
              </a:rPr>
              <a:t> </a:t>
            </a:r>
            <a:r>
              <a:rPr lang="zh-TW" altLang="en-US" sz="2400" smtClean="0">
                <a:latin typeface="PMingLiU" pitchFamily="18" charset="-120"/>
              </a:rPr>
              <a:t>耶穌似乎對母親無禮。</a:t>
            </a:r>
            <a:r>
              <a:rPr lang="en-US" altLang="zh-TW" sz="2400" smtClean="0">
                <a:latin typeface="PMingLiU" pitchFamily="18" charset="-120"/>
              </a:rPr>
              <a:t> </a:t>
            </a:r>
          </a:p>
          <a:p>
            <a:pPr lvl="1" eaLnBrk="1" hangingPunct="1"/>
            <a:r>
              <a:rPr lang="zh-TW" altLang="en-US" sz="2400" smtClean="0">
                <a:latin typeface="PMingLiU" pitchFamily="18" charset="-120"/>
              </a:rPr>
              <a:t>我的「時候」還沒有到。</a:t>
            </a:r>
          </a:p>
          <a:p>
            <a:pPr eaLnBrk="1" hangingPunct="1"/>
            <a:endParaRPr lang="en-US" altLang="en-US" smtClean="0">
              <a:latin typeface="PMingLiU" pitchFamily="18" charset="-120"/>
              <a:ea typeface="PMingLiU" pitchFamily="18" charset="-120"/>
            </a:endParaRPr>
          </a:p>
        </p:txBody>
      </p:sp>
      <p:pic>
        <p:nvPicPr>
          <p:cNvPr id="7172" name="Picture 7" descr="john02-giotto di Bond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76400"/>
            <a:ext cx="3875088" cy="25908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PMingLiU" pitchFamily="18" charset="-120"/>
                <a:ea typeface="PMingLiU" pitchFamily="18" charset="-120"/>
              </a:rPr>
              <a:t>思考問題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PMingLiU" pitchFamily="18" charset="-120"/>
              </a:rPr>
              <a:t>1. </a:t>
            </a:r>
            <a:r>
              <a:rPr lang="zh-TW" altLang="en-US" smtClean="0">
                <a:latin typeface="PMingLiU" pitchFamily="18" charset="-120"/>
              </a:rPr>
              <a:t>馬利亞是甚麼樣的人</a:t>
            </a:r>
            <a:r>
              <a:rPr lang="en-US" altLang="zh-TW" smtClean="0">
                <a:latin typeface="PMingLiU" pitchFamily="18" charset="-12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latin typeface="PMingLiU" pitchFamily="18" charset="-120"/>
              </a:rPr>
              <a:t>她為什麼告訴耶穌婚筵缺酒</a:t>
            </a:r>
            <a:r>
              <a:rPr lang="en-US" altLang="zh-TW" sz="2400" smtClean="0">
                <a:latin typeface="PMingLiU" pitchFamily="18" charset="-12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latin typeface="PMingLiU" pitchFamily="18" charset="-120"/>
              </a:rPr>
              <a:t>她為什麼叫用人照耶穌的話去做</a:t>
            </a:r>
            <a:r>
              <a:rPr lang="en-US" altLang="zh-TW" sz="2400" smtClean="0">
                <a:latin typeface="PMingLiU" pitchFamily="18" charset="-12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latin typeface="PMingLiU" pitchFamily="18" charset="-120"/>
              </a:rPr>
              <a:t>從馬利亞身上，我們可學到什麼</a:t>
            </a:r>
            <a:r>
              <a:rPr lang="en-US" altLang="zh-TW" sz="2400" smtClean="0">
                <a:latin typeface="PMingLiU" pitchFamily="18" charset="-120"/>
              </a:rPr>
              <a:t>?</a:t>
            </a:r>
            <a:r>
              <a:rPr lang="zh-TW" altLang="en-US" sz="2400" smtClean="0">
                <a:latin typeface="PMingLiU" pitchFamily="18" charset="-12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TW" smtClean="0">
              <a:latin typeface="PMingLiU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latin typeface="PMingLiU" pitchFamily="18" charset="-120"/>
              </a:rPr>
              <a:t>2. </a:t>
            </a:r>
            <a:r>
              <a:rPr lang="zh-TW" altLang="en-US" smtClean="0">
                <a:latin typeface="PMingLiU" pitchFamily="18" charset="-120"/>
              </a:rPr>
              <a:t>耶穌為什麼叫馬利亞「婦人」</a:t>
            </a:r>
            <a:r>
              <a:rPr lang="en-US" altLang="zh-TW" smtClean="0">
                <a:latin typeface="PMingLiU" pitchFamily="18" charset="-120"/>
              </a:rPr>
              <a:t>?     	(2.4;4.21;19.26)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latin typeface="PMingLiU" pitchFamily="18" charset="-120"/>
              </a:rPr>
              <a:t>他為什麼說「我與你有什麼相	干</a:t>
            </a:r>
            <a:r>
              <a:rPr lang="en-US" altLang="zh-TW" sz="2400" smtClean="0">
                <a:latin typeface="PMingLiU" pitchFamily="18" charset="-120"/>
              </a:rPr>
              <a:t>?</a:t>
            </a:r>
            <a:r>
              <a:rPr lang="zh-TW" altLang="en-US" sz="2400" smtClean="0">
                <a:latin typeface="PMingLiU" pitchFamily="18" charset="-120"/>
              </a:rPr>
              <a:t>」</a:t>
            </a:r>
            <a:r>
              <a:rPr lang="en-US" altLang="zh-TW" sz="2400" smtClean="0">
                <a:latin typeface="PMingLiU" pitchFamily="18" charset="-120"/>
              </a:rPr>
              <a:t>(cf. </a:t>
            </a:r>
            <a:r>
              <a:rPr lang="zh-TW" altLang="en-US" sz="2400" smtClean="0">
                <a:latin typeface="PMingLiU" pitchFamily="18" charset="-120"/>
              </a:rPr>
              <a:t>路</a:t>
            </a:r>
            <a:r>
              <a:rPr lang="en-US" altLang="zh-TW" sz="2400" smtClean="0">
                <a:latin typeface="PMingLiU" pitchFamily="18" charset="-120"/>
              </a:rPr>
              <a:t>2.49)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>
                <a:latin typeface="PMingLiU" pitchFamily="18" charset="-120"/>
              </a:rPr>
              <a:t>「我的時候還沒有到」是什麼意	思</a:t>
            </a:r>
            <a:r>
              <a:rPr lang="en-US" altLang="zh-TW" sz="2400" smtClean="0">
                <a:latin typeface="PMingLiU" pitchFamily="18" charset="-120"/>
              </a:rPr>
              <a:t>? (2.4)</a:t>
            </a:r>
          </a:p>
        </p:txBody>
      </p:sp>
      <p:pic>
        <p:nvPicPr>
          <p:cNvPr id="8196" name="Picture 5" descr="Mary at Ca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0"/>
            <a:ext cx="2743200" cy="41148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dirty="0" smtClean="0">
                <a:latin typeface="PMingLiU" pitchFamily="18" charset="-120"/>
                <a:ea typeface="PMingLiU" pitchFamily="18" charset="-120"/>
              </a:rPr>
              <a:t>2. </a:t>
            </a:r>
            <a:r>
              <a:rPr lang="zh-TW" altLang="en-US" sz="3600" dirty="0" smtClean="0">
                <a:latin typeface="PMingLiU" pitchFamily="18" charset="-120"/>
                <a:ea typeface="PMingLiU" pitchFamily="18" charset="-120"/>
              </a:rPr>
              <a:t>福音敘述</a:t>
            </a:r>
            <a:endParaRPr lang="en-US" sz="3600" dirty="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/>
            <a:r>
              <a:rPr lang="en-US" altLang="zh-TW" u="sng" smtClean="0">
                <a:latin typeface="PMingLiU" pitchFamily="18" charset="-120"/>
              </a:rPr>
              <a:t>1. </a:t>
            </a:r>
            <a:r>
              <a:rPr lang="zh-TW" altLang="en-US" u="sng" smtClean="0">
                <a:latin typeface="PMingLiU" pitchFamily="18" charset="-120"/>
              </a:rPr>
              <a:t>敘事脈絡</a:t>
            </a:r>
            <a:r>
              <a:rPr lang="zh-TW" altLang="en-US" sz="2800" u="sng" smtClean="0">
                <a:latin typeface="PMingLiU" pitchFamily="18" charset="-120"/>
              </a:rPr>
              <a:t>　　</a:t>
            </a:r>
          </a:p>
          <a:p>
            <a:pPr lvl="1" eaLnBrk="1" hangingPunct="1">
              <a:buFontTx/>
              <a:buNone/>
            </a:pPr>
            <a:r>
              <a:rPr lang="en-US" altLang="zh-TW" sz="2400" smtClean="0">
                <a:latin typeface="PMingLiU" pitchFamily="18" charset="-120"/>
              </a:rPr>
              <a:t>2.4</a:t>
            </a:r>
            <a:r>
              <a:rPr lang="zh-TW" altLang="en-US" sz="2400" smtClean="0">
                <a:latin typeface="PMingLiU" pitchFamily="18" charset="-120"/>
              </a:rPr>
              <a:t>「我的時候還沒有到」。「我的時候」是什麼意思</a:t>
            </a:r>
            <a:r>
              <a:rPr lang="en-US" altLang="zh-TW" sz="2400" smtClean="0">
                <a:latin typeface="PMingLiU" pitchFamily="18" charset="-120"/>
              </a:rPr>
              <a:t>?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zh-TW" altLang="en-US" sz="2400" smtClean="0">
                <a:latin typeface="PMingLiU" pitchFamily="18" charset="-120"/>
              </a:rPr>
              <a:t>「時候還沒有到」</a:t>
            </a:r>
            <a:r>
              <a:rPr lang="en-US" altLang="zh-TW" sz="2400" smtClean="0">
                <a:latin typeface="PMingLiU" pitchFamily="18" charset="-120"/>
              </a:rPr>
              <a:t>(</a:t>
            </a:r>
            <a:r>
              <a:rPr lang="en-US" altLang="zh-CN" sz="2400" smtClean="0">
                <a:latin typeface="PMingLiU" pitchFamily="18" charset="-120"/>
                <a:ea typeface="PMingLiU" pitchFamily="18" charset="-120"/>
              </a:rPr>
              <a:t>7.6,8,30;8.20</a:t>
            </a:r>
            <a:r>
              <a:rPr lang="en-US" altLang="zh-TW" sz="2400" smtClean="0">
                <a:latin typeface="PMingLiU" pitchFamily="18" charset="-120"/>
              </a:rPr>
              <a:t>)</a:t>
            </a:r>
            <a:r>
              <a:rPr lang="zh-TW" altLang="en-US" sz="2400" smtClean="0">
                <a:latin typeface="PMingLiU" pitchFamily="18" charset="-120"/>
              </a:rPr>
              <a:t>。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zh-TW" altLang="en-US" sz="2400" smtClean="0">
                <a:latin typeface="PMingLiU" pitchFamily="18" charset="-120"/>
              </a:rPr>
              <a:t>「時候已到」</a:t>
            </a:r>
            <a:r>
              <a:rPr lang="en-US" altLang="zh-TW" sz="2400" smtClean="0">
                <a:latin typeface="PMingLiU" pitchFamily="18" charset="-120"/>
              </a:rPr>
              <a:t>(12.23-24)</a:t>
            </a:r>
            <a:r>
              <a:rPr lang="zh-TW" altLang="en-US" sz="2400" smtClean="0">
                <a:latin typeface="PMingLiU" pitchFamily="18" charset="-120"/>
              </a:rPr>
              <a:t>。</a:t>
            </a:r>
            <a:r>
              <a:rPr lang="en-US" altLang="zh-TW" sz="2400" smtClean="0">
                <a:latin typeface="PMingLiU" pitchFamily="18" charset="-120"/>
              </a:rPr>
              <a:t>『</a:t>
            </a:r>
            <a:r>
              <a:rPr lang="zh-TW" altLang="en-US" sz="2400" smtClean="0">
                <a:latin typeface="PMingLiU" pitchFamily="18" charset="-120"/>
              </a:rPr>
              <a:t>耶穌說</a:t>
            </a:r>
            <a:r>
              <a:rPr lang="en-US" altLang="zh-TW" sz="2400" smtClean="0">
                <a:latin typeface="PMingLiU" pitchFamily="18" charset="-120"/>
              </a:rPr>
              <a:t>:</a:t>
            </a:r>
            <a:r>
              <a:rPr lang="zh-TW" altLang="en-US" sz="2400" smtClean="0">
                <a:latin typeface="PMingLiU" pitchFamily="18" charset="-120"/>
              </a:rPr>
              <a:t>「人子得榮耀的時候到了。」我實實在在地告訴你們，一粒麥子不落在地裏死了，仍舊是一粒，若是死了，就結出許多子粒來。</a:t>
            </a:r>
            <a:r>
              <a:rPr lang="en-US" altLang="zh-TW" sz="2400" smtClean="0">
                <a:latin typeface="PMingLiU" pitchFamily="18" charset="-120"/>
              </a:rPr>
              <a:t>』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zh-TW" altLang="en-US" sz="2400" smtClean="0">
                <a:latin typeface="PMingLiU" pitchFamily="18" charset="-120"/>
              </a:rPr>
              <a:t>「得榮耀」指耶穌的死與埋葬</a:t>
            </a:r>
            <a:r>
              <a:rPr lang="en-US" altLang="zh-CN" sz="2400" smtClean="0">
                <a:latin typeface="PMingLiU" pitchFamily="18" charset="-120"/>
                <a:ea typeface="PMingLiU" pitchFamily="18" charset="-120"/>
              </a:rPr>
              <a:t>(</a:t>
            </a:r>
            <a:r>
              <a:rPr lang="zh-TW" altLang="en-US" sz="2400" smtClean="0">
                <a:latin typeface="PMingLiU" pitchFamily="18" charset="-120"/>
              </a:rPr>
              <a:t>林前</a:t>
            </a:r>
            <a:r>
              <a:rPr lang="en-US" altLang="zh-TW" sz="2400" smtClean="0">
                <a:latin typeface="PMingLiU" pitchFamily="18" charset="-120"/>
              </a:rPr>
              <a:t>1.22-25</a:t>
            </a:r>
            <a:r>
              <a:rPr lang="en-US" altLang="zh-CN" sz="2400" smtClean="0">
                <a:latin typeface="PMingLiU" pitchFamily="18" charset="-120"/>
                <a:ea typeface="PMingLiU" pitchFamily="18" charset="-120"/>
              </a:rPr>
              <a:t>)</a:t>
            </a:r>
            <a:r>
              <a:rPr lang="zh-TW" altLang="en-US" sz="2400" smtClean="0">
                <a:latin typeface="PMingLiU" pitchFamily="18" charset="-120"/>
              </a:rPr>
              <a:t>。</a:t>
            </a:r>
          </a:p>
          <a:p>
            <a:pPr lvl="1" eaLnBrk="1" hangingPunct="1">
              <a:buFontTx/>
              <a:buNone/>
            </a:pPr>
            <a:endParaRPr lang="en-US" altLang="zh-TW" sz="2400" smtClean="0">
              <a:latin typeface="PMingLiU" pitchFamily="18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sz="2400" smtClean="0">
                <a:latin typeface="PMingLiU" pitchFamily="18" charset="-120"/>
              </a:rPr>
              <a:t>2.11</a:t>
            </a:r>
            <a:r>
              <a:rPr lang="zh-TW" altLang="en-US" sz="2400" smtClean="0">
                <a:latin typeface="PMingLiU" pitchFamily="18" charset="-120"/>
              </a:rPr>
              <a:t> 這事顯示了他的榮耀。甚麼「榮耀」？　　</a:t>
            </a:r>
          </a:p>
        </p:txBody>
      </p:sp>
      <p:pic>
        <p:nvPicPr>
          <p:cNvPr id="9220" name="Picture 5" descr="euchar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4114800"/>
            <a:ext cx="1981200" cy="210661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PMingLiU" pitchFamily="18" charset="-120"/>
                <a:ea typeface="PMingLiU" pitchFamily="18" charset="-120"/>
              </a:rPr>
              <a:t>福音敘述</a:t>
            </a:r>
            <a:endParaRPr lang="en-US" sz="3600" dirty="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5257800" cy="5105400"/>
          </a:xfrm>
        </p:spPr>
        <p:txBody>
          <a:bodyPr/>
          <a:lstStyle/>
          <a:p>
            <a:pPr eaLnBrk="1" hangingPunct="1"/>
            <a:r>
              <a:rPr lang="en-US" altLang="zh-TW" u="sng" smtClean="0">
                <a:latin typeface="PMingLiU" pitchFamily="18" charset="-120"/>
              </a:rPr>
              <a:t>2.</a:t>
            </a:r>
            <a:r>
              <a:rPr lang="zh-TW" altLang="en-US" u="sng" smtClean="0">
                <a:latin typeface="PMingLiU" pitchFamily="18" charset="-120"/>
              </a:rPr>
              <a:t> 特殊用語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mtClean="0">
                <a:latin typeface="PMingLiU" pitchFamily="18" charset="-120"/>
              </a:rPr>
              <a:t>2.11</a:t>
            </a:r>
            <a:r>
              <a:rPr lang="zh-TW" altLang="en-US" smtClean="0">
                <a:latin typeface="PMingLiU" pitchFamily="18" charset="-120"/>
              </a:rPr>
              <a:t>「頭一件神跡」</a:t>
            </a:r>
            <a:r>
              <a:rPr lang="en-US" altLang="zh-TW" smtClean="0">
                <a:latin typeface="PMingLiU" pitchFamily="18" charset="-120"/>
              </a:rPr>
              <a:t>(</a:t>
            </a:r>
            <a:r>
              <a:rPr lang="en-US" altLang="zh-TW" i="1" smtClean="0">
                <a:latin typeface="PMingLiU" pitchFamily="18" charset="-120"/>
              </a:rPr>
              <a:t>sēmeion</a:t>
            </a:r>
            <a:r>
              <a:rPr lang="en-US" altLang="zh-TW" smtClean="0">
                <a:latin typeface="PMingLiU" pitchFamily="18" charset="-120"/>
              </a:rPr>
              <a:t>:</a:t>
            </a:r>
            <a:r>
              <a:rPr lang="zh-TW" altLang="en-US" smtClean="0">
                <a:latin typeface="PMingLiU" pitchFamily="18" charset="-120"/>
              </a:rPr>
              <a:t> 象徵，記號</a:t>
            </a:r>
            <a:r>
              <a:rPr lang="en-US" altLang="zh-TW" smtClean="0">
                <a:latin typeface="PMingLiU" pitchFamily="18" charset="-120"/>
              </a:rPr>
              <a:t>)</a:t>
            </a:r>
            <a:r>
              <a:rPr lang="zh-TW" altLang="en-US" smtClean="0">
                <a:latin typeface="PMingLiU" pitchFamily="18" charset="-120"/>
              </a:rPr>
              <a:t>，顯示他的「榮耀」。</a:t>
            </a:r>
          </a:p>
          <a:p>
            <a:pPr eaLnBrk="1" hangingPunct="1">
              <a:buFont typeface="Wingdings" pitchFamily="2" charset="2"/>
              <a:buChar char="§"/>
            </a:pPr>
            <a:endParaRPr lang="zh-TW" altLang="en-US" smtClean="0">
              <a:latin typeface="PMingLiU" pitchFamily="18" charset="-12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mtClean="0">
                <a:latin typeface="PMingLiU" pitchFamily="18" charset="-120"/>
              </a:rPr>
              <a:t>2.1</a:t>
            </a:r>
            <a:r>
              <a:rPr lang="zh-TW" altLang="en-US" smtClean="0">
                <a:latin typeface="PMingLiU" pitchFamily="18" charset="-120"/>
              </a:rPr>
              <a:t>「婚筵」象徵彌賽亞來臨的喜樂與祝福 </a:t>
            </a:r>
            <a:r>
              <a:rPr lang="en-US" altLang="zh-TW" smtClean="0">
                <a:latin typeface="PMingLiU" pitchFamily="18" charset="-120"/>
              </a:rPr>
              <a:t>(</a:t>
            </a:r>
            <a:r>
              <a:rPr lang="zh-TW" altLang="en-US" smtClean="0">
                <a:latin typeface="PMingLiU" pitchFamily="18" charset="-120"/>
              </a:rPr>
              <a:t>太</a:t>
            </a:r>
            <a:r>
              <a:rPr lang="en-US" altLang="zh-TW" smtClean="0">
                <a:latin typeface="PMingLiU" pitchFamily="18" charset="-120"/>
              </a:rPr>
              <a:t>22.1;25.1)</a:t>
            </a:r>
            <a:r>
              <a:rPr lang="zh-TW" altLang="en-US" smtClean="0">
                <a:latin typeface="PMingLiU" pitchFamily="18" charset="-120"/>
              </a:rPr>
              <a:t>。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zh-TW" smtClean="0">
              <a:latin typeface="PMingLiU" pitchFamily="18" charset="-12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mtClean="0">
                <a:latin typeface="PMingLiU" pitchFamily="18" charset="-120"/>
              </a:rPr>
              <a:t>2.6</a:t>
            </a:r>
            <a:r>
              <a:rPr lang="zh-TW" altLang="en-US" smtClean="0">
                <a:latin typeface="PMingLiU" pitchFamily="18" charset="-120"/>
              </a:rPr>
              <a:t> 為什麼提到「六」口石缸；猶太人作為「潔淨」之用</a:t>
            </a:r>
            <a:r>
              <a:rPr lang="en-US" altLang="zh-TW" smtClean="0">
                <a:latin typeface="PMingLiU" pitchFamily="18" charset="-120"/>
              </a:rPr>
              <a:t>?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zh-TW" smtClean="0">
              <a:latin typeface="PMingLiU" pitchFamily="18" charset="-12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mtClean="0">
                <a:latin typeface="PMingLiU" pitchFamily="18" charset="-120"/>
              </a:rPr>
              <a:t>2.8 </a:t>
            </a:r>
            <a:r>
              <a:rPr lang="zh-TW" altLang="en-US" smtClean="0">
                <a:latin typeface="PMingLiU" pitchFamily="18" charset="-120"/>
              </a:rPr>
              <a:t>水變酒。水作潔淨之用，「酒」又象徵什麼</a:t>
            </a:r>
            <a:r>
              <a:rPr lang="en-US" altLang="zh-TW" smtClean="0">
                <a:latin typeface="PMingLiU" pitchFamily="18" charset="-120"/>
              </a:rPr>
              <a:t>?</a:t>
            </a:r>
          </a:p>
          <a:p>
            <a:pPr lvl="1" eaLnBrk="1" hangingPunct="1"/>
            <a:endParaRPr lang="en-US" altLang="en-US" sz="2400" smtClean="0">
              <a:latin typeface="PMingLiU" pitchFamily="18" charset="-120"/>
              <a:ea typeface="PMingLiU" pitchFamily="18" charset="-120"/>
            </a:endParaRPr>
          </a:p>
        </p:txBody>
      </p:sp>
      <p:pic>
        <p:nvPicPr>
          <p:cNvPr id="10244" name="Picture 6" descr="16_wedding_at_ca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00200"/>
            <a:ext cx="3048000" cy="3048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PMingLiU" pitchFamily="18" charset="-120"/>
                <a:ea typeface="PMingLiU" pitchFamily="18" charset="-120"/>
              </a:rPr>
              <a:t>福音敘述</a:t>
            </a:r>
            <a:endParaRPr lang="en-US" sz="3600" dirty="0" smtClean="0"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267200" cy="4911725"/>
          </a:xfrm>
        </p:spPr>
        <p:txBody>
          <a:bodyPr/>
          <a:lstStyle/>
          <a:p>
            <a:pPr eaLnBrk="1" hangingPunct="1"/>
            <a:r>
              <a:rPr lang="en-US" altLang="zh-TW" u="sng" smtClean="0">
                <a:latin typeface="PMingLiU" pitchFamily="18" charset="-120"/>
              </a:rPr>
              <a:t>3. </a:t>
            </a:r>
            <a:r>
              <a:rPr lang="zh-TW" altLang="en-US" u="sng" smtClean="0">
                <a:latin typeface="PMingLiU" pitchFamily="18" charset="-120"/>
              </a:rPr>
              <a:t>接續下文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mtClean="0">
                <a:latin typeface="PMingLiU" pitchFamily="18" charset="-120"/>
              </a:rPr>
              <a:t>2.13-22 </a:t>
            </a:r>
            <a:r>
              <a:rPr lang="zh-TW" altLang="en-US" smtClean="0">
                <a:latin typeface="PMingLiU" pitchFamily="18" charset="-120"/>
              </a:rPr>
              <a:t>耶穌潔淨聖殿。</a:t>
            </a:r>
          </a:p>
          <a:p>
            <a:pPr eaLnBrk="1" hangingPunct="1">
              <a:buFont typeface="Wingdings" pitchFamily="2" charset="2"/>
              <a:buChar char="§"/>
            </a:pPr>
            <a:endParaRPr lang="zh-TW" altLang="en-US" smtClean="0">
              <a:latin typeface="PMingLiU" pitchFamily="18" charset="-12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mtClean="0">
                <a:latin typeface="PMingLiU" pitchFamily="18" charset="-120"/>
              </a:rPr>
              <a:t>2.13 </a:t>
            </a:r>
            <a:r>
              <a:rPr lang="zh-TW" altLang="en-US" smtClean="0">
                <a:latin typeface="PMingLiU" pitchFamily="18" charset="-120"/>
              </a:rPr>
              <a:t>逾越節，耶路撒冷。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zh-TW" smtClean="0">
              <a:latin typeface="PMingLiU" pitchFamily="18" charset="-12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mtClean="0">
                <a:latin typeface="PMingLiU" pitchFamily="18" charset="-120"/>
              </a:rPr>
              <a:t>2.18 </a:t>
            </a:r>
            <a:r>
              <a:rPr lang="zh-TW" altLang="en-US" smtClean="0">
                <a:latin typeface="PMingLiU" pitchFamily="18" charset="-120"/>
              </a:rPr>
              <a:t>「還顯什麼神蹟</a:t>
            </a:r>
            <a:r>
              <a:rPr lang="en-US" altLang="zh-TW" smtClean="0">
                <a:latin typeface="PMingLiU" pitchFamily="18" charset="-120"/>
              </a:rPr>
              <a:t>?</a:t>
            </a:r>
            <a:r>
              <a:rPr lang="zh-TW" altLang="en-US" smtClean="0">
                <a:latin typeface="PMingLiU" pitchFamily="18" charset="-120"/>
              </a:rPr>
              <a:t>」</a:t>
            </a:r>
            <a:endParaRPr lang="en-US" altLang="zh-TW" smtClean="0">
              <a:latin typeface="PMingLiU" pitchFamily="18" charset="-12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altLang="zh-TW" smtClean="0">
              <a:latin typeface="PMingLiU" pitchFamily="18" charset="-12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mtClean="0">
                <a:latin typeface="PMingLiU" pitchFamily="18" charset="-120"/>
              </a:rPr>
              <a:t>2.19</a:t>
            </a:r>
            <a:r>
              <a:rPr lang="zh-TW" altLang="en-US" smtClean="0">
                <a:latin typeface="PMingLiU" pitchFamily="18" charset="-120"/>
              </a:rPr>
              <a:t> 「三日再建」。</a:t>
            </a:r>
          </a:p>
          <a:p>
            <a:pPr eaLnBrk="1" hangingPunct="1">
              <a:buFont typeface="Wingdings" pitchFamily="2" charset="2"/>
              <a:buChar char="§"/>
            </a:pPr>
            <a:endParaRPr lang="zh-TW" altLang="en-US" smtClean="0">
              <a:latin typeface="PMingLiU" pitchFamily="18" charset="-12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TW" smtClean="0">
                <a:latin typeface="PMingLiU" pitchFamily="18" charset="-120"/>
              </a:rPr>
              <a:t>2.21 </a:t>
            </a:r>
            <a:r>
              <a:rPr lang="zh-TW" altLang="en-US" smtClean="0">
                <a:latin typeface="PMingLiU" pitchFamily="18" charset="-120"/>
              </a:rPr>
              <a:t>以他的「身體」為殿。</a:t>
            </a:r>
            <a:endParaRPr lang="en-US" altLang="zh-TW" smtClean="0">
              <a:latin typeface="PMingLiU" pitchFamily="18" charset="-120"/>
            </a:endParaRPr>
          </a:p>
        </p:txBody>
      </p:sp>
      <p:pic>
        <p:nvPicPr>
          <p:cNvPr id="11268" name="Picture 5" descr="cleanseTempleElGrec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447800"/>
            <a:ext cx="3200400" cy="2454275"/>
          </a:xfrm>
          <a:noFill/>
        </p:spPr>
      </p:pic>
      <p:pic>
        <p:nvPicPr>
          <p:cNvPr id="11269" name="Picture 7" descr="easter-215x3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3275" y="3941763"/>
            <a:ext cx="1568450" cy="2189162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1069</TotalTime>
  <Words>1184</Words>
  <Application>Microsoft Office PowerPoint</Application>
  <PresentationFormat>On-screen Show (4:3)</PresentationFormat>
  <Paragraphs>119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Verdana</vt:lpstr>
      <vt:lpstr>Arial</vt:lpstr>
      <vt:lpstr>Palatino Linotype</vt:lpstr>
      <vt:lpstr>Century Gothic</vt:lpstr>
      <vt:lpstr>Courier New</vt:lpstr>
      <vt:lpstr>Calibri</vt:lpstr>
      <vt:lpstr>PMingLiU</vt:lpstr>
      <vt:lpstr>Wingdings 3</vt:lpstr>
      <vt:lpstr>Wingdings</vt:lpstr>
      <vt:lpstr>宋体</vt:lpstr>
      <vt:lpstr>Executive</vt:lpstr>
      <vt:lpstr>耶穌喜愛的門徒（1） </vt:lpstr>
      <vt:lpstr>耶穌的母親馬利亞 (2:1-11)： 熱心助人，謙卑事主</vt:lpstr>
      <vt:lpstr>大綱</vt:lpstr>
      <vt:lpstr>1. 歷史事件 </vt:lpstr>
      <vt:lpstr>歷史事件</vt:lpstr>
      <vt:lpstr>思考問題</vt:lpstr>
      <vt:lpstr>2. 福音敘述</vt:lpstr>
      <vt:lpstr>福音敘述</vt:lpstr>
      <vt:lpstr>福音敘述</vt:lpstr>
      <vt:lpstr>思考問題</vt:lpstr>
      <vt:lpstr>3. 詮釋效應史</vt:lpstr>
      <vt:lpstr>（1）奥古斯丁 (354-430)</vt:lpstr>
      <vt:lpstr>奥古斯丁</vt:lpstr>
      <vt:lpstr>     （2）加爾文 (1509-1564) Commentary on John, 2:1-11</vt:lpstr>
      <vt:lpstr>   加爾文</vt:lpstr>
      <vt:lpstr>          （3） 婦女神學</vt:lpstr>
      <vt:lpstr>PowerPoint Presentation</vt:lpstr>
      <vt:lpstr>4. 當今應用</vt:lpstr>
    </vt:vector>
  </TitlesOfParts>
  <Company>Virginia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會遇與轉化:  約翰福音中的婦女門徒</dc:title>
  <dc:creator>John Yieh</dc:creator>
  <cp:lastModifiedBy>Jonathan</cp:lastModifiedBy>
  <cp:revision>98</cp:revision>
  <dcterms:created xsi:type="dcterms:W3CDTF">2009-05-19T02:55:10Z</dcterms:created>
  <dcterms:modified xsi:type="dcterms:W3CDTF">2013-12-17T23:11:07Z</dcterms:modified>
</cp:coreProperties>
</file>