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handoutMasterIdLst>
    <p:handoutMasterId r:id="rId23"/>
  </p:handoutMasterIdLst>
  <p:sldIdLst>
    <p:sldId id="256" r:id="rId2"/>
    <p:sldId id="260" r:id="rId3"/>
    <p:sldId id="276" r:id="rId4"/>
    <p:sldId id="257" r:id="rId5"/>
    <p:sldId id="258" r:id="rId6"/>
    <p:sldId id="259" r:id="rId7"/>
    <p:sldId id="270" r:id="rId8"/>
    <p:sldId id="271" r:id="rId9"/>
    <p:sldId id="261" r:id="rId10"/>
    <p:sldId id="262" r:id="rId11"/>
    <p:sldId id="263" r:id="rId12"/>
    <p:sldId id="264" r:id="rId13"/>
    <p:sldId id="272" r:id="rId14"/>
    <p:sldId id="275" r:id="rId15"/>
    <p:sldId id="265" r:id="rId16"/>
    <p:sldId id="266" r:id="rId17"/>
    <p:sldId id="267" r:id="rId18"/>
    <p:sldId id="268" r:id="rId19"/>
    <p:sldId id="273" r:id="rId20"/>
    <p:sldId id="274" r:id="rId21"/>
    <p:sldId id="269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278C6C1-87CA-4872-81CC-46A92E18D805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DB8FBA7-BA0B-4E01-A99E-0883DB929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/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CEB3-44AB-4668-A1E6-75C2DC00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AC28-7522-41BA-B4F8-A0E8F84B6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8F5E-728F-4B04-A634-737534D35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7088-831B-486B-8C20-500FF352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CEE5-448C-4E6A-BCB0-7B5833002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8BDD-F989-4A77-A676-0DBE2321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D4B0-EB55-4B6A-9631-21A7985B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06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69C1-8C6C-436D-AE51-B5381EC89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CA2C-96E8-48DB-8A06-1E72CE3DB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68F4-76EF-44EB-936D-E2CD6EDA9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91D9-BC0F-40A7-816C-59685B5A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6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/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595F-200F-4687-B22D-C8A74BD40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81150" y="554038"/>
            <a:ext cx="7348538" cy="4741862"/>
            <a:chOff x="428596" y="553734"/>
            <a:chExt cx="7349244" cy="4741531"/>
          </a:xfrm>
        </p:grpSpPr>
        <p:sp>
          <p:nvSpPr>
            <p:cNvPr id="6" name="Rectangle 5"/>
            <p:cNvSpPr/>
            <p:nvPr/>
          </p:nvSpPr>
          <p:spPr>
            <a:xfrm rot="21480000">
              <a:off x="428596" y="580719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Rectangle 6"/>
            <p:cNvSpPr/>
            <p:nvPr/>
          </p:nvSpPr>
          <p:spPr>
            <a:xfrm rot="21540000">
              <a:off x="438122" y="571195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122" y="553734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/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FB26-5D4B-4D71-A5A4-2D61BC5D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" y="6483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3FBC59-7731-4DD4-92E5-872072AEE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5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52" r:id="rId9"/>
    <p:sldLayoutId id="2147484047" r:id="rId10"/>
    <p:sldLayoutId id="2147484048" r:id="rId11"/>
    <p:sldLayoutId id="2147484049" r:id="rId12"/>
    <p:sldLayoutId id="21474840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itchFamily="18" charset="0"/>
        <a:buChar char="+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Cambria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Ï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libri" pitchFamily="34" charset="0"/>
        <a:buChar char="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Cambria" pitchFamily="18" charset="0"/>
        <a:buChar char="=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220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latin typeface="+mn-ea"/>
                <a:ea typeface="+mn-ea"/>
              </a:rPr>
              <a:t>耶穌</a:t>
            </a:r>
            <a:r>
              <a:rPr lang="zh-CN" altLang="en-US" smtClean="0">
                <a:latin typeface="+mn-ea"/>
                <a:ea typeface="+mn-ea"/>
              </a:rPr>
              <a:t>喜愛的門徒（</a:t>
            </a:r>
            <a:r>
              <a:rPr lang="en-US" altLang="zh-CN" smtClean="0">
                <a:latin typeface="+mn-ea"/>
                <a:ea typeface="+mn-ea"/>
              </a:rPr>
              <a:t>2</a:t>
            </a:r>
            <a:r>
              <a:rPr lang="zh-CN" altLang="en-US" smtClean="0">
                <a:latin typeface="+mn-ea"/>
                <a:ea typeface="+mn-ea"/>
              </a:rPr>
              <a:t>）</a:t>
            </a:r>
            <a:r>
              <a:rPr lang="en-US" altLang="zh-TW" smtClean="0">
                <a:ea typeface="PMingLiU" pitchFamily="18" charset="-120"/>
              </a:rPr>
              <a:t/>
            </a:r>
            <a:br>
              <a:rPr lang="en-US" altLang="zh-TW" smtClean="0">
                <a:ea typeface="PMingLiU" pitchFamily="18" charset="-120"/>
              </a:rPr>
            </a:br>
            <a:endParaRPr lang="en-US" smtClean="0">
              <a:ea typeface="PMingLiU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05200"/>
            <a:ext cx="8077200" cy="2438400"/>
          </a:xfrm>
        </p:spPr>
        <p:txBody>
          <a:bodyPr/>
          <a:lstStyle/>
          <a:p>
            <a:pPr algn="r" eaLnBrk="1" hangingPunct="1"/>
            <a:endParaRPr lang="en-US" altLang="zh-TW" smtClean="0"/>
          </a:p>
          <a:p>
            <a:pPr algn="r" eaLnBrk="1" hangingPunct="1"/>
            <a:endParaRPr lang="zh-TW" altLang="en-US" smtClean="0"/>
          </a:p>
          <a:p>
            <a:pPr algn="r" eaLnBrk="1" hangingPunct="1"/>
            <a:r>
              <a:rPr lang="zh-TW" altLang="en-US" smtClean="0"/>
              <a:t>葉約翰</a:t>
            </a:r>
            <a:r>
              <a:rPr lang="zh-CN" altLang="en-US" smtClean="0">
                <a:ea typeface="PMingLiU" pitchFamily="18" charset="-120"/>
              </a:rPr>
              <a:t>牧師 </a:t>
            </a:r>
            <a:r>
              <a:rPr lang="en-US" altLang="zh-CN" smtClean="0">
                <a:ea typeface="PMingLiU" pitchFamily="18" charset="-120"/>
              </a:rPr>
              <a:t>PhD</a:t>
            </a:r>
            <a:endParaRPr lang="zh-TW" altLang="en-US" smtClean="0"/>
          </a:p>
          <a:p>
            <a:pPr algn="r" eaLnBrk="1" hangingPunct="1"/>
            <a:r>
              <a:rPr lang="zh-TW" altLang="en-US" smtClean="0"/>
              <a:t>維吉尼亞神學院</a:t>
            </a:r>
            <a:endParaRPr lang="en-US" altLang="zh-TW" smtClean="0"/>
          </a:p>
          <a:p>
            <a:pPr algn="r" eaLnBrk="1" hangingPunct="1"/>
            <a:r>
              <a:rPr lang="zh-CN" altLang="en-US" smtClean="0">
                <a:ea typeface="PMingLiU" pitchFamily="18" charset="-120"/>
              </a:rPr>
              <a:t>茉莉道恩斯新約講座教授</a:t>
            </a:r>
            <a:endParaRPr lang="en-US" altLang="en-US" smtClean="0">
              <a:ea typeface="PMingLiU" pitchFamily="18" charset="-120"/>
            </a:endParaRPr>
          </a:p>
        </p:txBody>
      </p:sp>
      <p:pic>
        <p:nvPicPr>
          <p:cNvPr id="4100" name="Picture 3" descr="Aspinwall H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57600"/>
            <a:ext cx="4316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福音敘述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4724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400" u="sng" dirty="0" smtClean="0">
                <a:latin typeface="PMingLiU" pitchFamily="18" charset="-120"/>
              </a:rPr>
              <a:t>2 </a:t>
            </a:r>
            <a:r>
              <a:rPr lang="zh-TW" altLang="en-US" sz="2400" u="sng" dirty="0" smtClean="0">
                <a:latin typeface="PMingLiU" pitchFamily="18" charset="-120"/>
              </a:rPr>
              <a:t>敘事脈絡</a:t>
            </a:r>
            <a:endParaRPr lang="en-US" altLang="zh-TW" sz="2400" u="sng" dirty="0" smtClean="0">
              <a:latin typeface="PMingLiU" pitchFamily="18" charset="-12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2400" dirty="0" smtClean="0">
                <a:latin typeface="PMingLiU" pitchFamily="18" charset="-120"/>
              </a:rPr>
              <a:t>接續「耶穌與尼哥德慕談重生」</a:t>
            </a:r>
            <a:r>
              <a:rPr lang="en-US" altLang="zh-TW" sz="2400" dirty="0" smtClean="0">
                <a:latin typeface="PMingLiU" pitchFamily="18" charset="-120"/>
              </a:rPr>
              <a:t>(3.1-15) </a:t>
            </a:r>
            <a:r>
              <a:rPr lang="zh-TW" altLang="en-US" sz="2400" dirty="0" smtClean="0">
                <a:latin typeface="PMingLiU" pitchFamily="18" charset="-120"/>
              </a:rPr>
              <a:t>的敘事。</a:t>
            </a:r>
            <a:endParaRPr lang="en-US" altLang="zh-TW" sz="2400" dirty="0" smtClean="0">
              <a:latin typeface="PMingLiU" pitchFamily="18" charset="-12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Char char="+"/>
              <a:defRPr/>
            </a:pPr>
            <a:endParaRPr lang="en-US" altLang="zh-TW" sz="2400" dirty="0" smtClean="0">
              <a:latin typeface="PMingLiU" pitchFamily="18" charset="-12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2400" dirty="0" smtClean="0">
                <a:latin typeface="PMingLiU" pitchFamily="18" charset="-120"/>
              </a:rPr>
              <a:t>迦拿變酒與潔淨聖殿兩故事可比較，尼哥德慕與撒馬利亞婦人的故事也可比較</a:t>
            </a:r>
            <a:r>
              <a:rPr lang="zh-CN" altLang="en-US" sz="2400" dirty="0" smtClean="0">
                <a:latin typeface="PMingLiU" pitchFamily="18" charset="-120"/>
                <a:ea typeface="PMingLiU" pitchFamily="18" charset="-120"/>
              </a:rPr>
              <a:t>。</a:t>
            </a:r>
            <a:endParaRPr lang="en-US" altLang="zh-CN" sz="2400" dirty="0" smtClean="0">
              <a:latin typeface="PMingLiU" pitchFamily="18" charset="-120"/>
              <a:ea typeface="PMingLiU" pitchFamily="18" charset="-12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Char char="+"/>
              <a:defRPr/>
            </a:pPr>
            <a:endParaRPr lang="en-US" altLang="zh-TW" sz="2400" dirty="0" smtClean="0">
              <a:latin typeface="PMingLiU" pitchFamily="18" charset="-12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2400" dirty="0" smtClean="0">
                <a:latin typeface="PMingLiU" pitchFamily="18" charset="-120"/>
              </a:rPr>
              <a:t>主愛弱者。參較：太</a:t>
            </a:r>
            <a:r>
              <a:rPr lang="en-US" altLang="zh-CN" sz="2400" dirty="0" smtClean="0">
                <a:latin typeface="PMingLiU" pitchFamily="18" charset="-120"/>
                <a:ea typeface="PMingLiU" pitchFamily="18" charset="-120"/>
              </a:rPr>
              <a:t>11.25-27</a:t>
            </a:r>
            <a:r>
              <a:rPr lang="zh-TW" altLang="en-US" sz="2400" dirty="0" smtClean="0">
                <a:latin typeface="PMingLiU" pitchFamily="18" charset="-120"/>
              </a:rPr>
              <a:t>；林前</a:t>
            </a:r>
            <a:r>
              <a:rPr lang="en-US" altLang="zh-CN" sz="2400" dirty="0" smtClean="0">
                <a:latin typeface="PMingLiU" pitchFamily="18" charset="-120"/>
                <a:ea typeface="PMingLiU" pitchFamily="18" charset="-120"/>
              </a:rPr>
              <a:t>1.27-29</a:t>
            </a:r>
            <a:r>
              <a:rPr lang="zh-TW" altLang="en-US" dirty="0" smtClean="0">
                <a:latin typeface="PMingLiU" pitchFamily="18" charset="-120"/>
              </a:rPr>
              <a:t>。</a:t>
            </a:r>
          </a:p>
        </p:txBody>
      </p:sp>
      <p:graphicFrame>
        <p:nvGraphicFramePr>
          <p:cNvPr id="16427" name="Group 43"/>
          <p:cNvGraphicFramePr>
            <a:graphicFrameLocks noGrp="1"/>
          </p:cNvGraphicFramePr>
          <p:nvPr>
            <p:ph sz="half" idx="2"/>
          </p:nvPr>
        </p:nvGraphicFramePr>
        <p:xfrm>
          <a:off x="4191000" y="1649413"/>
          <a:ext cx="4495800" cy="4273550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</a:tblGrid>
              <a:tr h="701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尼哥德慕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撒馬利亞婦人 （名字沒留下）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猶太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男人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官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地位高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撒馬利亞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女人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孤單無伴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法利賽人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以色列人的老師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男女關係複雜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itchFamily="18" charset="-120"/>
                        <a:ea typeface="PMingLiU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夜裡來見耶穌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正午耶穌找她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重生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水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聖靈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活水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敬拜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彌賽亞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不明白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不信，黯然離開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明白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相信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,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itchFamily="18" charset="-120"/>
                          <a:ea typeface="PMingLiU" pitchFamily="18" charset="-120"/>
                        </a:rPr>
                        <a:t>興奮地傳福音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福音敘述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791200" cy="4572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u="sng" dirty="0" smtClean="0">
                <a:latin typeface="PMingLiU" pitchFamily="18" charset="-120"/>
              </a:rPr>
              <a:t>3. </a:t>
            </a:r>
            <a:r>
              <a:rPr lang="zh-TW" altLang="en-US" sz="2800" b="1" u="sng" dirty="0" smtClean="0">
                <a:latin typeface="PMingLiU" pitchFamily="18" charset="-120"/>
              </a:rPr>
              <a:t>文脈主題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4.1 </a:t>
            </a:r>
            <a:r>
              <a:rPr lang="zh-TW" altLang="en-US" sz="2800" b="1" dirty="0" smtClean="0">
                <a:latin typeface="PMingLiU" pitchFamily="18" charset="-120"/>
              </a:rPr>
              <a:t>「施洗」</a:t>
            </a:r>
            <a:r>
              <a:rPr lang="en-US" altLang="zh-TW" sz="2800" b="1" dirty="0" smtClean="0">
                <a:latin typeface="PMingLiU" pitchFamily="18" charset="-120"/>
              </a:rPr>
              <a:t>(4.14)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2800" b="1" dirty="0" smtClean="0">
                <a:latin typeface="PMingLiU" pitchFamily="18" charset="-120"/>
              </a:rPr>
              <a:t>與洗禮相關的文字與概念</a:t>
            </a:r>
            <a:r>
              <a:rPr lang="en-US" altLang="zh-TW" sz="2800" b="1" dirty="0" smtClean="0">
                <a:latin typeface="PMingLiU" pitchFamily="18" charset="-120"/>
              </a:rPr>
              <a:t>: </a:t>
            </a:r>
            <a:r>
              <a:rPr lang="zh-TW" altLang="en-US" sz="2800" b="1" dirty="0" smtClean="0">
                <a:latin typeface="PMingLiU" pitchFamily="18" charset="-120"/>
              </a:rPr>
              <a:t>活水，永生，宣認耶穌為基督。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2800" b="1" dirty="0" smtClean="0">
                <a:latin typeface="PMingLiU" pitchFamily="18" charset="-120"/>
              </a:rPr>
              <a:t>與前段</a:t>
            </a:r>
            <a:r>
              <a:rPr lang="en-US" altLang="zh-TW" sz="2800" b="1" dirty="0" smtClean="0">
                <a:latin typeface="PMingLiU" pitchFamily="18" charset="-120"/>
              </a:rPr>
              <a:t>3:1-15</a:t>
            </a:r>
            <a:r>
              <a:rPr lang="zh-TW" altLang="en-US" sz="2800" b="1" dirty="0" smtClean="0">
                <a:latin typeface="PMingLiU" pitchFamily="18" charset="-120"/>
              </a:rPr>
              <a:t>相聯比：重生，水和聖靈，進上帝國</a:t>
            </a:r>
            <a:r>
              <a:rPr lang="en-US" altLang="zh-TW" sz="2800" b="1" dirty="0" smtClean="0">
                <a:latin typeface="PMingLiU" pitchFamily="18" charset="-120"/>
              </a:rPr>
              <a:t>(3.5)</a:t>
            </a:r>
            <a:r>
              <a:rPr lang="zh-TW" altLang="en-US" sz="2800" b="1" dirty="0" smtClean="0">
                <a:latin typeface="PMingLiU" pitchFamily="18" charset="-120"/>
              </a:rPr>
              <a:t>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2800" b="1" dirty="0" smtClean="0">
                <a:latin typeface="PMingLiU" pitchFamily="18" charset="-120"/>
              </a:rPr>
              <a:t>再擴大與</a:t>
            </a:r>
            <a:r>
              <a:rPr lang="en-US" altLang="zh-TW" sz="2800" b="1" dirty="0" smtClean="0">
                <a:latin typeface="PMingLiU" pitchFamily="18" charset="-120"/>
              </a:rPr>
              <a:t>2:1-12</a:t>
            </a:r>
            <a:r>
              <a:rPr lang="zh-TW" altLang="en-US" sz="2800" b="1" dirty="0" smtClean="0">
                <a:latin typeface="PMingLiU" pitchFamily="18" charset="-120"/>
              </a:rPr>
              <a:t>與</a:t>
            </a:r>
            <a:r>
              <a:rPr lang="en-US" altLang="zh-TW" sz="2800" b="1" dirty="0" smtClean="0">
                <a:latin typeface="PMingLiU" pitchFamily="18" charset="-120"/>
              </a:rPr>
              <a:t>2.13-22</a:t>
            </a:r>
            <a:r>
              <a:rPr lang="zh-TW" altLang="en-US" sz="2800" b="1" dirty="0" smtClean="0">
                <a:latin typeface="PMingLiU" pitchFamily="18" charset="-120"/>
              </a:rPr>
              <a:t>相聯比：耶穌與教會兩大聖禮（聖餐與洗禮）的關係和意義。</a:t>
            </a:r>
          </a:p>
        </p:txBody>
      </p:sp>
      <p:pic>
        <p:nvPicPr>
          <p:cNvPr id="14340" name="Picture 5" descr="graphic_baptism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6663" y="1295400"/>
            <a:ext cx="1608137" cy="2057400"/>
          </a:xfrm>
          <a:noFill/>
        </p:spPr>
      </p:pic>
      <p:pic>
        <p:nvPicPr>
          <p:cNvPr id="14341" name="Picture 7" descr="baptis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657600"/>
            <a:ext cx="2379663" cy="252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思考問題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4648200"/>
          </a:xfrm>
        </p:spPr>
        <p:txBody>
          <a:bodyPr/>
          <a:lstStyle/>
          <a:p>
            <a:pPr marL="0" indent="0" eaLnBrk="1" hangingPunct="1">
              <a:buFont typeface="Cambria" pitchFamily="18" charset="0"/>
              <a:buNone/>
            </a:pPr>
            <a:r>
              <a:rPr lang="en-US" altLang="zh-CN" sz="2800" b="1" smtClean="0">
                <a:latin typeface="PMingLiU" pitchFamily="18" charset="-120"/>
                <a:cs typeface="华文行楷"/>
              </a:rPr>
              <a:t>1. </a:t>
            </a:r>
            <a:r>
              <a:rPr lang="zh-TW" altLang="en-US" sz="2800" b="1" smtClean="0">
                <a:latin typeface="PMingLiU" pitchFamily="18" charset="-120"/>
              </a:rPr>
              <a:t>約翰福音的作者在記敘撒馬利亞婦人認信耶穌的事件時，</a:t>
            </a:r>
            <a:r>
              <a:rPr lang="en-US" altLang="zh-TW" sz="2800" b="1" smtClean="0">
                <a:latin typeface="PMingLiU" pitchFamily="18" charset="-120"/>
              </a:rPr>
              <a:t> </a:t>
            </a:r>
          </a:p>
          <a:p>
            <a:pPr marL="0" indent="0" eaLnBrk="1" hangingPunct="1">
              <a:buFont typeface="Cambria" pitchFamily="18" charset="0"/>
              <a:buNone/>
            </a:pPr>
            <a:r>
              <a:rPr lang="en-US" altLang="zh-TW" sz="2800" b="1" smtClean="0">
                <a:latin typeface="PMingLiU" pitchFamily="18" charset="-120"/>
              </a:rPr>
              <a:t>	</a:t>
            </a:r>
            <a:r>
              <a:rPr lang="zh-TW" altLang="en-US" sz="2800" b="1" smtClean="0">
                <a:latin typeface="PMingLiU" pitchFamily="18" charset="-120"/>
              </a:rPr>
              <a:t>特別強調哪些意義</a:t>
            </a:r>
            <a:r>
              <a:rPr lang="en-US" altLang="zh-TW" sz="2800" b="1" smtClean="0">
                <a:latin typeface="PMingLiU" pitchFamily="18" charset="-120"/>
              </a:rPr>
              <a:t>?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US" altLang="zh-TW" b="1" smtClean="0">
                <a:latin typeface="PMingLiU" pitchFamily="18" charset="-120"/>
              </a:rPr>
              <a:t>(1) </a:t>
            </a:r>
            <a:r>
              <a:rPr lang="zh-TW" altLang="en-US" b="1" smtClean="0">
                <a:latin typeface="PMingLiU" pitchFamily="18" charset="-120"/>
              </a:rPr>
              <a:t>耶穌採取主動來尋找撒馬利亞婦人，表明上帝長闊高深的大愛及於外邦人與受輕賤的人。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US" altLang="zh-TW" b="1" smtClean="0">
                <a:latin typeface="PMingLiU" pitchFamily="18" charset="-120"/>
              </a:rPr>
              <a:t>(2) </a:t>
            </a:r>
            <a:r>
              <a:rPr lang="zh-TW" altLang="en-US" b="1" smtClean="0">
                <a:latin typeface="PMingLiU" pitchFamily="18" charset="-120"/>
              </a:rPr>
              <a:t>耶穌與撒馬利亞婦人在井邊會遇，象徵上帝對教會的愛情</a:t>
            </a:r>
            <a:r>
              <a:rPr lang="en-US" altLang="zh-TW" b="1" smtClean="0">
                <a:latin typeface="PMingLiU" pitchFamily="18" charset="-120"/>
              </a:rPr>
              <a:t>(</a:t>
            </a:r>
            <a:r>
              <a:rPr lang="zh-TW" altLang="en-US" b="1" smtClean="0">
                <a:latin typeface="PMingLiU" pitchFamily="18" charset="-120"/>
              </a:rPr>
              <a:t>弗</a:t>
            </a:r>
            <a:r>
              <a:rPr lang="en-US" altLang="zh-TW" b="1" smtClean="0">
                <a:latin typeface="PMingLiU" pitchFamily="18" charset="-120"/>
              </a:rPr>
              <a:t>5.21-28)</a:t>
            </a:r>
            <a:r>
              <a:rPr lang="zh-TW" altLang="en-US" b="1" smtClean="0">
                <a:latin typeface="PMingLiU" pitchFamily="18" charset="-120"/>
              </a:rPr>
              <a:t>。</a:t>
            </a:r>
          </a:p>
          <a:p>
            <a:pPr lvl="1" eaLnBrk="1" hangingPunct="1">
              <a:buFont typeface="Tahoma" pitchFamily="34" charset="0"/>
              <a:buNone/>
            </a:pPr>
            <a:r>
              <a:rPr lang="en-US" altLang="zh-TW" b="1" smtClean="0">
                <a:latin typeface="PMingLiU" pitchFamily="18" charset="-120"/>
              </a:rPr>
              <a:t>(3) </a:t>
            </a:r>
            <a:r>
              <a:rPr lang="zh-TW" altLang="en-US" b="1" smtClean="0">
                <a:latin typeface="PMingLiU" pitchFamily="18" charset="-120"/>
              </a:rPr>
              <a:t>耶穌的談話</a:t>
            </a:r>
            <a:r>
              <a:rPr lang="en-US" altLang="zh-TW" b="1" smtClean="0">
                <a:latin typeface="PMingLiU" pitchFamily="18" charset="-120"/>
              </a:rPr>
              <a:t>(</a:t>
            </a:r>
            <a:r>
              <a:rPr lang="zh-TW" altLang="en-US" b="1" smtClean="0">
                <a:latin typeface="PMingLiU" pitchFamily="18" charset="-120"/>
              </a:rPr>
              <a:t>洗禮，敬拜，彌賽亞</a:t>
            </a:r>
            <a:r>
              <a:rPr lang="en-US" altLang="zh-TW" b="1" smtClean="0">
                <a:latin typeface="PMingLiU" pitchFamily="18" charset="-120"/>
              </a:rPr>
              <a:t>)</a:t>
            </a:r>
            <a:r>
              <a:rPr lang="zh-TW" altLang="en-US" b="1" smtClean="0">
                <a:latin typeface="PMingLiU" pitchFamily="18" charset="-120"/>
              </a:rPr>
              <a:t>強化約翰的教會對基督的認識與信心，來面對猶太會堂的質問與逼迫</a:t>
            </a:r>
            <a:r>
              <a:rPr lang="zh-TW" altLang="en-US" sz="2400" smtClean="0">
                <a:latin typeface="PMingLiU" pitchFamily="18" charset="-120"/>
              </a:rPr>
              <a:t>。</a:t>
            </a:r>
            <a:endParaRPr lang="en-US" altLang="zh-TW" sz="2400" smtClean="0"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思考問題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50292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400" b="1" dirty="0" smtClean="0">
                <a:latin typeface="PMingLiU" pitchFamily="18" charset="-120"/>
              </a:rPr>
              <a:t>2. </a:t>
            </a:r>
            <a:r>
              <a:rPr lang="zh-TW" altLang="en-US" sz="2400" b="1" dirty="0" smtClean="0">
                <a:latin typeface="PMingLiU" pitchFamily="18" charset="-120"/>
              </a:rPr>
              <a:t>約翰福音的作者以撒馬利亞婦人與尼哥德慕對比，這對</a:t>
            </a:r>
            <a:r>
              <a:rPr lang="en-US" altLang="zh-TW" sz="2400" b="1" dirty="0" smtClean="0">
                <a:latin typeface="PMingLiU" pitchFamily="18" charset="-12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2400" b="1" dirty="0" smtClean="0">
                <a:latin typeface="PMingLiU" pitchFamily="18" charset="-120"/>
              </a:rPr>
              <a:t>         </a:t>
            </a:r>
            <a:r>
              <a:rPr lang="zh-TW" altLang="en-US" sz="2400" b="1" dirty="0" smtClean="0">
                <a:latin typeface="PMingLiU" pitchFamily="18" charset="-120"/>
              </a:rPr>
              <a:t>讀者有什麼特別信息？</a:t>
            </a:r>
          </a:p>
          <a:p>
            <a:pPr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(1) </a:t>
            </a:r>
            <a:r>
              <a:rPr lang="zh-TW" altLang="en-US" b="1" dirty="0" smtClean="0">
                <a:latin typeface="PMingLiU" pitchFamily="18" charset="-120"/>
              </a:rPr>
              <a:t>辯證的目的：尼哥德慕代表猶太教，撒馬利亞代表基督教。他們對耶穌的身分角色認知不同，對他的教導恩典也持不同看法。</a:t>
            </a:r>
            <a:endParaRPr lang="en-US" altLang="zh-TW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(2) </a:t>
            </a:r>
            <a:r>
              <a:rPr lang="zh-TW" altLang="en-US" b="1" dirty="0" smtClean="0">
                <a:latin typeface="PMingLiU" pitchFamily="18" charset="-120"/>
              </a:rPr>
              <a:t>鼓勵的目的：提出兩種人，兩個會遇，兩樣結果，要讀者選擇其一而行。</a:t>
            </a:r>
          </a:p>
          <a:p>
            <a:pPr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(3) </a:t>
            </a:r>
            <a:r>
              <a:rPr lang="zh-TW" altLang="en-US" b="1" dirty="0" smtClean="0">
                <a:latin typeface="PMingLiU" pitchFamily="18" charset="-120"/>
              </a:rPr>
              <a:t>教導的目的</a:t>
            </a:r>
            <a:r>
              <a:rPr lang="en-US" altLang="zh-TW" b="1" dirty="0" smtClean="0">
                <a:latin typeface="PMingLiU" pitchFamily="18" charset="-120"/>
              </a:rPr>
              <a:t>: </a:t>
            </a:r>
            <a:r>
              <a:rPr lang="zh-TW" altLang="en-US" b="1" dirty="0" smtClean="0">
                <a:latin typeface="PMingLiU" pitchFamily="18" charset="-120"/>
              </a:rPr>
              <a:t>信心和救恩都是上帝所賜的禮物。在我們還不認識上帝時，基督就來尋找我們。但我們也應與耶穌不斷交談，與基督建立生命的關係，信仰的認識才會加深。直到我們樂意為主作見證，領人歸主。</a:t>
            </a:r>
            <a:endParaRPr lang="en-US" altLang="zh-TW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zh-TW" altLang="en-US" sz="2400" b="1" dirty="0" smtClean="0"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latin typeface="PMingLiU" pitchFamily="18" charset="-120"/>
                <a:ea typeface="PMingLiU" pitchFamily="18" charset="-120"/>
              </a:rPr>
              <a:t>3. </a:t>
            </a:r>
            <a:r>
              <a:rPr lang="zh-TW" altLang="en-US" smtClean="0">
                <a:latin typeface="PMingLiU" pitchFamily="18" charset="-120"/>
                <a:ea typeface="PMingLiU" pitchFamily="18" charset="-120"/>
              </a:rPr>
              <a:t>詮釋效應</a:t>
            </a:r>
            <a:r>
              <a:rPr lang="zh-CN" altLang="en-US" smtClean="0">
                <a:latin typeface="PMingLiU" pitchFamily="18" charset="-120"/>
                <a:ea typeface="PMingLiU" pitchFamily="18" charset="-120"/>
              </a:rPr>
              <a:t>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7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>
                <a:latin typeface="PMingLiU" pitchFamily="18" charset="-120"/>
                <a:ea typeface="PMingLiU" pitchFamily="18" charset="-120"/>
              </a:rPr>
              <a:t>1. </a:t>
            </a:r>
            <a:r>
              <a:rPr lang="zh-TW" altLang="en-US" sz="3600">
                <a:latin typeface="PMingLiU" pitchFamily="18" charset="-120"/>
                <a:ea typeface="PMingLiU" pitchFamily="18" charset="-120"/>
              </a:rPr>
              <a:t>奧古斯丁 </a:t>
            </a:r>
            <a:r>
              <a:rPr lang="en-US" altLang="zh-TW" sz="3600">
                <a:latin typeface="PMingLiU" pitchFamily="18" charset="-120"/>
                <a:ea typeface="PMingLiU" pitchFamily="18" charset="-120"/>
              </a:rPr>
              <a:t>(354-430</a:t>
            </a:r>
            <a:r>
              <a:rPr lang="en-US" altLang="zh-TW" sz="3600" smtClean="0">
                <a:latin typeface="PMingLiU" pitchFamily="18" charset="-120"/>
                <a:ea typeface="PMingLiU" pitchFamily="18" charset="-120"/>
              </a:rPr>
              <a:t>)</a:t>
            </a:r>
            <a:endParaRPr lang="en-US" sz="360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Cambria" pitchFamily="18" charset="0"/>
              <a:buNone/>
            </a:pPr>
            <a:r>
              <a:rPr lang="en-US" altLang="zh-TW" sz="2800" b="1" i="1" smtClean="0">
                <a:latin typeface="PMingLiU" pitchFamily="18" charset="-120"/>
              </a:rPr>
              <a:t>Homilies on the Gospel of John</a:t>
            </a:r>
            <a:r>
              <a:rPr lang="en-US" altLang="zh-TW" sz="2800" b="1" smtClean="0">
                <a:latin typeface="PMingLiU" pitchFamily="18" charset="-120"/>
              </a:rPr>
              <a:t>, Ch. IV,1-42, Tract XV</a:t>
            </a:r>
          </a:p>
          <a:p>
            <a:pPr marL="0" indent="0" eaLnBrk="1" hangingPunct="1">
              <a:spcBef>
                <a:spcPct val="0"/>
              </a:spcBef>
              <a:buFont typeface="Cambria" pitchFamily="18" charset="0"/>
              <a:buNone/>
            </a:pPr>
            <a:r>
              <a:rPr lang="zh-TW" altLang="en-US" sz="2800" b="1" smtClean="0">
                <a:latin typeface="PMingLiU" pitchFamily="18" charset="-120"/>
              </a:rPr>
              <a:t>「但為何發生在第六個時辰（正午）呢 </a:t>
            </a:r>
            <a:r>
              <a:rPr lang="en-US" altLang="zh-TW" sz="2800" b="1" smtClean="0">
                <a:latin typeface="PMingLiU" pitchFamily="18" charset="-120"/>
              </a:rPr>
              <a:t>(4.6)</a:t>
            </a:r>
            <a:r>
              <a:rPr lang="zh-TW" altLang="en-US" sz="2800" b="1" smtClean="0">
                <a:latin typeface="PMingLiU" pitchFamily="18" charset="-120"/>
              </a:rPr>
              <a:t>？因為那是世界歷史的第六個時代。在福音書裏，每個時辰算是一個時代。第一個時代從亞當到挪亞；第二，從挪亞到亞伯拉罕；第三，從亞伯拉罕到大衛；第四，從大衛到被擄到巴比倫；第五，從被擄到巴比倫到約翰的施洗；之後，第六個時代就開始了。你為何訝異呢？耶穌來了，並且，謙卑地來到井邊。他疲倦了，因為他帶著軟弱的軀體。在第六個時辰，因為那是第六個時代。到一個井邊，因為是到了我們人類居住的深處。因此，詩篇如此說：耶和華阿，我從深處向你求告</a:t>
            </a:r>
            <a:r>
              <a:rPr lang="en-US" altLang="zh-TW" sz="2800" b="1" smtClean="0">
                <a:latin typeface="PMingLiU" pitchFamily="18" charset="-120"/>
              </a:rPr>
              <a:t>(</a:t>
            </a:r>
            <a:r>
              <a:rPr lang="zh-TW" altLang="en-US" sz="2800" b="1" smtClean="0">
                <a:latin typeface="PMingLiU" pitchFamily="18" charset="-120"/>
              </a:rPr>
              <a:t>詩</a:t>
            </a:r>
            <a:r>
              <a:rPr lang="en-US" altLang="zh-TW" sz="2800" b="1" smtClean="0">
                <a:latin typeface="PMingLiU" pitchFamily="18" charset="-120"/>
              </a:rPr>
              <a:t>130:1)</a:t>
            </a:r>
            <a:r>
              <a:rPr lang="zh-TW" altLang="en-US" sz="2800" b="1" smtClean="0">
                <a:latin typeface="PMingLiU" pitchFamily="18" charset="-120"/>
              </a:rPr>
              <a:t>。他坐下，誠如我說的，因他極為謙卑。」（時代論，道成肉身，拯救，喻意式解經）</a:t>
            </a:r>
            <a:endParaRPr lang="en-US" altLang="en-US" sz="2800" b="1" smtClean="0">
              <a:latin typeface="PMingLiU" pitchFamily="18" charset="-12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55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奧古斯丁</a:t>
            </a:r>
            <a:endParaRPr lang="en-US" altLang="zh-TW" sz="3600" smtClean="0">
              <a:latin typeface="Arial" charset="0"/>
              <a:ea typeface="PMingLiU" pitchFamily="18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7543800" cy="5105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mbria"/>
              <a:buNone/>
              <a:defRPr/>
            </a:pPr>
            <a:r>
              <a:rPr lang="zh-TW" altLang="en-US" sz="2800" b="1" dirty="0" smtClean="0">
                <a:latin typeface="PMingLiU" pitchFamily="18" charset="-120"/>
              </a:rPr>
              <a:t>「有個女人來</a:t>
            </a:r>
            <a:r>
              <a:rPr lang="en-US" altLang="zh-TW" sz="2800" b="1" dirty="0" smtClean="0">
                <a:latin typeface="PMingLiU" pitchFamily="18" charset="-120"/>
              </a:rPr>
              <a:t>(</a:t>
            </a:r>
            <a:r>
              <a:rPr lang="zh-TW" altLang="en-US" sz="2800" b="1" dirty="0" smtClean="0">
                <a:latin typeface="PMingLiU" pitchFamily="18" charset="-120"/>
              </a:rPr>
              <a:t>打水</a:t>
            </a:r>
            <a:r>
              <a:rPr lang="en-US" altLang="zh-TW" sz="2800" b="1" dirty="0" smtClean="0">
                <a:latin typeface="PMingLiU" pitchFamily="18" charset="-120"/>
              </a:rPr>
              <a:t>)</a:t>
            </a:r>
            <a:r>
              <a:rPr lang="zh-TW" altLang="en-US" sz="2800" b="1" dirty="0" smtClean="0">
                <a:latin typeface="PMingLiU" pitchFamily="18" charset="-120"/>
              </a:rPr>
              <a:t>」</a:t>
            </a:r>
            <a:r>
              <a:rPr lang="en-US" altLang="zh-TW" sz="2800" b="1" dirty="0" smtClean="0">
                <a:latin typeface="PMingLiU" pitchFamily="18" charset="-120"/>
              </a:rPr>
              <a:t>(4.7)</a:t>
            </a:r>
            <a:r>
              <a:rPr lang="zh-TW" altLang="en-US" sz="2800" b="1" dirty="0" smtClean="0">
                <a:latin typeface="PMingLiU" pitchFamily="18" charset="-120"/>
              </a:rPr>
              <a:t> 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	</a:t>
            </a:r>
            <a:r>
              <a:rPr lang="zh-TW" altLang="en-US" sz="2800" b="1" dirty="0" smtClean="0">
                <a:latin typeface="PMingLiU" pitchFamily="18" charset="-120"/>
              </a:rPr>
              <a:t>這女人預表教會，尚未稱義，但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	</a:t>
            </a:r>
            <a:r>
              <a:rPr lang="zh-TW" altLang="en-US" sz="2800" b="1" dirty="0" smtClean="0">
                <a:latin typeface="PMingLiU" pitchFamily="18" charset="-120"/>
              </a:rPr>
              <a:t>馬上就要稱義了。這是本段經文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	</a:t>
            </a:r>
            <a:r>
              <a:rPr lang="zh-TW" altLang="en-US" sz="2800" b="1" dirty="0" smtClean="0">
                <a:latin typeface="PMingLiU" pitchFamily="18" charset="-120"/>
              </a:rPr>
              <a:t>的主題。她剛來時，還是無知的。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	</a:t>
            </a:r>
            <a:r>
              <a:rPr lang="zh-TW" altLang="en-US" sz="2800" b="1" dirty="0" smtClean="0">
                <a:latin typeface="PMingLiU" pitchFamily="18" charset="-120"/>
              </a:rPr>
              <a:t>但是，她找到了祂。祂與她有一段交談。讓我們看看到底發生甚麼事，又是為了甚麼。</a:t>
            </a:r>
            <a:r>
              <a:rPr lang="en-US" altLang="zh-TW" sz="2800" b="1" dirty="0" smtClean="0">
                <a:latin typeface="PMingLiU" pitchFamily="18" charset="-120"/>
              </a:rPr>
              <a:t>… </a:t>
            </a:r>
            <a:r>
              <a:rPr lang="zh-TW" altLang="en-US" sz="2800" b="1" dirty="0" smtClean="0">
                <a:latin typeface="PMingLiU" pitchFamily="18" charset="-120"/>
              </a:rPr>
              <a:t>作為實體的表象，這個女人既是教會的預表，確實應該是個外人。因為教會是從外邦人中受召而出，從族類上來說，是與猶太人不同族的外人。因此，在這個女人身上，讓我們聽到自己，在她身上認清自己，在她身上為自己感謝上帝。（教會，喻意式解經，讀者與角色認同）</a:t>
            </a:r>
            <a:endParaRPr lang="en-US" sz="2800" b="1" dirty="0" smtClean="0"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19460" name="Picture 3" descr="Augustine Tiffany Windon at Lightner 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3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smtClean="0">
                <a:latin typeface="PMingLiU" pitchFamily="18" charset="-120"/>
                <a:ea typeface="PMingLiU" pitchFamily="18" charset="-120"/>
              </a:rPr>
            </a:b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奧古斯丁</a:t>
            </a:r>
            <a:r>
              <a:rPr lang="en-US" altLang="zh-TW" sz="360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3600" smtClean="0">
                <a:latin typeface="PMingLiU" pitchFamily="18" charset="-120"/>
                <a:ea typeface="PMingLiU" pitchFamily="18" charset="-120"/>
              </a:rPr>
            </a:br>
            <a:endParaRPr lang="en-US" sz="3600" smtClean="0">
              <a:latin typeface="Arial" charset="0"/>
              <a:ea typeface="PMingLiU" pitchFamily="18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534400" cy="5257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b="1" dirty="0" smtClean="0">
                <a:latin typeface="PMingLiU" pitchFamily="18" charset="-120"/>
              </a:rPr>
              <a:t>「此時耶穌見這婦人還不明白，但希望她能明白，就對她說：</a:t>
            </a:r>
            <a:r>
              <a:rPr lang="en-US" altLang="zh-TW" b="1" dirty="0" smtClean="0">
                <a:latin typeface="PMingLiU" pitchFamily="18" charset="-120"/>
              </a:rPr>
              <a:t>『</a:t>
            </a:r>
            <a:r>
              <a:rPr lang="zh-TW" altLang="en-US" b="1" dirty="0" smtClean="0">
                <a:latin typeface="PMingLiU" pitchFamily="18" charset="-120"/>
              </a:rPr>
              <a:t>叫妳丈夫來</a:t>
            </a:r>
            <a:r>
              <a:rPr lang="en-US" altLang="zh-TW" b="1" dirty="0" smtClean="0">
                <a:latin typeface="PMingLiU" pitchFamily="18" charset="-120"/>
              </a:rPr>
              <a:t>』</a:t>
            </a:r>
            <a:r>
              <a:rPr lang="zh-TW" altLang="en-US" b="1" dirty="0" smtClean="0">
                <a:latin typeface="PMingLiU" pitchFamily="18" charset="-120"/>
              </a:rPr>
              <a:t>。</a:t>
            </a:r>
            <a:r>
              <a:rPr lang="en-US" altLang="zh-TW" b="1" dirty="0" smtClean="0">
                <a:latin typeface="PMingLiU" pitchFamily="18" charset="-120"/>
              </a:rPr>
              <a:t>… </a:t>
            </a:r>
            <a:r>
              <a:rPr lang="zh-TW" altLang="en-US" b="1" dirty="0" smtClean="0">
                <a:latin typeface="PMingLiU" pitchFamily="18" charset="-120"/>
              </a:rPr>
              <a:t>你不明白我的話，原因是你尚無悟性。我是按聖靈說話的，你卻是按肉體來聽的。我所說的事與耳聽，眼見，鼻聞，舌舔和手觸都不相干。只有心靈才能接受，只有悟性才能了解。既然你沒有悟性，怎能明白我說的事呢？</a:t>
            </a:r>
            <a:r>
              <a:rPr lang="en-US" altLang="zh-TW" b="1" dirty="0" smtClean="0">
                <a:latin typeface="PMingLiU" pitchFamily="18" charset="-120"/>
              </a:rPr>
              <a:t> 『</a:t>
            </a:r>
            <a:r>
              <a:rPr lang="zh-TW" altLang="en-US" b="1" dirty="0" smtClean="0">
                <a:latin typeface="PMingLiU" pitchFamily="18" charset="-120"/>
              </a:rPr>
              <a:t>叫妳丈夫來</a:t>
            </a:r>
            <a:r>
              <a:rPr lang="en-US" altLang="zh-TW" b="1" dirty="0" smtClean="0">
                <a:latin typeface="PMingLiU" pitchFamily="18" charset="-120"/>
              </a:rPr>
              <a:t>』 </a:t>
            </a:r>
            <a:r>
              <a:rPr lang="zh-TW" altLang="en-US" b="1" dirty="0" smtClean="0">
                <a:latin typeface="PMingLiU" pitchFamily="18" charset="-120"/>
              </a:rPr>
              <a:t>意即，先把你的悟性帶來，加以使用。」</a:t>
            </a:r>
            <a:r>
              <a:rPr lang="en-US" altLang="zh-TW" b="1" dirty="0" smtClean="0">
                <a:latin typeface="PMingLiU" pitchFamily="18" charset="-120"/>
              </a:rPr>
              <a:t>(</a:t>
            </a:r>
            <a:r>
              <a:rPr lang="zh-TW" altLang="en-US" b="1" dirty="0" smtClean="0">
                <a:latin typeface="PMingLiU" pitchFamily="18" charset="-120"/>
              </a:rPr>
              <a:t>哲學認識論，邏輯高於經驗，喻意解經法</a:t>
            </a:r>
            <a:r>
              <a:rPr lang="en-US" altLang="zh-TW" b="1" dirty="0" smtClean="0">
                <a:latin typeface="PMingLiU" pitchFamily="18" charset="-12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b="1" dirty="0" smtClean="0">
                <a:latin typeface="PMingLiU" pitchFamily="18" charset="-120"/>
              </a:rPr>
              <a:t>＊奧古斯丁的詮釋是甚麼方法？他最關切的是甚麼？</a:t>
            </a:r>
            <a:endParaRPr lang="en-US" altLang="zh-TW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altLang="zh-TW" b="1" dirty="0" smtClean="0"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PMingLiU" pitchFamily="18" charset="-120"/>
                <a:ea typeface="PMingLiU" pitchFamily="18" charset="-120"/>
              </a:rPr>
              <a:t>2. </a:t>
            </a: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加爾文 </a:t>
            </a:r>
            <a:r>
              <a:rPr lang="en-US" sz="3600" smtClean="0">
                <a:latin typeface="PMingLiU" pitchFamily="18" charset="-120"/>
                <a:ea typeface="PMingLiU" pitchFamily="18" charset="-120"/>
              </a:rPr>
              <a:t>(1509-1564)</a:t>
            </a:r>
            <a:r>
              <a:rPr lang="en-US" sz="280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sz="2800" smtClean="0">
                <a:latin typeface="PMingLiU" pitchFamily="18" charset="-120"/>
                <a:ea typeface="PMingLiU" pitchFamily="18" charset="-120"/>
              </a:rPr>
            </a:br>
            <a:endParaRPr lang="en-US" sz="2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6477000" cy="5638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None/>
              <a:defRPr/>
            </a:pPr>
            <a:r>
              <a:rPr lang="en-US" sz="2400" b="1" i="1" dirty="0">
                <a:latin typeface="+mn-ea"/>
              </a:rPr>
              <a:t>Commentary on John</a:t>
            </a:r>
            <a:r>
              <a:rPr lang="en-US" sz="2400" b="1" dirty="0">
                <a:latin typeface="+mn-ea"/>
              </a:rPr>
              <a:t>, </a:t>
            </a:r>
            <a:r>
              <a:rPr lang="en-US" altLang="zh-TW" sz="2400" b="1" dirty="0">
                <a:latin typeface="+mn-ea"/>
              </a:rPr>
              <a:t>Ch. </a:t>
            </a:r>
            <a:r>
              <a:rPr lang="en-US" altLang="zh-TW" sz="2400" b="1" dirty="0" smtClean="0">
                <a:latin typeface="+mn-ea"/>
              </a:rPr>
              <a:t>4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mbria"/>
              <a:buNone/>
              <a:defRPr/>
            </a:pPr>
            <a:r>
              <a:rPr lang="zh-TW" altLang="en-US" sz="2400" b="1" dirty="0" smtClean="0">
                <a:latin typeface="+mn-ea"/>
              </a:rPr>
              <a:t>「這確實是主的良善一個絕佳例證。否則，這個罪孽深重的妓女自己有甚麼良善，能夠突然變成上帝兒子的門徒？其實，他在我們每人身上也曾展現同樣的憐憫。的確，女人不都是妓女，男人也不都罪大惡極。然而，我們當中有誰敢拿自己的任何優點為理由，向他要求讓我們明白天上的奧秘或成為他天家一分子的尊榮？耶穌與這婦人的對話並非偶發事件，因為主要以此為例來告訴我們，那些從他得到救贖奧秘的人，並非倚靠自己的功德受到揀選的。」</a:t>
            </a:r>
            <a:r>
              <a:rPr lang="en-US" altLang="zh-TW" sz="2400" b="1" dirty="0" smtClean="0">
                <a:latin typeface="+mn-ea"/>
              </a:rPr>
              <a:t>(</a:t>
            </a:r>
            <a:r>
              <a:rPr lang="zh-TW" altLang="en-US" sz="2400" b="1" dirty="0" smtClean="0">
                <a:latin typeface="+mn-ea"/>
              </a:rPr>
              <a:t>妓女？改革宗神學，得救是靠恩典，不是自己功德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None/>
              <a:defRPr/>
            </a:pPr>
            <a:r>
              <a:rPr lang="zh-TW" altLang="en-US" sz="2400" b="1" dirty="0" smtClean="0">
                <a:latin typeface="+mn-ea"/>
              </a:rPr>
              <a:t>＊加爾文的詮釋是甚麼方法？他最關切的是甚麼？</a:t>
            </a:r>
            <a:endParaRPr lang="en-US" altLang="zh-TW" sz="2400" b="1" dirty="0" smtClean="0">
              <a:latin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Cambria"/>
              <a:buChar char="+"/>
              <a:defRPr/>
            </a:pPr>
            <a:endParaRPr lang="en-US" sz="2400" b="1" dirty="0" smtClean="0">
              <a:latin typeface="Arial" charset="0"/>
              <a:ea typeface="PMingLiU" pitchFamily="18" charset="-120"/>
            </a:endParaRPr>
          </a:p>
        </p:txBody>
      </p:sp>
      <p:pic>
        <p:nvPicPr>
          <p:cNvPr id="21508" name="Picture 3" descr="john calvi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21605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sz="3600" smtClean="0">
                <a:latin typeface="PMingLiU" pitchFamily="18" charset="-120"/>
                <a:ea typeface="PMingLiU" pitchFamily="18" charset="-120"/>
              </a:rPr>
            </a:b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３</a:t>
            </a:r>
            <a:r>
              <a:rPr lang="en-US" sz="3600" smtClean="0">
                <a:latin typeface="PMingLiU" pitchFamily="18" charset="-120"/>
                <a:ea typeface="PMingLiU" pitchFamily="18" charset="-120"/>
              </a:rPr>
              <a:t>.</a:t>
            </a: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婦女神學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876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mbria"/>
              <a:buNone/>
              <a:defRPr/>
            </a:pPr>
            <a:r>
              <a:rPr lang="en-US" sz="2800" b="1" dirty="0" smtClean="0">
                <a:latin typeface="+mn-ea"/>
                <a:cs typeface="Arial" pitchFamily="34" charset="0"/>
              </a:rPr>
              <a:t>Gail O’Day (</a:t>
            </a:r>
            <a:r>
              <a:rPr lang="en-US" sz="2800" b="1" i="1" dirty="0" smtClean="0">
                <a:latin typeface="+mn-ea"/>
                <a:cs typeface="Arial" pitchFamily="34" charset="0"/>
              </a:rPr>
              <a:t>Women’s Bible Commentary</a:t>
            </a:r>
            <a:r>
              <a:rPr lang="en-US" sz="2800" b="1" dirty="0" smtClean="0">
                <a:latin typeface="+mn-ea"/>
                <a:cs typeface="Arial" pitchFamily="34" charset="0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mbria"/>
              <a:buNone/>
              <a:defRPr/>
            </a:pPr>
            <a:r>
              <a:rPr lang="zh-TW" altLang="en-US" sz="2800" b="1" dirty="0" smtClean="0">
                <a:latin typeface="+mn-ea"/>
                <a:cs typeface="Arial" pitchFamily="34" charset="0"/>
              </a:rPr>
              <a:t>「因此，耶穌與這女人的交談是一個傷風敗俗</a:t>
            </a:r>
            <a:endParaRPr lang="en-US" altLang="zh-TW" sz="2800" b="1" dirty="0" smtClean="0">
              <a:latin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+mn-ea"/>
                <a:cs typeface="Arial" pitchFamily="34" charset="0"/>
              </a:rPr>
              <a:t>	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的交談。這個女人認為如此</a:t>
            </a:r>
            <a:r>
              <a:rPr lang="en-US" altLang="zh-TW" sz="2800" b="1" dirty="0" smtClean="0">
                <a:latin typeface="+mn-ea"/>
                <a:cs typeface="Arial" pitchFamily="34" charset="0"/>
              </a:rPr>
              <a:t>(4:9)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。</a:t>
            </a:r>
            <a:r>
              <a:rPr lang="en-US" altLang="zh-TW" sz="2800" b="1" dirty="0" smtClean="0">
                <a:latin typeface="+mn-ea"/>
                <a:cs typeface="Arial" pitchFamily="34" charset="0"/>
              </a:rPr>
              <a:t>… 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門徒也認為</a:t>
            </a:r>
            <a:endParaRPr lang="en-US" altLang="zh-TW" sz="2800" b="1" dirty="0" smtClean="0">
              <a:latin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+mn-ea"/>
                <a:cs typeface="Arial" pitchFamily="34" charset="0"/>
              </a:rPr>
              <a:t>	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如此</a:t>
            </a:r>
            <a:r>
              <a:rPr lang="en-US" altLang="zh-TW" sz="2800" b="1" dirty="0" smtClean="0">
                <a:latin typeface="+mn-ea"/>
                <a:cs typeface="Arial" pitchFamily="34" charset="0"/>
              </a:rPr>
              <a:t>(4:27)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。」 </a:t>
            </a:r>
            <a:r>
              <a:rPr lang="en-US" altLang="zh-TW" sz="2800" b="1" dirty="0" smtClean="0">
                <a:latin typeface="+mn-ea"/>
                <a:cs typeface="Arial" pitchFamily="34" charset="0"/>
              </a:rPr>
              <a:t>[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然而</a:t>
            </a:r>
            <a:r>
              <a:rPr lang="en-US" altLang="zh-TW" sz="2800" b="1" dirty="0" smtClean="0">
                <a:latin typeface="+mn-ea"/>
                <a:cs typeface="Arial" pitchFamily="34" charset="0"/>
              </a:rPr>
              <a:t>] 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「耶穌與撒馬利亞女人交談</a:t>
            </a:r>
            <a:endParaRPr lang="en-US" altLang="zh-TW" sz="2800" b="1" dirty="0" smtClean="0">
              <a:latin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+mn-ea"/>
                <a:cs typeface="Arial" pitchFamily="34" charset="0"/>
              </a:rPr>
              <a:t>	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打破了許多界限：男女性別之間，選民與外族</a:t>
            </a:r>
            <a:endParaRPr lang="en-US" altLang="zh-TW" sz="2800" b="1" dirty="0" smtClean="0">
              <a:latin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+mn-ea"/>
                <a:cs typeface="Arial" pitchFamily="34" charset="0"/>
              </a:rPr>
              <a:t>	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之間。耶穌經過撒馬利亞並與那女人交談，</a:t>
            </a:r>
            <a:endParaRPr lang="en-US" altLang="zh-TW" sz="2800" b="1" dirty="0" smtClean="0">
              <a:latin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+mn-ea"/>
                <a:cs typeface="Arial" pitchFamily="34" charset="0"/>
              </a:rPr>
              <a:t>	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證明了他帶來的上帝恩典是要賜給所有人的。」</a:t>
            </a:r>
            <a:endParaRPr lang="en-US" sz="2800" b="1" dirty="0" smtClean="0">
              <a:latin typeface="+mn-ea"/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mbria"/>
              <a:buNone/>
              <a:defRPr/>
            </a:pPr>
            <a:r>
              <a:rPr lang="zh-TW" altLang="en-US" sz="2800" b="1" dirty="0" smtClean="0">
                <a:latin typeface="+mn-ea"/>
                <a:cs typeface="Arial" pitchFamily="34" charset="0"/>
              </a:rPr>
              <a:t>許多註釋者無法接受耶穌打破界限的看法，因此「質疑這個女人的道德品性」（說她是妓女，</a:t>
            </a:r>
            <a:r>
              <a:rPr lang="en-US" altLang="zh-TW" sz="2800" b="1" dirty="0" smtClean="0">
                <a:latin typeface="+mn-ea"/>
                <a:cs typeface="Arial" pitchFamily="34" charset="0"/>
              </a:rPr>
              <a:t>five-time loser or tramp</a:t>
            </a:r>
            <a:r>
              <a:rPr lang="zh-TW" altLang="en-US" sz="2800" b="1" dirty="0" smtClean="0">
                <a:latin typeface="+mn-ea"/>
                <a:cs typeface="Arial" pitchFamily="34" charset="0"/>
              </a:rPr>
              <a:t>），或者「不信她有足夠能力與耶穌討論嚴肅的問題」。［其實］這個撒馬利亞女人是耶穌的見證人，也是門徒，就像施洗約翰，安德烈，與腓力一樣。</a:t>
            </a:r>
            <a:endParaRPr lang="en-US" sz="2800" b="1" dirty="0" smtClean="0">
              <a:latin typeface="+mn-ea"/>
              <a:cs typeface="Arial" pitchFamily="34" charset="0"/>
            </a:endParaRPr>
          </a:p>
        </p:txBody>
      </p:sp>
      <p:pic>
        <p:nvPicPr>
          <p:cNvPr id="22532" name="Picture 3" descr="Gail O'Da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latin typeface="PMingLiU" pitchFamily="18" charset="-120"/>
                <a:ea typeface="PMingLiU" pitchFamily="18" charset="-120"/>
              </a:rPr>
              <a:t>撒瑪利亞井邊的婦女</a:t>
            </a:r>
            <a:r>
              <a:rPr lang="zh-TW" altLang="en-US">
                <a:latin typeface="PMingLiU" pitchFamily="18" charset="-120"/>
                <a:ea typeface="PMingLiU" pitchFamily="18" charset="-120"/>
              </a:rPr>
              <a:t> </a:t>
            </a:r>
            <a:r>
              <a:rPr lang="en-US" altLang="zh-TW" smtClean="0">
                <a:latin typeface="PMingLiU" pitchFamily="18" charset="-120"/>
                <a:ea typeface="PMingLiU" pitchFamily="18" charset="-120"/>
              </a:rPr>
              <a:t>(4:1-42)</a:t>
            </a:r>
            <a:r>
              <a:rPr lang="zh-CN" altLang="en-US" smtClean="0">
                <a:latin typeface="PMingLiU" pitchFamily="18" charset="-120"/>
                <a:ea typeface="PMingLiU" pitchFamily="18" charset="-120"/>
              </a:rPr>
              <a:t>：</a:t>
            </a:r>
            <a:r>
              <a:rPr lang="en-US" altLang="zh-CN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CN" smtClean="0">
                <a:latin typeface="PMingLiU" pitchFamily="18" charset="-120"/>
                <a:ea typeface="PMingLiU" pitchFamily="18" charset="-120"/>
              </a:rPr>
            </a:br>
            <a:r>
              <a:rPr lang="zh-CN" altLang="en-US" smtClean="0">
                <a:latin typeface="PMingLiU" pitchFamily="18" charset="-120"/>
                <a:ea typeface="PMingLiU" pitchFamily="18" charset="-120"/>
              </a:rPr>
              <a:t>追求真理，分享主恩</a:t>
            </a:r>
            <a:endParaRPr lang="en-US" smtClean="0"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5123" name="Picture 7" descr="Jesus and the woman at the 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514600"/>
            <a:ext cx="3400425" cy="3400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４</a:t>
            </a:r>
            <a:r>
              <a:rPr lang="en-US" altLang="zh-TW" sz="3600" smtClean="0">
                <a:latin typeface="PMingLiU" pitchFamily="18" charset="-120"/>
                <a:ea typeface="PMingLiU" pitchFamily="18" charset="-120"/>
              </a:rPr>
              <a:t>. </a:t>
            </a: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繪畫藝術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en-US" sz="2400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sz="2800" b="1" dirty="0" smtClean="0">
                <a:latin typeface="PMingLiU" pitchFamily="18" charset="-120"/>
                <a:ea typeface="PMingLiU" pitchFamily="18" charset="-120"/>
              </a:rPr>
              <a:t>1. </a:t>
            </a:r>
            <a:r>
              <a:rPr lang="zh-TW" altLang="en-US" sz="2800" b="1" dirty="0" smtClean="0">
                <a:latin typeface="PMingLiU" pitchFamily="18" charset="-120"/>
              </a:rPr>
              <a:t>這三幅畫給人甚麼感覺？（嚴肅或親密？）</a:t>
            </a:r>
            <a:endParaRPr lang="en-US" altLang="zh-TW" sz="2800" b="1" dirty="0" smtClean="0">
              <a:latin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2. </a:t>
            </a:r>
            <a:r>
              <a:rPr lang="zh-TW" altLang="en-US" sz="2800" b="1" dirty="0" smtClean="0">
                <a:latin typeface="PMingLiU" pitchFamily="18" charset="-120"/>
              </a:rPr>
              <a:t>耶穌在圖左或圖右，站或坐，高或低，有何意義？</a:t>
            </a:r>
            <a:endParaRPr lang="en-US" altLang="zh-TW" sz="2800" b="1" dirty="0" smtClean="0">
              <a:latin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3. </a:t>
            </a:r>
            <a:r>
              <a:rPr lang="zh-TW" altLang="en-US" sz="2800" b="1" dirty="0" smtClean="0">
                <a:latin typeface="PMingLiU" pitchFamily="18" charset="-120"/>
              </a:rPr>
              <a:t>耶穌與撒馬利亞婦人的眼睛和視線投向哪裡？為何？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altLang="zh-TW" sz="2400" dirty="0" smtClean="0">
              <a:latin typeface="PMingLiU" pitchFamily="18" charset="-120"/>
            </a:endParaRPr>
          </a:p>
        </p:txBody>
      </p:sp>
      <p:pic>
        <p:nvPicPr>
          <p:cNvPr id="23556" name="Picture 7" descr="Jesus and the woman at the 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47800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31_samaritan_woman_at_the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Watanabe, Woman at the Well, 20th c, japan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95325"/>
            <a:ext cx="21336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smtClean="0">
                <a:latin typeface="PMingLiU" pitchFamily="18" charset="-120"/>
                <a:ea typeface="PMingLiU" pitchFamily="18" charset="-120"/>
              </a:rPr>
              <a:t>4. </a:t>
            </a: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當今應用</a:t>
            </a:r>
            <a:endParaRPr lang="en-US" sz="360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1. </a:t>
            </a:r>
            <a:r>
              <a:rPr lang="zh-TW" altLang="en-US" sz="2800" b="1" dirty="0" smtClean="0">
                <a:latin typeface="PMingLiU" pitchFamily="18" charset="-120"/>
              </a:rPr>
              <a:t>感謝上帝，耶穌愛世上所有的人，即使是大家看不慣的外人，看不起的壞人，以及看不見的孤獨人。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* </a:t>
            </a:r>
            <a:r>
              <a:rPr lang="zh-TW" altLang="en-US" sz="2800" b="1" dirty="0" smtClean="0">
                <a:latin typeface="PMingLiU" pitchFamily="18" charset="-120"/>
              </a:rPr>
              <a:t>教會如何將耶穌的大愛，落實在社會各角落？</a:t>
            </a: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2. </a:t>
            </a:r>
            <a:r>
              <a:rPr lang="zh-TW" altLang="en-US" sz="2800" b="1" dirty="0" smtClean="0">
                <a:latin typeface="PMingLiU" pitchFamily="18" charset="-120"/>
              </a:rPr>
              <a:t>耶穌要將聖靈的活水賞賜給我們，要將上帝的真理教導我們，並希望與我們維持生命的親密關係</a:t>
            </a:r>
            <a:r>
              <a:rPr lang="en-US" altLang="zh-TW" sz="2800" b="1" dirty="0" smtClean="0">
                <a:latin typeface="PMingLiU" pitchFamily="18" charset="-120"/>
              </a:rPr>
              <a:t>(</a:t>
            </a:r>
            <a:r>
              <a:rPr lang="zh-TW" altLang="en-US" sz="2800" b="1" dirty="0" smtClean="0">
                <a:latin typeface="PMingLiU" pitchFamily="18" charset="-120"/>
              </a:rPr>
              <a:t>葡萄樹與枝葉</a:t>
            </a:r>
            <a:r>
              <a:rPr lang="en-US" altLang="zh-TW" sz="2800" b="1" dirty="0" smtClean="0">
                <a:latin typeface="PMingLiU" pitchFamily="18" charset="-120"/>
              </a:rPr>
              <a:t>)</a:t>
            </a:r>
            <a:r>
              <a:rPr lang="zh-TW" altLang="en-US" sz="2800" b="1" dirty="0" smtClean="0">
                <a:latin typeface="PMingLiU" pitchFamily="18" charset="-120"/>
              </a:rPr>
              <a:t>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* </a:t>
            </a:r>
            <a:r>
              <a:rPr lang="zh-TW" altLang="en-US" sz="2800" b="1" dirty="0" smtClean="0">
                <a:latin typeface="PMingLiU" pitchFamily="18" charset="-120"/>
              </a:rPr>
              <a:t>耶穌這種心意對基督徒與教會的靈性生活有何啟示？</a:t>
            </a: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3. </a:t>
            </a:r>
            <a:r>
              <a:rPr lang="zh-TW" altLang="en-US" sz="2800" b="1" dirty="0" smtClean="0">
                <a:latin typeface="PMingLiU" pitchFamily="18" charset="-120"/>
              </a:rPr>
              <a:t>我們要在屬靈生命與社會關係蒙福，需學習撒馬利亞婦人，追求真理，謙卑認罪，宣認基督，為主見證。</a:t>
            </a:r>
            <a:endParaRPr lang="en-US" altLang="zh-TW" sz="2800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TW" sz="2800" b="1" dirty="0" smtClean="0">
                <a:latin typeface="PMingLiU" pitchFamily="18" charset="-120"/>
              </a:rPr>
              <a:t>* </a:t>
            </a:r>
            <a:r>
              <a:rPr lang="zh-TW" altLang="en-US" sz="2800" b="1" dirty="0" smtClean="0">
                <a:latin typeface="PMingLiU" pitchFamily="18" charset="-120"/>
              </a:rPr>
              <a:t>這種新生命對教會與社會能產生甚麼影響？</a:t>
            </a:r>
            <a:endParaRPr lang="en-US" altLang="zh-TW" sz="2800" b="1" dirty="0" smtClean="0"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600">
                <a:latin typeface="PMingLiU" pitchFamily="18" charset="-120"/>
                <a:ea typeface="PMingLiU" pitchFamily="18" charset="-120"/>
              </a:rPr>
              <a:t>大綱</a:t>
            </a:r>
            <a:endParaRPr lang="en-US" sz="360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514350" indent="-514350" eaLnBrk="1" hangingPunct="1">
              <a:buFont typeface="Cambria" pitchFamily="18" charset="0"/>
              <a:buAutoNum type="arabicPeriod"/>
              <a:defRPr/>
            </a:pP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歷史事件（</a:t>
            </a: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AD30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）：文學，歷史研究方法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（五大問題）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2. 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福音敘述（</a:t>
            </a: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AD90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）：上下文脈，特殊語詞，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編修，敘事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3. 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詮釋效應史（</a:t>
            </a: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2-20 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世紀）：時代，傳統，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神學，文藝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4. 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當今應用 </a:t>
            </a: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(2013, 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北加州</a:t>
            </a:r>
            <a:r>
              <a:rPr lang="en-US" altLang="zh-CN" b="1" dirty="0" smtClean="0">
                <a:latin typeface="PMingLiU" pitchFamily="18" charset="-120"/>
                <a:ea typeface="PMingLiU" pitchFamily="18" charset="-120"/>
              </a:rPr>
              <a:t>)</a:t>
            </a: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：神學，靈性，</a:t>
            </a:r>
            <a:endParaRPr lang="en-US" altLang="zh-CN" b="1" dirty="0" smtClean="0">
              <a:latin typeface="PMingLiU" pitchFamily="18" charset="-120"/>
              <a:ea typeface="PMingLiU" pitchFamily="18" charset="-120"/>
            </a:endParaRPr>
          </a:p>
          <a:p>
            <a:pPr marL="0" indent="0" eaLnBrk="1" hangingPunct="1">
              <a:buFont typeface="Cambria" pitchFamily="18" charset="0"/>
              <a:buNone/>
              <a:defRPr/>
            </a:pPr>
            <a:r>
              <a:rPr lang="zh-CN" altLang="en-US" b="1" dirty="0" smtClean="0">
                <a:latin typeface="PMingLiU" pitchFamily="18" charset="-120"/>
                <a:ea typeface="PMingLiU" pitchFamily="18" charset="-120"/>
              </a:rPr>
              <a:t>教會，社會</a:t>
            </a:r>
            <a:endParaRPr lang="en-US" b="1" dirty="0">
              <a:latin typeface="PMingLiU" pitchFamily="18" charset="-12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smtClean="0">
                <a:ea typeface="PMingLiU" pitchFamily="18" charset="-120"/>
              </a:rPr>
              <a:t>1. </a:t>
            </a:r>
            <a:r>
              <a:rPr lang="zh-TW" altLang="en-US" sz="3600" smtClean="0">
                <a:ea typeface="PMingLiU" pitchFamily="18" charset="-120"/>
              </a:rPr>
              <a:t>歷史事件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5029200" cy="4267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1. What? </a:t>
            </a:r>
            <a:r>
              <a:rPr lang="zh-TW" altLang="en-US" b="1" dirty="0" smtClean="0">
                <a:latin typeface="PMingLiU" pitchFamily="18" charset="-120"/>
              </a:rPr>
              <a:t>耶穌與撒馬利亞的婦人談話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2. Where? </a:t>
            </a:r>
            <a:r>
              <a:rPr lang="zh-TW" altLang="en-US" b="1" dirty="0" smtClean="0">
                <a:latin typeface="PMingLiU" pitchFamily="18" charset="-120"/>
              </a:rPr>
              <a:t>撒馬利亞的敘加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3. Who? </a:t>
            </a:r>
            <a:r>
              <a:rPr lang="zh-TW" altLang="en-US" b="1" dirty="0" smtClean="0">
                <a:latin typeface="PMingLiU" pitchFamily="18" charset="-120"/>
              </a:rPr>
              <a:t>耶穌，撒馬利亞的婦人，</a:t>
            </a:r>
            <a:r>
              <a:rPr lang="en-US" altLang="zh-TW" b="1" dirty="0" smtClean="0">
                <a:latin typeface="PMingLiU" pitchFamily="18" charset="-120"/>
              </a:rPr>
              <a:t> </a:t>
            </a:r>
            <a:r>
              <a:rPr lang="zh-TW" altLang="en-US" b="1" dirty="0" smtClean="0">
                <a:latin typeface="PMingLiU" pitchFamily="18" charset="-120"/>
              </a:rPr>
              <a:t>門</a:t>
            </a:r>
            <a:r>
              <a:rPr lang="en-US" altLang="zh-TW" b="1" dirty="0" smtClean="0">
                <a:latin typeface="PMingLiU" pitchFamily="18" charset="-120"/>
              </a:rPr>
              <a:t>	</a:t>
            </a:r>
            <a:r>
              <a:rPr lang="zh-TW" altLang="en-US" b="1" dirty="0" smtClean="0">
                <a:latin typeface="PMingLiU" pitchFamily="18" charset="-120"/>
              </a:rPr>
              <a:t>徒，</a:t>
            </a:r>
            <a:r>
              <a:rPr lang="en-US" altLang="zh-TW" b="1" dirty="0" smtClean="0">
                <a:latin typeface="PMingLiU" pitchFamily="18" charset="-120"/>
              </a:rPr>
              <a:t> </a:t>
            </a:r>
            <a:r>
              <a:rPr lang="zh-TW" altLang="en-US" b="1" dirty="0" smtClean="0">
                <a:latin typeface="PMingLiU" pitchFamily="18" charset="-120"/>
              </a:rPr>
              <a:t>敘加城裏的撒馬利亞人。</a:t>
            </a:r>
            <a:endParaRPr lang="en-US" altLang="zh-TW" b="1" dirty="0" smtClean="0">
              <a:latin typeface="PMingLiU" pitchFamily="18" charset="-12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Char char="–"/>
              <a:defRPr/>
            </a:pPr>
            <a:r>
              <a:rPr lang="zh-TW" altLang="en-US" sz="3200" b="1" dirty="0" smtClean="0">
                <a:latin typeface="PMingLiU" pitchFamily="18" charset="-120"/>
              </a:rPr>
              <a:t>撒馬利亞人是什麼民族</a:t>
            </a:r>
            <a:r>
              <a:rPr lang="en-US" altLang="zh-TW" sz="3200" b="1" dirty="0" smtClean="0">
                <a:latin typeface="PMingLiU" pitchFamily="18" charset="-120"/>
              </a:rPr>
              <a:t>?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Char char="–"/>
              <a:defRPr/>
            </a:pPr>
            <a:r>
              <a:rPr lang="zh-TW" altLang="en-US" sz="3200" b="1" dirty="0" smtClean="0">
                <a:latin typeface="PMingLiU" pitchFamily="18" charset="-120"/>
              </a:rPr>
              <a:t>他們為什麼與猶太人互相敵對</a:t>
            </a:r>
            <a:r>
              <a:rPr lang="en-US" altLang="zh-TW" sz="3200" b="1" dirty="0" smtClean="0">
                <a:latin typeface="PMingLiU" pitchFamily="18" charset="-120"/>
              </a:rPr>
              <a:t>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Char char="+"/>
              <a:defRPr/>
            </a:pPr>
            <a:endParaRPr lang="en-US" altLang="zh-TW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Cambria"/>
              <a:buChar char="+"/>
              <a:defRPr/>
            </a:pPr>
            <a:endParaRPr lang="en-US" sz="2800" dirty="0" smtClean="0"/>
          </a:p>
        </p:txBody>
      </p:sp>
      <p:pic>
        <p:nvPicPr>
          <p:cNvPr id="7172" name="Picture 11" descr="Simple map of NT Palest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513" y="1638300"/>
            <a:ext cx="3406775" cy="4495800"/>
          </a:xfrm>
          <a:noFill/>
        </p:spPr>
      </p:pic>
      <p:sp>
        <p:nvSpPr>
          <p:cNvPr id="7173" name="Line Callout 1 5"/>
          <p:cNvSpPr>
            <a:spLocks/>
          </p:cNvSpPr>
          <p:nvPr/>
        </p:nvSpPr>
        <p:spPr bwMode="auto">
          <a:xfrm>
            <a:off x="6629400" y="3657600"/>
            <a:ext cx="1143000" cy="457200"/>
          </a:xfrm>
          <a:prstGeom prst="borderCallout1">
            <a:avLst>
              <a:gd name="adj1" fmla="val 18750"/>
              <a:gd name="adj2" fmla="val -8333"/>
              <a:gd name="adj3" fmla="val 90847"/>
              <a:gd name="adj4" fmla="val -56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latin typeface="Tahoma" pitchFamily="34" charset="0"/>
              </a:rPr>
              <a:t>撒馬利亞的敘加</a:t>
            </a:r>
            <a:endParaRPr lang="en-US" altLang="en-US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歷史事件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8006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Cambria" pitchFamily="18" charset="0"/>
              <a:buNone/>
              <a:defRPr/>
            </a:pPr>
            <a:r>
              <a:rPr lang="en-US" altLang="zh-TW" sz="2400" dirty="0" smtClean="0">
                <a:latin typeface="PMingLiU" pitchFamily="18" charset="-120"/>
              </a:rPr>
              <a:t>4. How?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b="1" dirty="0" smtClean="0">
                <a:latin typeface="PMingLiU" pitchFamily="18" charset="-120"/>
              </a:rPr>
              <a:t>耶穌向撒馬利亞婦人要水喝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b="1" dirty="0" smtClean="0">
                <a:latin typeface="PMingLiU" pitchFamily="18" charset="-120"/>
              </a:rPr>
              <a:t>婦人與耶穌對談：活水，永生，敬拜地點，彌賽，救主。</a:t>
            </a:r>
            <a:endParaRPr lang="en-US" altLang="zh-TW" b="1" dirty="0" smtClean="0">
              <a:latin typeface="PMingLiU" pitchFamily="18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b="1" dirty="0" smtClean="0">
                <a:latin typeface="PMingLiU" pitchFamily="18" charset="-120"/>
              </a:rPr>
              <a:t>婦人回城為耶穌作見證</a:t>
            </a:r>
            <a:r>
              <a:rPr lang="en-US" altLang="zh-TW" dirty="0" smtClean="0">
                <a:latin typeface="PMingLiU" pitchFamily="18" charset="-120"/>
              </a:rPr>
              <a:t>.</a:t>
            </a:r>
            <a:r>
              <a:rPr lang="zh-TW" altLang="en-US" dirty="0" smtClean="0">
                <a:latin typeface="PMingLiU" pitchFamily="18" charset="-120"/>
              </a:rPr>
              <a:t>。</a:t>
            </a:r>
            <a:endParaRPr lang="en-US" altLang="zh-TW" sz="2400" dirty="0" smtClean="0">
              <a:latin typeface="PMingLiU" pitchFamily="18" charset="-120"/>
            </a:endParaRPr>
          </a:p>
          <a:p>
            <a:pPr marL="0" indent="0" eaLnBrk="1" hangingPunct="1">
              <a:lnSpc>
                <a:spcPct val="90000"/>
              </a:lnSpc>
              <a:buFont typeface="Cambria" pitchFamily="18" charset="0"/>
              <a:buNone/>
              <a:defRPr/>
            </a:pPr>
            <a:r>
              <a:rPr lang="en-US" altLang="zh-TW" sz="2400" dirty="0" smtClean="0">
                <a:latin typeface="PMingLiU" pitchFamily="18" charset="-120"/>
              </a:rPr>
              <a:t>5. Why?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b="1" dirty="0" smtClean="0">
                <a:latin typeface="PMingLiU" pitchFamily="18" charset="-120"/>
              </a:rPr>
              <a:t>她為什麼正午天氣最熱時出來打水 </a:t>
            </a:r>
            <a:r>
              <a:rPr lang="en-US" altLang="zh-TW" sz="2800" b="1" dirty="0" smtClean="0">
                <a:latin typeface="PMingLiU" pitchFamily="18" charset="-120"/>
              </a:rPr>
              <a:t>(4.6)?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b="1" dirty="0" smtClean="0">
                <a:latin typeface="PMingLiU" pitchFamily="18" charset="-120"/>
              </a:rPr>
              <a:t>「我的食物就是要遵行差我來那位的旨意。」</a:t>
            </a:r>
            <a:r>
              <a:rPr lang="en-US" altLang="zh-TW" sz="2800" b="1" dirty="0" smtClean="0">
                <a:latin typeface="PMingLiU" pitchFamily="18" charset="-120"/>
              </a:rPr>
              <a:t>(4.34)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2000" dirty="0" smtClean="0">
              <a:latin typeface="PMingLiU" pitchFamily="18" charset="-120"/>
            </a:endParaRPr>
          </a:p>
        </p:txBody>
      </p:sp>
      <p:pic>
        <p:nvPicPr>
          <p:cNvPr id="8196" name="Picture 5" descr="31_samaritan_woman_at_the_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思考問題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534400" cy="4800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1. </a:t>
            </a:r>
            <a:r>
              <a:rPr lang="zh-TW" altLang="en-US" b="1" dirty="0" smtClean="0">
                <a:latin typeface="PMingLiU" pitchFamily="18" charset="-120"/>
              </a:rPr>
              <a:t>撒馬利亞婦人與耶穌素昧平生，但與耶穌交談一席，卻改變生命成為史上第一個宣教師。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她為什麼曾有五個丈夫，現與人同居，卻說沒有丈夫 </a:t>
            </a:r>
            <a:r>
              <a:rPr lang="en-US" altLang="zh-TW" b="1" dirty="0" smtClean="0">
                <a:latin typeface="PMingLiU" pitchFamily="18" charset="-120"/>
              </a:rPr>
              <a:t>(4.17)?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她與耶穌交談過程中，對耶穌的看法有何改變？</a:t>
            </a:r>
            <a:endParaRPr lang="en-US" altLang="zh-TW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	(4.9, 10, 15, 19, 25, 42)</a:t>
            </a:r>
            <a:endParaRPr lang="zh-TW" altLang="en-US" b="1" dirty="0" smtClean="0">
              <a:latin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她的人格有何特質值得注意</a:t>
            </a:r>
            <a:r>
              <a:rPr lang="en-US" altLang="zh-TW" b="1" dirty="0" smtClean="0">
                <a:latin typeface="PMingLiU" pitchFamily="18" charset="-120"/>
              </a:rPr>
              <a:t>? 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她的行為有何優點值得學習</a:t>
            </a:r>
            <a:r>
              <a:rPr lang="en-US" altLang="zh-TW" b="1" dirty="0" smtClean="0">
                <a:latin typeface="PMingLiU" pitchFamily="18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31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思考問題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5638800" cy="50292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2. </a:t>
            </a:r>
            <a:r>
              <a:rPr lang="zh-TW" altLang="en-US" b="1" dirty="0" smtClean="0">
                <a:latin typeface="PMingLiU" pitchFamily="18" charset="-120"/>
              </a:rPr>
              <a:t>從撒馬利亞婦人與耶穌會遇，交談而生命更</a:t>
            </a:r>
            <a:r>
              <a:rPr lang="zh-TW" altLang="en-US" b="1" dirty="0" smtClean="0"/>
              <a:t>新轉化的經歷，我們可以學習什麼</a:t>
            </a:r>
            <a:r>
              <a:rPr lang="en-US" altLang="zh-TW" b="1" dirty="0" smtClean="0"/>
              <a:t>?</a:t>
            </a:r>
            <a:endParaRPr lang="zh-TW" altLang="en-US" b="1" dirty="0" smtClean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/>
              <a:t>真正的「生命改變」或「歸信」</a:t>
            </a:r>
            <a:r>
              <a:rPr lang="en-US" altLang="zh-TW" b="1" dirty="0" smtClean="0">
                <a:latin typeface="PMingLiU" pitchFamily="18" charset="-120"/>
                <a:cs typeface="Arial" pitchFamily="34" charset="0"/>
              </a:rPr>
              <a:t>(conversion) </a:t>
            </a:r>
            <a:r>
              <a:rPr lang="zh-TW" altLang="en-US" b="1" dirty="0" smtClean="0"/>
              <a:t>有何特色</a:t>
            </a:r>
            <a:r>
              <a:rPr lang="en-US" altLang="zh-TW" b="1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/>
              <a:t>帶人信主，宣教 的基本方法是什麼</a:t>
            </a:r>
            <a:r>
              <a:rPr lang="en-US" altLang="zh-TW" b="1" dirty="0" smtClean="0">
                <a:latin typeface="PMingLiU" pitchFamily="18" charset="-120"/>
              </a:rPr>
              <a:t>?</a:t>
            </a:r>
            <a:r>
              <a:rPr lang="zh-TW" altLang="en-US" b="1" dirty="0" smtClean="0"/>
              <a:t> </a:t>
            </a:r>
            <a:r>
              <a:rPr lang="en-US" altLang="zh-TW" b="1" dirty="0" smtClean="0">
                <a:latin typeface="PMingLiU" pitchFamily="18" charset="-120"/>
              </a:rPr>
              <a:t>(4.29, 39, 40, 41, 42)</a:t>
            </a:r>
            <a:r>
              <a:rPr lang="zh-TW" altLang="en-US" b="1" dirty="0" smtClean="0">
                <a:latin typeface="PMingLiU" pitchFamily="18" charset="-120"/>
              </a:rPr>
              <a:t>：</a:t>
            </a:r>
            <a:r>
              <a:rPr lang="zh-CN" altLang="en-US" b="1" dirty="0" smtClean="0">
                <a:latin typeface="PMingLiU" pitchFamily="18" charset="-120"/>
              </a:rPr>
              <a:t>作見證（</a:t>
            </a:r>
            <a:r>
              <a:rPr lang="en-US" altLang="zh-TW" b="1" dirty="0" smtClean="0">
                <a:latin typeface="PMingLiU" pitchFamily="18" charset="-120"/>
              </a:rPr>
              <a:t>testify</a:t>
            </a:r>
            <a:r>
              <a:rPr lang="zh-CN" altLang="en-US" b="1" dirty="0" smtClean="0">
                <a:latin typeface="PMingLiU" pitchFamily="18" charset="-120"/>
              </a:rPr>
              <a:t>），邀請人來會見耶穌 </a:t>
            </a:r>
            <a:r>
              <a:rPr lang="en-US" altLang="zh-TW" b="1" dirty="0" smtClean="0">
                <a:latin typeface="PMingLiU" pitchFamily="18" charset="-120"/>
              </a:rPr>
              <a:t>(come and see: 1.39, 46; 4.29</a:t>
            </a:r>
            <a:r>
              <a:rPr lang="zh-TW" altLang="en-US" b="1" dirty="0" smtClean="0">
                <a:latin typeface="PMingLiU" pitchFamily="18" charset="-120"/>
              </a:rPr>
              <a:t>）。</a:t>
            </a:r>
          </a:p>
        </p:txBody>
      </p:sp>
      <p:pic>
        <p:nvPicPr>
          <p:cNvPr id="10244" name="Picture 5" descr="Watanabe, Woman at the Well, 20th c, japan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2895600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smtClean="0">
                <a:ea typeface="PMingLiU" pitchFamily="18" charset="-120"/>
              </a:rPr>
              <a:t>思考問題</a:t>
            </a:r>
            <a:endParaRPr lang="en-US" sz="3600" smtClean="0">
              <a:ea typeface="PMingLiU" pitchFamily="18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4648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b="1" dirty="0" smtClean="0">
                <a:latin typeface="PMingLiU" pitchFamily="18" charset="-120"/>
              </a:rPr>
              <a:t>3. </a:t>
            </a:r>
            <a:r>
              <a:rPr lang="zh-TW" altLang="en-US" b="1" dirty="0" smtClean="0">
                <a:latin typeface="PMingLiU" pitchFamily="18" charset="-120"/>
              </a:rPr>
              <a:t>這個事件讓我們看到耶穌基督什麼特性</a:t>
            </a:r>
            <a:r>
              <a:rPr lang="en-US" altLang="zh-TW" b="1" dirty="0" smtClean="0">
                <a:latin typeface="PMingLiU" pitchFamily="18" charset="-12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他不辭辛勞危險，主動來尋找失迷的羊 </a:t>
            </a:r>
            <a:r>
              <a:rPr lang="en-US" altLang="zh-TW" b="1" dirty="0" smtClean="0">
                <a:latin typeface="PMingLiU" pitchFamily="18" charset="-120"/>
              </a:rPr>
              <a:t>(4.4)</a:t>
            </a:r>
            <a:r>
              <a:rPr lang="zh-TW" altLang="en-US" b="1" dirty="0" smtClean="0">
                <a:latin typeface="PMingLiU" pitchFamily="18" charset="-120"/>
              </a:rPr>
              <a:t>。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他的愛不分種族，性別，或社會階層 </a:t>
            </a:r>
            <a:r>
              <a:rPr lang="en-US" altLang="zh-TW" b="1" dirty="0" smtClean="0">
                <a:latin typeface="PMingLiU" pitchFamily="18" charset="-120"/>
              </a:rPr>
              <a:t>(4.7)</a:t>
            </a:r>
            <a:r>
              <a:rPr lang="zh-TW" altLang="en-US" b="1" dirty="0" smtClean="0">
                <a:latin typeface="PMingLiU" pitchFamily="18" charset="-120"/>
              </a:rPr>
              <a:t>。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他願意也能夠回答任何人生與信仰的問題，讓人甘心信從他 </a:t>
            </a:r>
            <a:r>
              <a:rPr lang="en-US" altLang="zh-TW" b="1" dirty="0" smtClean="0">
                <a:latin typeface="PMingLiU" pitchFamily="18" charset="-120"/>
              </a:rPr>
              <a:t>(4.9)</a:t>
            </a:r>
            <a:r>
              <a:rPr lang="zh-TW" altLang="en-US" b="1" dirty="0" smtClean="0">
                <a:latin typeface="PMingLiU" pitchFamily="18" charset="-120"/>
              </a:rPr>
              <a:t>。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b="1" dirty="0" smtClean="0">
                <a:latin typeface="PMingLiU" pitchFamily="18" charset="-120"/>
              </a:rPr>
              <a:t>他以遵行上帝旨意，領人歸主為樂 </a:t>
            </a:r>
            <a:r>
              <a:rPr lang="en-US" altLang="zh-TW" b="1" dirty="0" smtClean="0">
                <a:latin typeface="PMingLiU" pitchFamily="18" charset="-120"/>
              </a:rPr>
              <a:t>(4.34)</a:t>
            </a:r>
            <a:r>
              <a:rPr lang="zh-TW" altLang="en-US" b="1" dirty="0" smtClean="0">
                <a:latin typeface="PMingLiU" pitchFamily="18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smtClean="0">
                <a:latin typeface="PMingLiU" pitchFamily="18" charset="-120"/>
                <a:ea typeface="PMingLiU" pitchFamily="18" charset="-120"/>
              </a:rPr>
              <a:t>2. </a:t>
            </a: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福音敘述</a:t>
            </a:r>
            <a:endParaRPr lang="en-US" sz="360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534400" cy="4724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sz="2800" b="1" u="sng" dirty="0" smtClean="0">
                <a:latin typeface="PMingLiU" pitchFamily="18" charset="-120"/>
              </a:rPr>
              <a:t>1 </a:t>
            </a:r>
            <a:r>
              <a:rPr lang="zh-TW" altLang="en-US" sz="2800" b="1" u="sng" dirty="0" smtClean="0">
                <a:latin typeface="PMingLiU" pitchFamily="18" charset="-120"/>
              </a:rPr>
              <a:t>特殊用語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4.4 </a:t>
            </a:r>
            <a:r>
              <a:rPr lang="zh-TW" altLang="en-US" sz="2800" b="1" dirty="0" smtClean="0">
                <a:latin typeface="PMingLiU" pitchFamily="18" charset="-120"/>
              </a:rPr>
              <a:t>他「必須」經過撒馬利亞，為什麼？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4.6 </a:t>
            </a:r>
            <a:r>
              <a:rPr lang="zh-TW" altLang="en-US" sz="2800" b="1" dirty="0" smtClean="0">
                <a:latin typeface="PMingLiU" pitchFamily="18" charset="-120"/>
              </a:rPr>
              <a:t>「雅各井」為何提到雅各</a:t>
            </a:r>
            <a:r>
              <a:rPr lang="en-US" altLang="zh-TW" sz="2800" b="1" dirty="0" smtClean="0">
                <a:latin typeface="PMingLiU" pitchFamily="18" charset="-120"/>
              </a:rPr>
              <a:t>? (</a:t>
            </a:r>
            <a:r>
              <a:rPr lang="zh-TW" altLang="en-US" sz="2800" b="1" dirty="0" smtClean="0">
                <a:latin typeface="PMingLiU" pitchFamily="18" charset="-120"/>
              </a:rPr>
              <a:t>創</a:t>
            </a:r>
            <a:r>
              <a:rPr lang="en-US" altLang="zh-TW" sz="2800" b="1" dirty="0" smtClean="0">
                <a:latin typeface="PMingLiU" pitchFamily="18" charset="-120"/>
              </a:rPr>
              <a:t>24.4, 15, 20; 29.1, 9, 10;   	</a:t>
            </a:r>
            <a:r>
              <a:rPr lang="zh-TW" altLang="en-US" sz="2800" b="1" dirty="0" smtClean="0">
                <a:latin typeface="PMingLiU" pitchFamily="18" charset="-120"/>
              </a:rPr>
              <a:t>出</a:t>
            </a:r>
            <a:r>
              <a:rPr lang="en-US" altLang="zh-TW" sz="2800" b="1" dirty="0" smtClean="0">
                <a:latin typeface="PMingLiU" pitchFamily="18" charset="-120"/>
              </a:rPr>
              <a:t>2:16-22)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4.10, 14</a:t>
            </a:r>
            <a:r>
              <a:rPr lang="zh-TW" altLang="en-US" sz="2800" b="1" dirty="0" smtClean="0">
                <a:latin typeface="PMingLiU" pitchFamily="18" charset="-120"/>
              </a:rPr>
              <a:t>「活水」象徵什麼</a:t>
            </a:r>
            <a:r>
              <a:rPr lang="en-US" altLang="zh-TW" sz="2800" b="1" dirty="0" smtClean="0">
                <a:latin typeface="PMingLiU" pitchFamily="18" charset="-120"/>
              </a:rPr>
              <a:t>? (7.37-39; 14.16; 15.26)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4.18 </a:t>
            </a:r>
            <a:r>
              <a:rPr lang="zh-TW" altLang="en-US" sz="2800" b="1" dirty="0" smtClean="0">
                <a:latin typeface="PMingLiU" pitchFamily="18" charset="-120"/>
              </a:rPr>
              <a:t>「五個丈夫</a:t>
            </a:r>
            <a:r>
              <a:rPr lang="en-US" altLang="zh-TW" sz="2800" b="1" dirty="0" smtClean="0">
                <a:latin typeface="PMingLiU" pitchFamily="18" charset="-120"/>
              </a:rPr>
              <a:t>, </a:t>
            </a:r>
            <a:r>
              <a:rPr lang="zh-TW" altLang="en-US" sz="2800" b="1" dirty="0" smtClean="0">
                <a:latin typeface="PMingLiU" pitchFamily="18" charset="-120"/>
              </a:rPr>
              <a:t>現在有的並不是」指的是什麼</a:t>
            </a:r>
            <a:r>
              <a:rPr lang="en-US" altLang="zh-TW" sz="2800" b="1" dirty="0" smtClean="0">
                <a:latin typeface="PMingLiU" pitchFamily="18" charset="-12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4.20-21 </a:t>
            </a:r>
            <a:r>
              <a:rPr lang="zh-TW" altLang="en-US" sz="2800" b="1" dirty="0" smtClean="0">
                <a:latin typeface="PMingLiU" pitchFamily="18" charset="-120"/>
              </a:rPr>
              <a:t>「在這山上敬拜上帝」基利心山或是耶路撒冷</a:t>
            </a:r>
            <a:r>
              <a:rPr lang="en-US" altLang="zh-TW" sz="2800" b="1" dirty="0" smtClean="0">
                <a:latin typeface="PMingLiU" pitchFamily="18" charset="-120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2800" b="1" dirty="0" smtClean="0">
                <a:latin typeface="PMingLiU" pitchFamily="18" charset="-120"/>
              </a:rPr>
              <a:t>4.23 </a:t>
            </a:r>
            <a:r>
              <a:rPr lang="zh-TW" altLang="en-US" sz="2800" b="1" dirty="0" smtClean="0">
                <a:latin typeface="PMingLiU" pitchFamily="18" charset="-120"/>
              </a:rPr>
              <a:t>「心靈和真誠」</a:t>
            </a:r>
            <a:r>
              <a:rPr lang="en-US" altLang="zh-TW" sz="2800" b="1" dirty="0" smtClean="0">
                <a:latin typeface="PMingLiU" pitchFamily="18" charset="-120"/>
              </a:rPr>
              <a:t>(spirit and truth; Spirit and Truth)</a:t>
            </a:r>
            <a:r>
              <a:rPr lang="zh-CN" altLang="en-US" sz="2800" b="1" dirty="0" smtClean="0">
                <a:latin typeface="PMingLiU" pitchFamily="18" charset="-120"/>
                <a:ea typeface="PMingLiU" pitchFamily="18" charset="-120"/>
              </a:rPr>
              <a:t>。</a:t>
            </a:r>
            <a:endParaRPr lang="en-US" altLang="zh-TW" sz="2800" b="1" dirty="0" smtClean="0">
              <a:latin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lligraphy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1317</TotalTime>
  <Words>2328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Tahoma</vt:lpstr>
      <vt:lpstr>Arial</vt:lpstr>
      <vt:lpstr>Cambria</vt:lpstr>
      <vt:lpstr>Calibri</vt:lpstr>
      <vt:lpstr>Wingdings 2</vt:lpstr>
      <vt:lpstr>华文行楷</vt:lpstr>
      <vt:lpstr>PMingLiU</vt:lpstr>
      <vt:lpstr>Calligraphy</vt:lpstr>
      <vt:lpstr>耶穌喜愛的門徒（2） </vt:lpstr>
      <vt:lpstr>撒瑪利亞井邊的婦女 (4:1-42)： 追求真理，分享主恩</vt:lpstr>
      <vt:lpstr>大綱</vt:lpstr>
      <vt:lpstr>1. 歷史事件</vt:lpstr>
      <vt:lpstr>歷史事件</vt:lpstr>
      <vt:lpstr>思考問題</vt:lpstr>
      <vt:lpstr>思考問題</vt:lpstr>
      <vt:lpstr>思考問題</vt:lpstr>
      <vt:lpstr>2. 福音敘述</vt:lpstr>
      <vt:lpstr>福音敘述</vt:lpstr>
      <vt:lpstr>福音敘述</vt:lpstr>
      <vt:lpstr>思考問題</vt:lpstr>
      <vt:lpstr>思考問題</vt:lpstr>
      <vt:lpstr>3. 詮釋效應史</vt:lpstr>
      <vt:lpstr>1. 奧古斯丁 (354-430)</vt:lpstr>
      <vt:lpstr>奧古斯丁</vt:lpstr>
      <vt:lpstr> 奧古斯丁 </vt:lpstr>
      <vt:lpstr>2. 加爾文 (1509-1564) </vt:lpstr>
      <vt:lpstr> ３.婦女神學 </vt:lpstr>
      <vt:lpstr>４. 繪畫藝術 </vt:lpstr>
      <vt:lpstr>4. 當今應用</vt:lpstr>
    </vt:vector>
  </TitlesOfParts>
  <Company>Virginia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Yieh</dc:creator>
  <cp:lastModifiedBy>Jonathan</cp:lastModifiedBy>
  <cp:revision>102</cp:revision>
  <cp:lastPrinted>2013-07-08T16:28:14Z</cp:lastPrinted>
  <dcterms:created xsi:type="dcterms:W3CDTF">2009-05-25T14:37:52Z</dcterms:created>
  <dcterms:modified xsi:type="dcterms:W3CDTF">2013-12-17T23:12:36Z</dcterms:modified>
</cp:coreProperties>
</file>