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4" r:id="rId7"/>
    <p:sldId id="261" r:id="rId8"/>
    <p:sldId id="268" r:id="rId9"/>
    <p:sldId id="263" r:id="rId10"/>
    <p:sldId id="267" r:id="rId11"/>
    <p:sldId id="265" r:id="rId12"/>
    <p:sldId id="266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D2DF5C-08D4-4920-ACC7-DC2FA27A112E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BE2F555-1F21-437B-97A0-436531C2D81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400" b="1" dirty="0" smtClean="0">
                <a:effectLst/>
              </a:rPr>
              <a:t>長執的</a:t>
            </a:r>
            <a:r>
              <a:rPr lang="zh-CN" altLang="en-US" sz="4400" b="1" dirty="0">
                <a:effectLst/>
              </a:rPr>
              <a:t>特質</a:t>
            </a:r>
            <a:r>
              <a:rPr lang="zh-CN" altLang="en-US" sz="4400" b="1" dirty="0" smtClean="0">
                <a:effectLst/>
              </a:rPr>
              <a:t>與職責：</a:t>
            </a:r>
            <a:r>
              <a:rPr lang="en-US" altLang="zh-CN" sz="4400" b="1" dirty="0" smtClean="0">
                <a:effectLst/>
              </a:rPr>
              <a:t/>
            </a:r>
            <a:br>
              <a:rPr lang="en-US" altLang="zh-CN" sz="4400" b="1" dirty="0" smtClean="0">
                <a:effectLst/>
              </a:rPr>
            </a:br>
            <a:r>
              <a:rPr lang="zh-CN" altLang="en-US" sz="4400" b="1" dirty="0" smtClean="0">
                <a:effectLst/>
              </a:rPr>
              <a:t>從聖經談起</a:t>
            </a:r>
            <a:r>
              <a:rPr lang="en-US" altLang="zh-CN" dirty="0" smtClean="0">
                <a:effectLst/>
              </a:rPr>
              <a:t/>
            </a:r>
            <a:br>
              <a:rPr lang="en-US" altLang="zh-CN" dirty="0" smtClean="0">
                <a:effectLst/>
              </a:rPr>
            </a:b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2103437"/>
          </a:xfrm>
        </p:spPr>
        <p:txBody>
          <a:bodyPr>
            <a:normAutofit/>
          </a:bodyPr>
          <a:lstStyle/>
          <a:p>
            <a:pPr algn="r"/>
            <a:endParaRPr lang="en-US" altLang="zh-CN" dirty="0" smtClean="0">
              <a:solidFill>
                <a:schemeClr val="tx1"/>
              </a:solidFill>
            </a:endParaRPr>
          </a:p>
          <a:p>
            <a:pPr algn="r"/>
            <a:endParaRPr lang="en-US" altLang="zh-CN" dirty="0" smtClean="0">
              <a:solidFill>
                <a:schemeClr val="tx1"/>
              </a:solidFill>
            </a:endParaRPr>
          </a:p>
          <a:p>
            <a:pPr algn="r"/>
            <a:r>
              <a:rPr lang="zh-CN" altLang="en-US" sz="2200" b="1" dirty="0" smtClean="0">
                <a:solidFill>
                  <a:schemeClr val="tx1"/>
                </a:solidFill>
              </a:rPr>
              <a:t>葉約翰牧師</a:t>
            </a:r>
            <a:r>
              <a:rPr lang="en-US" altLang="zh-CN" sz="2200" dirty="0" smtClean="0">
                <a:solidFill>
                  <a:schemeClr val="tx1"/>
                </a:solidFill>
              </a:rPr>
              <a:t>PhD</a:t>
            </a:r>
          </a:p>
          <a:p>
            <a:pPr algn="r"/>
            <a:r>
              <a:rPr lang="zh-CN" altLang="en-US" sz="2200" b="1" dirty="0">
                <a:solidFill>
                  <a:schemeClr val="tx1"/>
                </a:solidFill>
              </a:rPr>
              <a:t>維吉尼亞神學院</a:t>
            </a:r>
            <a:endParaRPr lang="en-US" sz="2200" b="1" dirty="0">
              <a:solidFill>
                <a:schemeClr val="tx1"/>
              </a:solidFill>
            </a:endParaRPr>
          </a:p>
          <a:p>
            <a:pPr algn="r"/>
            <a:r>
              <a:rPr lang="zh-CN" altLang="en-US" sz="2200" b="1" dirty="0" smtClean="0">
                <a:solidFill>
                  <a:schemeClr val="tx1"/>
                </a:solidFill>
              </a:rPr>
              <a:t>茉莉道恩斯新約講座教授</a:t>
            </a:r>
            <a:endParaRPr lang="en-US" altLang="zh-CN" sz="2200" b="1" dirty="0" smtClean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419600"/>
            <a:ext cx="37338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64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altLang="zh-CN" sz="4000" dirty="0" smtClean="0"/>
              <a:t>Calvin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1828800"/>
            <a:ext cx="1431798" cy="214561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1000" y="838200"/>
            <a:ext cx="6492240" cy="5135880"/>
          </a:xfrm>
        </p:spPr>
        <p:txBody>
          <a:bodyPr>
            <a:no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Commentary on 1 Timothy 4: 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“It </a:t>
            </a:r>
            <a:r>
              <a:rPr lang="en-US" sz="1800" dirty="0">
                <a:solidFill>
                  <a:schemeClr val="tx1"/>
                </a:solidFill>
              </a:rPr>
              <a:t>is no light matter to be a representative of the Son of God, in discharging an office of such magnitude, the object of which is </a:t>
            </a:r>
            <a:r>
              <a:rPr lang="en-US" sz="1800" dirty="0">
                <a:solidFill>
                  <a:srgbClr val="C00000"/>
                </a:solidFill>
              </a:rPr>
              <a:t>to erect and extend the kingdom of God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>
                <a:solidFill>
                  <a:srgbClr val="C00000"/>
                </a:solidFill>
              </a:rPr>
              <a:t>to procure the salvation of souls </a:t>
            </a:r>
            <a:r>
              <a:rPr lang="en-US" sz="1800" dirty="0">
                <a:solidFill>
                  <a:schemeClr val="tx1"/>
                </a:solidFill>
              </a:rPr>
              <a:t>which the Lord himself hath purchased with his own blood, and </a:t>
            </a:r>
            <a:r>
              <a:rPr lang="en-US" sz="1800" dirty="0">
                <a:solidFill>
                  <a:srgbClr val="C00000"/>
                </a:solidFill>
              </a:rPr>
              <a:t>to govern the Church</a:t>
            </a:r>
            <a:r>
              <a:rPr lang="en-US" sz="1800" dirty="0">
                <a:solidFill>
                  <a:schemeClr val="tx1"/>
                </a:solidFill>
              </a:rPr>
              <a:t>, which is God’s inheritance.” </a:t>
            </a:r>
            <a:endParaRPr lang="en-US" sz="1800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They </a:t>
            </a:r>
            <a:r>
              <a:rPr lang="en-US" sz="1800" dirty="0">
                <a:solidFill>
                  <a:schemeClr val="tx1"/>
                </a:solidFill>
              </a:rPr>
              <a:t>who have the charge of </a:t>
            </a:r>
            <a:r>
              <a:rPr lang="en-US" sz="1800" dirty="0">
                <a:solidFill>
                  <a:srgbClr val="C00000"/>
                </a:solidFill>
              </a:rPr>
              <a:t>governing</a:t>
            </a:r>
            <a:r>
              <a:rPr lang="en-US" sz="1800" dirty="0">
                <a:solidFill>
                  <a:schemeClr val="tx1"/>
                </a:solidFill>
              </a:rPr>
              <a:t> the people, ought to be qualified for </a:t>
            </a:r>
            <a:r>
              <a:rPr lang="en-US" sz="1800" dirty="0">
                <a:solidFill>
                  <a:srgbClr val="C00000"/>
                </a:solidFill>
              </a:rPr>
              <a:t>teaching</a:t>
            </a:r>
            <a:r>
              <a:rPr lang="en-US" sz="1800" dirty="0">
                <a:solidFill>
                  <a:schemeClr val="tx1"/>
                </a:solidFill>
              </a:rPr>
              <a:t>. And here he does not demand volubility of tongue, for we see many persons whose fluent talk is not fitted for edification; but he rather commends wisdom in applying the </a:t>
            </a:r>
            <a:r>
              <a:rPr lang="en-US" sz="1800" dirty="0">
                <a:solidFill>
                  <a:srgbClr val="C00000"/>
                </a:solidFill>
              </a:rPr>
              <a:t>word of God </a:t>
            </a:r>
            <a:r>
              <a:rPr lang="en-US" sz="1800" dirty="0">
                <a:solidFill>
                  <a:schemeClr val="tx1"/>
                </a:solidFill>
              </a:rPr>
              <a:t>judiciously to the advantage of the people. </a:t>
            </a:r>
            <a:endParaRPr lang="en-US" sz="1800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“yet </a:t>
            </a:r>
            <a:r>
              <a:rPr lang="en-US" sz="1800" dirty="0">
                <a:solidFill>
                  <a:srgbClr val="C00000"/>
                </a:solidFill>
              </a:rPr>
              <a:t>wise and thoughtful </a:t>
            </a:r>
            <a:r>
              <a:rPr lang="en-US" sz="1800" dirty="0">
                <a:solidFill>
                  <a:schemeClr val="tx1"/>
                </a:solidFill>
              </a:rPr>
              <a:t>men are convinced by </a:t>
            </a:r>
            <a:r>
              <a:rPr lang="en-US" sz="1800" dirty="0">
                <a:solidFill>
                  <a:srgbClr val="C00000"/>
                </a:solidFill>
              </a:rPr>
              <a:t>experience</a:t>
            </a:r>
            <a:r>
              <a:rPr lang="en-US" sz="1800" dirty="0">
                <a:solidFill>
                  <a:schemeClr val="tx1"/>
                </a:solidFill>
              </a:rPr>
              <a:t>, that they who are not ignorant of ordinary life, but are practiced in the duties of human </a:t>
            </a:r>
            <a:r>
              <a:rPr lang="en-US" sz="1800" dirty="0" smtClean="0">
                <a:solidFill>
                  <a:schemeClr val="tx1"/>
                </a:solidFill>
              </a:rPr>
              <a:t>interaction, </a:t>
            </a:r>
            <a:r>
              <a:rPr lang="en-US" sz="1800" dirty="0">
                <a:solidFill>
                  <a:schemeClr val="tx1"/>
                </a:solidFill>
              </a:rPr>
              <a:t>are better trained and adapted for governing the Church</a:t>
            </a:r>
            <a:r>
              <a:rPr lang="en-US" sz="1800" dirty="0" smtClean="0">
                <a:solidFill>
                  <a:schemeClr val="tx1"/>
                </a:solidFill>
              </a:rPr>
              <a:t>.”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46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 smtClean="0"/>
              <a:t>長老教會長老的條件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4169092"/>
            <a:ext cx="2057400" cy="1774508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6111240" cy="4526280"/>
          </a:xfrm>
        </p:spPr>
        <p:txBody>
          <a:bodyPr/>
          <a:lstStyle/>
          <a:p>
            <a:pPr marL="0" indent="0">
              <a:buNone/>
            </a:pPr>
            <a:r>
              <a:rPr lang="en-US" sz="2000" i="1" dirty="0">
                <a:solidFill>
                  <a:schemeClr val="tx1"/>
                </a:solidFill>
              </a:rPr>
              <a:t>Book of Order </a:t>
            </a:r>
            <a:r>
              <a:rPr lang="en-US" sz="2000" dirty="0">
                <a:solidFill>
                  <a:schemeClr val="tx1"/>
                </a:solidFill>
              </a:rPr>
              <a:t>G-6.0303 Gifts and Requirements 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“Elders should be persons of 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faith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smtClean="0">
                <a:solidFill>
                  <a:srgbClr val="0070C0"/>
                </a:solidFill>
              </a:rPr>
              <a:t>dedication</a:t>
            </a:r>
            <a:r>
              <a:rPr lang="en-US" sz="2000" dirty="0">
                <a:solidFill>
                  <a:schemeClr val="tx1"/>
                </a:solidFill>
              </a:rPr>
              <a:t>, and </a:t>
            </a:r>
            <a:r>
              <a:rPr lang="en-US" sz="2000" dirty="0" smtClean="0">
                <a:solidFill>
                  <a:srgbClr val="0070C0"/>
                </a:solidFill>
              </a:rPr>
              <a:t>good </a:t>
            </a:r>
            <a:r>
              <a:rPr lang="en-US" sz="2000" dirty="0">
                <a:solidFill>
                  <a:srgbClr val="0070C0"/>
                </a:solidFill>
              </a:rPr>
              <a:t>judgment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Their </a:t>
            </a:r>
            <a:r>
              <a:rPr lang="en-US" sz="2000" dirty="0">
                <a:solidFill>
                  <a:srgbClr val="0070C0"/>
                </a:solidFill>
              </a:rPr>
              <a:t>manner of life </a:t>
            </a:r>
            <a:r>
              <a:rPr lang="en-US" sz="2000" dirty="0">
                <a:solidFill>
                  <a:schemeClr val="tx1"/>
                </a:solidFill>
              </a:rPr>
              <a:t>should be a demonstration of the Christian gospel, both within the church and in the world.</a:t>
            </a:r>
            <a:r>
              <a:rPr lang="zh-CN" altLang="en-US" sz="2000" dirty="0">
                <a:solidFill>
                  <a:schemeClr val="tx1"/>
                </a:solidFill>
              </a:rPr>
              <a:t>”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4343400"/>
            <a:ext cx="1804862" cy="1774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547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/>
              <a:t>長老</a:t>
            </a:r>
            <a:r>
              <a:rPr lang="zh-CN" altLang="en-US" sz="4000" dirty="0" smtClean="0"/>
              <a:t>教會執事的</a:t>
            </a:r>
            <a:r>
              <a:rPr lang="zh-CN" altLang="en-US" sz="4000" dirty="0"/>
              <a:t>條件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4114800"/>
            <a:ext cx="2286000" cy="1805653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5882640" cy="4526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>
                <a:solidFill>
                  <a:schemeClr val="tx1"/>
                </a:solidFill>
              </a:rPr>
              <a:t>Book of Order </a:t>
            </a:r>
            <a:r>
              <a:rPr lang="en-US" sz="2000" dirty="0">
                <a:solidFill>
                  <a:schemeClr val="tx1"/>
                </a:solidFill>
              </a:rPr>
              <a:t>G-6.0400 Ministry and </a:t>
            </a:r>
            <a:r>
              <a:rPr lang="en-US" sz="2000" dirty="0" smtClean="0">
                <a:solidFill>
                  <a:schemeClr val="tx1"/>
                </a:solidFill>
              </a:rPr>
              <a:t>Gifts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“The office of deacon as set forth in Scripture is one of sympathy, witness, and service after the example of Jesus Christ.  Persons of </a:t>
            </a:r>
            <a:r>
              <a:rPr lang="en-US" sz="2000" dirty="0">
                <a:solidFill>
                  <a:srgbClr val="0070C0"/>
                </a:solidFill>
              </a:rPr>
              <a:t>spiritual character, honest repute, </a:t>
            </a:r>
            <a:endParaRPr lang="en-US" sz="2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of </a:t>
            </a:r>
            <a:r>
              <a:rPr lang="en-US" sz="2000" dirty="0">
                <a:solidFill>
                  <a:srgbClr val="0070C0"/>
                </a:solidFill>
              </a:rPr>
              <a:t>exemplary lives, brotherly and sisterly love, warm sympathies, and sound judgment </a:t>
            </a:r>
            <a:r>
              <a:rPr lang="en-US" sz="2000" dirty="0">
                <a:solidFill>
                  <a:schemeClr val="tx1"/>
                </a:solidFill>
              </a:rPr>
              <a:t>should be chosen for this office.”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490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CN" altLang="en-US" sz="4000" dirty="0" smtClean="0"/>
              <a:t>今天的教會領袖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4419600"/>
            <a:ext cx="2441150" cy="16002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1143000"/>
            <a:ext cx="5690062" cy="4724400"/>
          </a:xfrm>
        </p:spPr>
        <p:txBody>
          <a:bodyPr>
            <a:normAutofit/>
          </a:bodyPr>
          <a:lstStyle/>
          <a:p>
            <a:pPr lvl="0"/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今天台美移民教會的領袖</a:t>
            </a:r>
            <a:r>
              <a:rPr lang="zh-CN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還</a:t>
            </a:r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應具備什麼</a:t>
            </a:r>
            <a:r>
              <a:rPr lang="zh-CN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特質：信仰，品格，能力，智慧，名聲（</a:t>
            </a:r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影</a:t>
            </a:r>
            <a:r>
              <a:rPr lang="zh-CN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響</a:t>
            </a:r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力）</a:t>
            </a:r>
            <a:r>
              <a:rPr lang="en-US" altLang="zh-CN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. . . . .</a:t>
            </a:r>
            <a:endParaRPr lang="en-US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0"/>
            <a:r>
              <a:rPr lang="zh-CN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我們如何</a:t>
            </a:r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學習，增強好</a:t>
            </a:r>
            <a:r>
              <a:rPr lang="zh-CN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的領導特質來服事上帝</a:t>
            </a:r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的福音與教會</a:t>
            </a:r>
            <a:r>
              <a:rPr lang="zh-CN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3082" y="1059601"/>
            <a:ext cx="1600200" cy="15795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5822" y="3048000"/>
            <a:ext cx="2537460" cy="115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1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 smtClean="0"/>
              <a:t>教會的領袖，上帝的僕人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2133600"/>
            <a:ext cx="2370096" cy="17526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815840" cy="4526280"/>
          </a:xfrm>
        </p:spPr>
        <p:txBody>
          <a:bodyPr>
            <a:noAutofit/>
          </a:bodyPr>
          <a:lstStyle/>
          <a:p>
            <a:pPr lvl="0"/>
            <a:r>
              <a:rPr lang="zh-CN" altLang="en-US" sz="36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CN" altLang="en-US" sz="3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一生最尊敬的長老或執事是哪位？為什麼</a:t>
            </a:r>
            <a:r>
              <a:rPr lang="zh-CN" altLang="en-US" sz="36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CN" sz="36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0"/>
            <a:r>
              <a:rPr lang="zh-CN" altLang="en-US" sz="36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</a:t>
            </a:r>
            <a:r>
              <a:rPr lang="zh-CN" altLang="en-US" sz="3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些長執的信仰與能力，有哪些是教會最需要的？</a:t>
            </a:r>
            <a:endParaRPr lang="en-US" sz="36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36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334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3581400"/>
          </a:xfrm>
        </p:spPr>
        <p:txBody>
          <a:bodyPr/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長執同工</a:t>
            </a:r>
            <a:r>
              <a:rPr lang="zh-CN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應具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備</a:t>
            </a:r>
            <a:r>
              <a:rPr lang="zh-CN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</a:t>
            </a:r>
            <a:r>
              <a:rPr lang="en-US" altLang="zh-CN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CN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CN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信仰特質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與</a:t>
            </a:r>
            <a:r>
              <a:rPr lang="zh-CN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領導能力</a:t>
            </a:r>
            <a:r>
              <a:rPr lang="en-US" sz="4000" dirty="0">
                <a:effectLst/>
              </a:rPr>
              <a:t/>
            </a:r>
            <a:br>
              <a:rPr lang="en-US" sz="4000" dirty="0">
                <a:effectLst/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2258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 smtClean="0"/>
              <a:t>聖經裡的典範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63652" y="1295400"/>
            <a:ext cx="4041648" cy="4526280"/>
          </a:xfrm>
        </p:spPr>
        <p:txBody>
          <a:bodyPr>
            <a:noAutofit/>
          </a:bodyPr>
          <a:lstStyle/>
          <a:p>
            <a:pPr lvl="0"/>
            <a:r>
              <a:rPr lang="zh-CN" altLang="en-US" sz="2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聖經裡的模範</a:t>
            </a:r>
            <a:r>
              <a:rPr lang="zh-CN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領袖</a:t>
            </a:r>
            <a:endParaRPr lang="en-US" altLang="zh-CN" sz="28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摩</a:t>
            </a:r>
            <a:r>
              <a:rPr lang="zh-CN" altLang="en-US" sz="2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西</a:t>
            </a:r>
            <a:r>
              <a:rPr lang="zh-CN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CN" sz="28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大衛，</a:t>
            </a:r>
            <a:endParaRPr lang="en-US" altLang="zh-CN" sz="28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彼得，</a:t>
            </a:r>
            <a:endParaRPr lang="en-US" altLang="zh-CN" sz="28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保羅，</a:t>
            </a:r>
            <a:endParaRPr lang="en-US" altLang="zh-CN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哪一</a:t>
            </a:r>
            <a:r>
              <a:rPr lang="zh-CN" altLang="en-US" sz="2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位你最欣賞？為什麼</a:t>
            </a:r>
            <a:r>
              <a:rPr lang="zh-CN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0"/>
            <a:r>
              <a:rPr lang="zh-CN" altLang="en-US" sz="2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他們展現出什麼樣的領袖特質？你認為哪一點是最重要的？</a:t>
            </a:r>
            <a:endParaRPr lang="en-US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150638"/>
            <a:ext cx="1403985" cy="1676400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752600"/>
            <a:ext cx="3229377" cy="1295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300" y="3962400"/>
            <a:ext cx="1447800" cy="20193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1" y="3988838"/>
            <a:ext cx="1219200" cy="210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12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0"/>
            <a:ext cx="5791200" cy="1295400"/>
          </a:xfrm>
        </p:spPr>
        <p:txBody>
          <a:bodyPr/>
          <a:lstStyle/>
          <a:p>
            <a:r>
              <a:rPr lang="zh-CN" altLang="en-US" sz="4000" dirty="0" smtClean="0"/>
              <a:t>耶穌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52400" y="685800"/>
            <a:ext cx="6248400" cy="4648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zh-CN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耶穌對於</a:t>
            </a:r>
            <a:r>
              <a:rPr lang="zh-CN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教會領袖</a:t>
            </a:r>
            <a:r>
              <a:rPr lang="zh-CN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有何教導</a:t>
            </a:r>
            <a:r>
              <a:rPr lang="zh-CN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CN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altLang="zh-CN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1. </a:t>
            </a:r>
            <a:r>
              <a:rPr lang="zh-CN" altLang="en-US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誠心謙卑，作末後的</a:t>
            </a:r>
            <a:r>
              <a:rPr lang="zh-CN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（馬可</a:t>
            </a:r>
            <a:r>
              <a:rPr 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9:3</a:t>
            </a:r>
            <a:r>
              <a:rPr lang="en-US" altLang="zh-CN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</a:t>
            </a:r>
            <a:r>
              <a:rPr 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-37</a:t>
            </a:r>
            <a:r>
              <a:rPr lang="zh-CN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</a:t>
            </a:r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TW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坐下、叫十二個門徒來、說、若有人願意作首先的、他必作眾人</a:t>
            </a:r>
            <a:r>
              <a:rPr lang="zh-TW" altLang="en-US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末後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的、作眾人的用人</a:t>
            </a:r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。於是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領過一個小孩子來、叫他站在門徒中間．又抱起他來、對他們說</a:t>
            </a:r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、凡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為我名、接待一個像這</a:t>
            </a:r>
            <a:r>
              <a:rPr lang="zh-TW" altLang="en-US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小孩子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的就是接待我．凡接待我的、不是接待我、乃是接待那差我來的</a:t>
            </a:r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altLang="zh-CN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CN" altLang="en-US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樂意服事，作僕人的</a:t>
            </a:r>
            <a:r>
              <a:rPr lang="zh-CN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（馬可</a:t>
            </a:r>
            <a:r>
              <a:rPr 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10:</a:t>
            </a:r>
            <a:r>
              <a:rPr lang="en-US" altLang="zh-CN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42</a:t>
            </a:r>
            <a:r>
              <a:rPr 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-44) </a:t>
            </a:r>
            <a:r>
              <a:rPr lang="en-US" baseline="30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叫他們來對他們說、你們知道、外邦人有尊為君王的、治理他們．有大臣操權管束他們</a:t>
            </a:r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。只是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在你們中間、不是這樣．你們中間、誰願為大、就必作你們的</a:t>
            </a:r>
            <a:r>
              <a:rPr lang="zh-TW" altLang="en-US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用人</a:t>
            </a:r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．在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你們中間、誰願為首、就必作眾人的</a:t>
            </a:r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僕人。</a:t>
            </a:r>
            <a:endParaRPr lang="en-US" altLang="zh-TW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905000"/>
            <a:ext cx="2628900" cy="1752600"/>
          </a:xfrm>
        </p:spPr>
      </p:pic>
    </p:spTree>
    <p:extLst>
      <p:ext uri="{BB962C8B-B14F-4D97-AF65-F5344CB8AC3E}">
        <p14:creationId xmlns:p14="http://schemas.microsoft.com/office/powerpoint/2010/main" val="270008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0"/>
            <a:ext cx="4953000" cy="1143000"/>
          </a:xfrm>
        </p:spPr>
        <p:txBody>
          <a:bodyPr/>
          <a:lstStyle/>
          <a:p>
            <a:r>
              <a:rPr lang="zh-CN" altLang="en-US" sz="4000" dirty="0" smtClean="0"/>
              <a:t>耶穌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905000"/>
            <a:ext cx="1839952" cy="25146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04800" y="1066800"/>
            <a:ext cx="6248400" cy="4648200"/>
          </a:xfrm>
        </p:spPr>
        <p:txBody>
          <a:bodyPr>
            <a:noAutofit/>
          </a:bodyPr>
          <a:lstStyle/>
          <a:p>
            <a:r>
              <a:rPr lang="en-US" altLang="zh-TW" sz="2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3. </a:t>
            </a:r>
            <a:r>
              <a:rPr lang="zh-CN" altLang="en-US" sz="2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效法耶穌</a:t>
            </a:r>
            <a:r>
              <a:rPr lang="zh-CN" altLang="en-US" sz="2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，犧牲</a:t>
            </a:r>
            <a:r>
              <a:rPr lang="zh-CN" altLang="en-US" sz="2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自己</a:t>
            </a:r>
            <a:r>
              <a:rPr lang="zh-CN" altLang="en-US" sz="2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（馬可</a:t>
            </a:r>
            <a:r>
              <a:rPr lang="en-US" altLang="zh-CN" sz="2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10:45</a:t>
            </a:r>
            <a:r>
              <a:rPr lang="zh-CN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</a:t>
            </a:r>
            <a:endParaRPr lang="en-US" altLang="zh-CN" sz="28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</a:t>
            </a:r>
            <a:r>
              <a:rPr lang="zh-TW" altLang="en-US" sz="2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人子來、並不是要受人的服事、</a:t>
            </a:r>
            <a:r>
              <a:rPr lang="zh-TW" altLang="en-US" sz="28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乃是要服事人、並且要捨命、作多人的贖價</a:t>
            </a:r>
            <a:r>
              <a:rPr lang="zh-TW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zh-TW" altLang="en-US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altLang="zh-CN" sz="2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4. </a:t>
            </a:r>
            <a:r>
              <a:rPr lang="zh-CN" altLang="en-US" sz="2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照顧弱小，不絆倒人</a:t>
            </a:r>
            <a:r>
              <a:rPr lang="zh-CN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（馬太</a:t>
            </a:r>
            <a:r>
              <a:rPr 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18:5-6</a:t>
            </a:r>
            <a:r>
              <a:rPr lang="zh-CN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 </a:t>
            </a:r>
            <a:endParaRPr lang="en-US" altLang="zh-CN" sz="28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凡</a:t>
            </a:r>
            <a:r>
              <a:rPr lang="zh-TW" altLang="en-US" sz="2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為我的名、接待一個像這小孩子的、就是接待我</a:t>
            </a:r>
            <a:r>
              <a:rPr lang="zh-TW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。凡</a:t>
            </a:r>
            <a:r>
              <a:rPr lang="zh-TW" altLang="en-US" sz="2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使這信我的一個小子跌倒的、倒不如把大磨石拴在這人的頸項上、沉在深海裡</a:t>
            </a:r>
            <a:r>
              <a:rPr lang="zh-TW" altLang="en-US" sz="2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。這</a:t>
            </a:r>
            <a:r>
              <a:rPr lang="zh-TW" altLang="en-US" sz="2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世界有禍了、因為將人絆倒．絆倒人的事是免不了的、但那</a:t>
            </a:r>
            <a:r>
              <a:rPr lang="zh-TW" altLang="en-US" sz="28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絆倒人的</a:t>
            </a:r>
            <a:r>
              <a:rPr lang="zh-TW" altLang="en-US" sz="2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有禍了。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174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0" y="0"/>
            <a:ext cx="5029200" cy="1066800"/>
          </a:xfrm>
        </p:spPr>
        <p:txBody>
          <a:bodyPr/>
          <a:lstStyle/>
          <a:p>
            <a:r>
              <a:rPr lang="zh-CN" altLang="en-US" sz="4000" dirty="0" smtClean="0"/>
              <a:t>保羅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5878" y="2362200"/>
            <a:ext cx="1704722" cy="24384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1000" y="838200"/>
            <a:ext cx="6705600" cy="5334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zh-CN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保羅認為長</a:t>
            </a:r>
            <a:r>
              <a:rPr lang="zh-CN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執應具備的特質 </a:t>
            </a:r>
            <a:r>
              <a:rPr lang="en-US" altLang="zh-CN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CN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提前</a:t>
            </a:r>
            <a:r>
              <a:rPr 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3:1-13)</a:t>
            </a: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若想要得監督的職分、就是羨慕善工．這話是可信的．</a:t>
            </a: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作</a:t>
            </a:r>
            <a:r>
              <a:rPr lang="zh-TW" altLang="en-US" sz="2000" b="1" dirty="0" smtClean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監督</a:t>
            </a:r>
            <a:r>
              <a:rPr lang="zh-CN" altLang="en-US" sz="2000" b="1" dirty="0" smtClean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（長老</a:t>
            </a:r>
            <a:r>
              <a:rPr lang="en-US" altLang="zh-CN" sz="2000" b="1" dirty="0" smtClean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/</a:t>
            </a:r>
            <a:r>
              <a:rPr lang="zh-CN" altLang="en-US" sz="2000" b="1" dirty="0" smtClean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主教）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、必須無可指責、只作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一個婦人的丈夫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、有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節制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、自守、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端正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TW" altLang="en-US" sz="2000" b="1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樂意接待遠人、善於教導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．</a:t>
            </a:r>
            <a:r>
              <a:rPr lang="zh-TW" altLang="en-US" sz="2000" b="1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因酒滋事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、不打人、只要溫和、不爭競、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不貪財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．</a:t>
            </a:r>
            <a:r>
              <a:rPr lang="zh-TW" altLang="en-US" sz="2000" b="1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好好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管理自己的家、使兒女凡事端莊順服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TW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〔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或作端端莊莊的使兒女順服</a:t>
            </a:r>
            <a:r>
              <a:rPr lang="en-US" altLang="zh-TW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〕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若不知道管理自己的家、焉能照管　神的教會呢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。初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入教的不可作監督、恐怕他自高自大、就落在魔鬼所受的刑罰裡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。監督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也必須</a:t>
            </a:r>
            <a:r>
              <a:rPr lang="zh-TW" altLang="en-US" sz="2000" b="1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在教外有好名聲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、恐怕被人毀謗、落在魔鬼的網羅裡。</a:t>
            </a: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作</a:t>
            </a:r>
            <a:r>
              <a:rPr lang="zh-TW" altLang="en-US" sz="2000" b="1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執事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的也是如此、必須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端莊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、不一口兩舌、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不好喝酒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不貪不義之財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．要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存清潔的良心、固守真道的奧秘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。這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等人也要先受試驗．若沒有可責之處、然後叫他們作執事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。女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執事</a:t>
            </a:r>
            <a:r>
              <a:rPr lang="en-US" altLang="zh-TW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〔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原文作女人</a:t>
            </a:r>
            <a:r>
              <a:rPr lang="en-US" altLang="zh-TW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〕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也是如此、必須端莊、不說讒言、有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節制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、凡事忠心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。執事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只要作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一個婦人的丈夫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TW" altLang="en-US" sz="20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好好管理兒女和自己的家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。因為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善作執事的、自己就得到美好的地步、並且在基督耶穌裡的真道上大有膽量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zh-TW" altLang="en-US" sz="2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534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zh-CN" altLang="en-US" sz="4000" dirty="0" smtClean="0"/>
              <a:t>長執特質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622" y="1676400"/>
            <a:ext cx="1600200" cy="199826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04800" y="914400"/>
            <a:ext cx="5334000" cy="4572000"/>
          </a:xfrm>
        </p:spPr>
        <p:txBody>
          <a:bodyPr>
            <a:noAutofit/>
          </a:bodyPr>
          <a:lstStyle/>
          <a:p>
            <a:pPr lvl="0"/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長執共通</a:t>
            </a:r>
            <a:r>
              <a:rPr lang="zh-CN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點</a:t>
            </a:r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endParaRPr lang="en-US" altLang="zh-CN" sz="3600" b="1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個性</a:t>
            </a:r>
            <a:r>
              <a:rPr lang="zh-CN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節制</a:t>
            </a:r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，品格</a:t>
            </a:r>
            <a:r>
              <a:rPr lang="zh-CN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端正</a:t>
            </a:r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CN" sz="3600" b="1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</a:t>
            </a:r>
            <a:r>
              <a:rPr lang="zh-CN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醉酒，不貪財</a:t>
            </a:r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CN" sz="3600" b="1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婚姻</a:t>
            </a:r>
            <a:r>
              <a:rPr lang="zh-CN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忠實，家庭和樂</a:t>
            </a:r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0"/>
            <a:r>
              <a:rPr lang="zh-CN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長老還</a:t>
            </a:r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需要：</a:t>
            </a:r>
            <a:endParaRPr lang="en-US" altLang="zh-CN" sz="3600" b="1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待人</a:t>
            </a:r>
            <a:r>
              <a:rPr lang="zh-CN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如己</a:t>
            </a:r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CN" sz="3600" b="1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善於</a:t>
            </a:r>
            <a:r>
              <a:rPr lang="zh-CN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教導</a:t>
            </a:r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CN" sz="3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36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廣</a:t>
            </a:r>
            <a:r>
              <a:rPr lang="zh-CN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受尊敬</a:t>
            </a:r>
            <a:endParaRPr lang="en-US" sz="3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4191000"/>
            <a:ext cx="2024244" cy="162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403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zh-CN" altLang="en-US" sz="4000" dirty="0" smtClean="0"/>
              <a:t>保羅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677" y="2895600"/>
            <a:ext cx="1753846" cy="2628815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04800" y="609600"/>
            <a:ext cx="649224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好領袖應盡的職責（提前</a:t>
            </a:r>
            <a:r>
              <a:rPr lang="en-US" altLang="zh-CN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4:1-16</a:t>
            </a:r>
            <a:r>
              <a:rPr lang="zh-CN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</a:t>
            </a:r>
            <a:endParaRPr lang="en-US" sz="1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altLang="zh-CN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1. </a:t>
            </a:r>
            <a:r>
              <a:rPr lang="zh-CN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持守真道 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聖靈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明說、在後來的時候、必有人離棄真道、聽從那引誘人的邪靈、和鬼魔的道理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CN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en-US" altLang="zh-CN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CN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. . 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若將這些事</a:t>
            </a:r>
            <a:r>
              <a:rPr lang="zh-TW" altLang="en-US" sz="1800" b="1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提醒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弟兄們、便是基督耶穌的</a:t>
            </a:r>
            <a:r>
              <a:rPr lang="zh-TW" altLang="en-US" sz="1800" b="1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好執事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、在</a:t>
            </a:r>
            <a:r>
              <a:rPr lang="zh-TW" altLang="en-US" sz="1800" b="1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真道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的話語、和你向來所服從的善道上、得了教育。</a:t>
            </a:r>
          </a:p>
          <a:p>
            <a:r>
              <a:rPr lang="en-US" altLang="zh-TW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CN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操練敬虔 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只是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要棄絕那世俗的言語、和老婦荒渺的話、在</a:t>
            </a:r>
            <a:r>
              <a:rPr lang="zh-TW" altLang="en-US" sz="1800" b="1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敬虔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上操練自己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。操練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身體、益處還少．惟獨敬虔、凡事都有益處．因有今生和來生的應許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．這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話是可信的、是十分可佩服的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。我們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勞苦努力、正是為此．因我們的指望在乎永生的　神．他是萬人的救主、更是信徒的救主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。這些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事你要吩咐人、也要教導人。</a:t>
            </a:r>
          </a:p>
          <a:p>
            <a:r>
              <a:rPr lang="en-US" altLang="zh-CN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3. </a:t>
            </a:r>
            <a:r>
              <a:rPr lang="zh-CN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信徒榜樣 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不可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叫人小看你年輕．總要在言語、行為、愛心、信心、清潔上．都作信徒的</a:t>
            </a:r>
            <a:r>
              <a:rPr lang="zh-TW" altLang="en-US" sz="1800" b="1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榜樣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r>
              <a:rPr lang="en-US" altLang="zh-CN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4. </a:t>
            </a:r>
            <a:r>
              <a:rPr lang="zh-CN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殷勤教導 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要以</a:t>
            </a:r>
            <a:r>
              <a:rPr lang="zh-TW" altLang="en-US" sz="1800" b="1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宣讀、勸勉、教導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為念、直等到我來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。你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不要輕忽所得的恩賜、就是從前藉著預言、在眾長老按手的時候、賜給你的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。這些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事你要殷勤去作、並要在此專心、使眾人看出你的長進來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。你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要謹慎自己和自己的教訓、要在這些事上恆心．因為這樣行、又能救自己、又能救聽你的人</a:t>
            </a:r>
            <a:r>
              <a:rPr lang="zh-TW" altLang="en-US" sz="1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zh-TW" altLang="en-US" sz="1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1035416"/>
            <a:ext cx="1226800" cy="142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004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270</TotalTime>
  <Words>1395</Words>
  <Application>Microsoft Office PowerPoint</Application>
  <PresentationFormat>On-screen Show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Executive</vt:lpstr>
      <vt:lpstr>長執的特質與職責： 從聖經談起 </vt:lpstr>
      <vt:lpstr>教會的領袖，上帝的僕人</vt:lpstr>
      <vt:lpstr>1. 長執同工應具備的 信仰特質與領導能力 </vt:lpstr>
      <vt:lpstr>聖經裡的典範</vt:lpstr>
      <vt:lpstr>耶穌</vt:lpstr>
      <vt:lpstr>耶穌</vt:lpstr>
      <vt:lpstr>保羅</vt:lpstr>
      <vt:lpstr>長執特質</vt:lpstr>
      <vt:lpstr>保羅</vt:lpstr>
      <vt:lpstr>Calvin</vt:lpstr>
      <vt:lpstr>長老教會長老的條件</vt:lpstr>
      <vt:lpstr>長老教會執事的條件</vt:lpstr>
      <vt:lpstr>今天的教會領袖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長執的條件與職責： 從聖經談起</dc:title>
  <dc:creator>John Yieh</dc:creator>
  <cp:lastModifiedBy>Jonathan</cp:lastModifiedBy>
  <cp:revision>32</cp:revision>
  <dcterms:created xsi:type="dcterms:W3CDTF">2013-12-03T02:58:52Z</dcterms:created>
  <dcterms:modified xsi:type="dcterms:W3CDTF">2013-12-17T23:13:05Z</dcterms:modified>
</cp:coreProperties>
</file>