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6" r:id="rId8"/>
    <p:sldId id="261" r:id="rId9"/>
    <p:sldId id="267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C527D96-419C-4F77-97C3-29CF5D5861B2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2766AEC-DFE7-41D1-96FD-EFC3CCF548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59162"/>
          </a:xfrm>
        </p:spPr>
        <p:txBody>
          <a:bodyPr/>
          <a:lstStyle/>
          <a:p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長執的特質與職責</a:t>
            </a:r>
            <a:r>
              <a:rPr lang="en-US" altLang="zh-CN" sz="4400" dirty="0" smtClean="0"/>
              <a:t>:</a:t>
            </a:r>
            <a:br>
              <a:rPr lang="en-US" altLang="zh-CN" sz="4400" dirty="0" smtClean="0"/>
            </a:br>
            <a:r>
              <a:rPr lang="zh-CN" altLang="en-US" sz="4400" dirty="0" smtClean="0"/>
              <a:t>從聖經談起</a:t>
            </a:r>
            <a:r>
              <a:rPr lang="en-US" altLang="zh-CN" sz="4400" dirty="0"/>
              <a:t/>
            </a:r>
            <a:br>
              <a:rPr lang="en-US" altLang="zh-CN" sz="4400" dirty="0"/>
            </a:br>
            <a:endParaRPr lang="en-US" sz="4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054150"/>
            <a:ext cx="3695700" cy="150844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38200" y="2967334"/>
            <a:ext cx="7543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zh-CN" dirty="0" smtClean="0">
              <a:solidFill>
                <a:schemeClr val="tx1"/>
              </a:solidFill>
            </a:endParaRPr>
          </a:p>
          <a:p>
            <a:pPr algn="r"/>
            <a:endParaRPr lang="en-US" altLang="zh-CN" dirty="0"/>
          </a:p>
          <a:p>
            <a:pPr algn="r"/>
            <a:endParaRPr lang="en-US" altLang="zh-CN" dirty="0"/>
          </a:p>
          <a:p>
            <a:pPr algn="r"/>
            <a:endParaRPr lang="en-US" altLang="zh-CN" dirty="0"/>
          </a:p>
          <a:p>
            <a:pPr algn="r"/>
            <a:endParaRPr lang="en-US" altLang="zh-CN" dirty="0" smtClean="0">
              <a:solidFill>
                <a:schemeClr val="tx1"/>
              </a:solidFill>
            </a:endParaRPr>
          </a:p>
          <a:p>
            <a:pPr algn="r"/>
            <a:r>
              <a:rPr lang="zh-CN" altLang="en-US" sz="2200" b="1" dirty="0" smtClean="0">
                <a:solidFill>
                  <a:schemeClr val="tx1"/>
                </a:solidFill>
              </a:rPr>
              <a:t>葉約翰牧師 </a:t>
            </a:r>
            <a:r>
              <a:rPr lang="en-US" altLang="zh-CN" sz="2200" b="1" dirty="0" smtClean="0">
                <a:solidFill>
                  <a:schemeClr val="tx1"/>
                </a:solidFill>
              </a:rPr>
              <a:t>PhD</a:t>
            </a:r>
          </a:p>
          <a:p>
            <a:pPr algn="r"/>
            <a:r>
              <a:rPr lang="zh-CN" altLang="en-US" sz="2200" b="1" dirty="0" smtClean="0">
                <a:solidFill>
                  <a:schemeClr val="tx1"/>
                </a:solidFill>
              </a:rPr>
              <a:t>維吉尼亞神學院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algn="r"/>
            <a:r>
              <a:rPr lang="zh-CN" altLang="en-US" sz="2200" b="1" dirty="0" smtClean="0">
                <a:solidFill>
                  <a:schemeClr val="tx1"/>
                </a:solidFill>
              </a:rPr>
              <a:t>茉莉道恩斯新約講座教授</a:t>
            </a:r>
            <a:endParaRPr lang="en-US" altLang="zh-CN" sz="22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375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與其</a:t>
            </a:r>
            <a:r>
              <a:rPr lang="zh-CN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他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教派比較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181104"/>
            <a:ext cx="3071814" cy="1914896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5196840" cy="4526280"/>
          </a:xfrm>
        </p:spPr>
        <p:txBody>
          <a:bodyPr/>
          <a:lstStyle/>
          <a:p>
            <a:pPr lvl="0"/>
            <a:r>
              <a:rPr lang="zh-CN" altLang="en-US" dirty="0">
                <a:solidFill>
                  <a:schemeClr val="tx1"/>
                </a:solidFill>
              </a:rPr>
              <a:t>長老會長執的組織與運作，與其他教派有何不同</a:t>
            </a:r>
            <a:r>
              <a:rPr lang="zh-CN" altLang="en-US" dirty="0" smtClean="0">
                <a:solidFill>
                  <a:schemeClr val="tx1"/>
                </a:solidFill>
              </a:rPr>
              <a:t>？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2000" dirty="0" smtClean="0">
                <a:solidFill>
                  <a:schemeClr val="tx1"/>
                </a:solidFill>
              </a:rPr>
              <a:t>教階制</a:t>
            </a:r>
            <a:r>
              <a:rPr lang="en-US" altLang="zh-CN" sz="2000" dirty="0" smtClean="0">
                <a:solidFill>
                  <a:schemeClr val="tx1"/>
                </a:solidFill>
              </a:rPr>
              <a:t>: </a:t>
            </a:r>
            <a:r>
              <a:rPr lang="zh-CN" altLang="en-US" sz="2000" dirty="0" smtClean="0">
                <a:solidFill>
                  <a:schemeClr val="tx1"/>
                </a:solidFill>
              </a:rPr>
              <a:t>天主教</a:t>
            </a:r>
            <a:r>
              <a:rPr lang="en-US" altLang="zh-CN" sz="2000" dirty="0" smtClean="0">
                <a:solidFill>
                  <a:schemeClr val="tx1"/>
                </a:solidFill>
              </a:rPr>
              <a:t>, </a:t>
            </a:r>
            <a:r>
              <a:rPr lang="zh-CN" altLang="en-US" sz="2000" dirty="0" smtClean="0">
                <a:solidFill>
                  <a:schemeClr val="tx1"/>
                </a:solidFill>
              </a:rPr>
              <a:t>聖公會</a:t>
            </a:r>
            <a:r>
              <a:rPr lang="en-US" altLang="zh-CN" sz="2000" dirty="0" smtClean="0">
                <a:solidFill>
                  <a:schemeClr val="tx1"/>
                </a:solidFill>
              </a:rPr>
              <a:t>, </a:t>
            </a:r>
            <a:r>
              <a:rPr lang="zh-CN" altLang="en-US" sz="2000" dirty="0" smtClean="0">
                <a:solidFill>
                  <a:schemeClr val="tx1"/>
                </a:solidFill>
              </a:rPr>
              <a:t>路德會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2000" dirty="0">
                <a:solidFill>
                  <a:schemeClr val="tx1"/>
                </a:solidFill>
              </a:rPr>
              <a:t>會</a:t>
            </a:r>
            <a:r>
              <a:rPr lang="zh-CN" altLang="en-US" sz="2000" dirty="0" smtClean="0">
                <a:solidFill>
                  <a:schemeClr val="tx1"/>
                </a:solidFill>
              </a:rPr>
              <a:t>眾制</a:t>
            </a:r>
            <a:r>
              <a:rPr lang="en-US" altLang="zh-CN" sz="2000" dirty="0" smtClean="0">
                <a:solidFill>
                  <a:schemeClr val="tx1"/>
                </a:solidFill>
              </a:rPr>
              <a:t>: </a:t>
            </a:r>
            <a:r>
              <a:rPr lang="zh-CN" altLang="en-US" sz="2000" dirty="0" smtClean="0">
                <a:solidFill>
                  <a:schemeClr val="tx1"/>
                </a:solidFill>
              </a:rPr>
              <a:t>浸信會</a:t>
            </a:r>
            <a:r>
              <a:rPr lang="en-US" altLang="zh-CN" sz="2000" dirty="0" smtClean="0">
                <a:solidFill>
                  <a:schemeClr val="tx1"/>
                </a:solidFill>
              </a:rPr>
              <a:t>, </a:t>
            </a:r>
            <a:r>
              <a:rPr lang="zh-CN" altLang="en-US" sz="2000" dirty="0" smtClean="0">
                <a:solidFill>
                  <a:schemeClr val="tx1"/>
                </a:solidFill>
              </a:rPr>
              <a:t>福音派</a:t>
            </a:r>
            <a:r>
              <a:rPr lang="en-US" altLang="zh-CN" sz="2000" dirty="0" smtClean="0">
                <a:solidFill>
                  <a:schemeClr val="tx1"/>
                </a:solidFill>
              </a:rPr>
              <a:t>, </a:t>
            </a:r>
            <a:r>
              <a:rPr lang="zh-CN" altLang="en-US" sz="2000" dirty="0" smtClean="0">
                <a:solidFill>
                  <a:schemeClr val="tx1"/>
                </a:solidFill>
              </a:rPr>
              <a:t>靈恩派 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2000" dirty="0" smtClean="0">
                <a:solidFill>
                  <a:schemeClr val="tx1"/>
                </a:solidFill>
              </a:rPr>
              <a:t>牧師、長執、會友的角色與關係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4191000"/>
            <a:ext cx="282644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206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zh-CN" altLang="en-US" sz="4000" dirty="0" smtClean="0"/>
              <a:t>與其他社團比較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752600"/>
            <a:ext cx="2238080" cy="16764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02296" y="762000"/>
            <a:ext cx="4598304" cy="4114800"/>
          </a:xfrm>
        </p:spPr>
        <p:txBody>
          <a:bodyPr>
            <a:normAutofit/>
          </a:bodyPr>
          <a:lstStyle/>
          <a:p>
            <a:pPr lvl="0"/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教會領袖的</a:t>
            </a:r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職責，與其他社團領袖有何不同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CN" sz="32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政治領袖：權力</a:t>
            </a:r>
            <a:endParaRPr lang="en-US" altLang="zh-CN" sz="32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軍事領袖：武力</a:t>
            </a:r>
            <a:endParaRPr lang="en-US" altLang="zh-CN" sz="32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商業領袖：金錢</a:t>
            </a:r>
            <a:endParaRPr lang="en-US" altLang="zh-CN" sz="32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科</a:t>
            </a:r>
            <a:r>
              <a:rPr lang="zh-CN" altLang="en-US" sz="32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研領袖：專利</a:t>
            </a:r>
            <a:endParaRPr lang="en-US" altLang="zh-CN" sz="3200" b="1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buNone/>
            </a:pP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3733799"/>
            <a:ext cx="2057167" cy="20118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4313094"/>
            <a:ext cx="2558143" cy="143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738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/>
              <a:t>長執會的領導模式</a:t>
            </a:r>
            <a:endParaRPr lang="en-US" sz="4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552" y="4038600"/>
            <a:ext cx="2475896" cy="1752600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4038600"/>
            <a:ext cx="2362200" cy="176256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614640"/>
            <a:ext cx="2286000" cy="206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9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600200"/>
          </a:xfrm>
        </p:spPr>
        <p:txBody>
          <a:bodyPr/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zh-CN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長執同工受託付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</a:t>
            </a:r>
            <a:r>
              <a:rPr lang="en-US" altLang="zh-C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C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管理</a:t>
            </a:r>
            <a:r>
              <a:rPr lang="zh-CN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職權與教牧</a:t>
            </a:r>
            <a:r>
              <a:rPr lang="zh-CN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責任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6328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lvl="0"/>
            <a:r>
              <a:rPr lang="zh-CN" altLang="en-US" sz="4000" dirty="0" smtClean="0"/>
              <a:t>選拔長</a:t>
            </a:r>
            <a:r>
              <a:rPr lang="zh-CN" altLang="en-US" sz="4000" dirty="0"/>
              <a:t>老</a:t>
            </a:r>
            <a:r>
              <a:rPr lang="zh-CN" altLang="en-US" sz="4000" dirty="0" smtClean="0"/>
              <a:t>的目的</a:t>
            </a:r>
            <a:endParaRPr lang="en-US" sz="4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556" y="2438401"/>
            <a:ext cx="2330843" cy="2362200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838200"/>
            <a:ext cx="6019800" cy="5288280"/>
          </a:xfrm>
        </p:spPr>
        <p:txBody>
          <a:bodyPr>
            <a:noAutofit/>
          </a:bodyPr>
          <a:lstStyle/>
          <a:p>
            <a:pPr lvl="0"/>
            <a:r>
              <a:rPr lang="zh-CN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長老：協助摩西管理上帝的子民（出</a:t>
            </a:r>
            <a:r>
              <a:rPr 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18:14-23</a:t>
            </a:r>
            <a:r>
              <a:rPr lang="zh-CN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altLang="zh-CN" sz="18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摩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西的岳父看見他向百姓所作的一切事、就說、你向百姓作的是甚麼事呢、你為甚麼獨自坐著、眾百姓從早到晚都站在你的左右呢</a:t>
            </a:r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。摩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西對岳父說、這是因百姓到我這裡來</a:t>
            </a:r>
            <a:r>
              <a:rPr lang="zh-TW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求問　神</a:t>
            </a:r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。他們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有事的時候、就到我這裡來、我便在兩造之間</a:t>
            </a:r>
            <a:r>
              <a:rPr lang="zh-TW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施行審判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．我又叫他們</a:t>
            </a:r>
            <a:r>
              <a:rPr lang="zh-TW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知道　神的律例、和法度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摩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西的岳父說、你這作的不好</a:t>
            </a:r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。你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和這些百姓必都疲憊、因為這事太重、你獨自一人辦理不了</a:t>
            </a:r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。現在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你要聽我的話、我為你出個主意、願　神與你同在．你要替百姓</a:t>
            </a:r>
            <a:r>
              <a:rPr lang="zh-TW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　神面前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、將案件奏告　神</a:t>
            </a:r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．又要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將律例和法度</a:t>
            </a:r>
            <a:r>
              <a:rPr lang="zh-TW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教訓他們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、指示他們當行的道、當作的事。</a:t>
            </a:r>
          </a:p>
          <a:p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並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要從百姓中揀選</a:t>
            </a:r>
            <a:r>
              <a:rPr lang="zh-TW" altLang="en-US" sz="1800" dirty="0" smtClean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</a:t>
            </a:r>
            <a:r>
              <a:rPr lang="zh-CN" altLang="en-US" sz="1800" dirty="0" smtClean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才</a:t>
            </a:r>
            <a:r>
              <a:rPr lang="zh-TW" altLang="en-US" sz="1800" dirty="0" smtClean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能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的人、就是</a:t>
            </a:r>
            <a:r>
              <a:rPr lang="zh-TW" altLang="en-US" sz="18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敬畏　神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18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誠實無妄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1800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恨不義之財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的人、派他們作千夫長、百夫長、五十夫長、十夫長、</a:t>
            </a:r>
            <a:r>
              <a:rPr lang="zh-TW" altLang="en-US" sz="18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</a:t>
            </a:r>
            <a:r>
              <a:rPr lang="zh-TW" altLang="en-US" sz="18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百姓．叫他們隨時審判百姓、大事都要呈到你這裡、小事他們自己可以審判．這樣、你就輕省些、他們也可以同當此任。你</a:t>
            </a:r>
            <a:r>
              <a:rPr lang="zh-TW" altLang="en-US" sz="1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若這樣行、　神也這樣吩咐你、你就能受得住、這百姓也都平平安安歸回他們的住處。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147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zh-CN" altLang="en-US" sz="4000" dirty="0" smtClean="0"/>
              <a:t>選拔執事的目的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438400"/>
            <a:ext cx="2366682" cy="16764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838200"/>
            <a:ext cx="5958840" cy="5288280"/>
          </a:xfrm>
        </p:spPr>
        <p:txBody>
          <a:bodyPr>
            <a:noAutofit/>
          </a:bodyPr>
          <a:lstStyle/>
          <a:p>
            <a:pPr lvl="0"/>
            <a:r>
              <a:rPr lang="zh-CN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執事：協助使徒照顧教會的信徒（徒</a:t>
            </a:r>
            <a:r>
              <a:rPr 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6:1-7</a:t>
            </a:r>
            <a:r>
              <a:rPr lang="zh-CN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sz="2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那時、門徒增多、有說希利尼話的猶太人、向希伯來人發怨言．因為在天天的供給上忽略了他們的寡婦。</a:t>
            </a: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十二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使徒叫眾門徒來、對他們說、我們撇下　神的道、去管理飯食、原是不合宜的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。所以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弟兄們、當從你們中間選出七個有</a:t>
            </a:r>
            <a:r>
              <a:rPr lang="zh-TW" altLang="en-US" sz="2000" b="1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好名聲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2000" b="1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被聖靈充滿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sz="2000" b="1" dirty="0">
                <a:solidFill>
                  <a:srgbClr val="0070C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智慧充足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的人、我們就派他們</a:t>
            </a:r>
            <a:r>
              <a:rPr lang="zh-TW" altLang="en-US" sz="20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管理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這事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。但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我們要專心以</a:t>
            </a:r>
            <a:r>
              <a:rPr lang="zh-TW" altLang="en-US" sz="2000" b="1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祈禱傳道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為事。</a:t>
            </a: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大眾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都喜悅這話、就揀選了司提反、乃是大有信心、聖靈充滿的人、又揀選腓利、伯羅哥羅、尼迦挪、提門、巴米拿、並進猶太教的安提阿人尼哥拉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．叫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他們站在使徒面前．使徒禱告了、就按手在他們頭上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。神</a:t>
            </a:r>
            <a:r>
              <a:rPr lang="zh-TW" altLang="en-US" sz="2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的道興旺起來．在耶路撒冷門徒數目加增的甚多．也有許多祭司信從了這道</a:t>
            </a:r>
            <a:r>
              <a:rPr lang="zh-TW" altLang="en-US" sz="20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2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1814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/>
              <a:t>教會領袖</a:t>
            </a:r>
            <a:r>
              <a:rPr lang="zh-CN" altLang="en-US" sz="4000" dirty="0" smtClean="0"/>
              <a:t>的終極任務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51" y="1905000"/>
            <a:ext cx="1981200" cy="14859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5654040" cy="4526280"/>
          </a:xfrm>
        </p:spPr>
        <p:txBody>
          <a:bodyPr>
            <a:normAutofit/>
          </a:bodyPr>
          <a:lstStyle/>
          <a:p>
            <a:pPr lvl="0"/>
            <a:r>
              <a:rPr lang="zh-CN" altLang="en-US" sz="2000" dirty="0" smtClean="0">
                <a:solidFill>
                  <a:schemeClr val="tx1"/>
                </a:solidFill>
              </a:rPr>
              <a:t>成全聖徒，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lvl="0"/>
            <a:r>
              <a:rPr lang="zh-CN" altLang="en-US" sz="2000" dirty="0" smtClean="0">
                <a:solidFill>
                  <a:schemeClr val="tx1"/>
                </a:solidFill>
              </a:rPr>
              <a:t>各盡其職，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lvl="0"/>
            <a:r>
              <a:rPr lang="zh-CN" altLang="en-US" sz="2000" dirty="0" smtClean="0">
                <a:solidFill>
                  <a:schemeClr val="tx1"/>
                </a:solidFill>
              </a:rPr>
              <a:t>建立基督的身體（弗</a:t>
            </a:r>
            <a:r>
              <a:rPr lang="en-US" sz="2000" dirty="0" smtClean="0">
                <a:solidFill>
                  <a:schemeClr val="tx1"/>
                </a:solidFill>
              </a:rPr>
              <a:t>4:1</a:t>
            </a:r>
            <a:r>
              <a:rPr lang="en-US" altLang="zh-CN" sz="2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-16</a:t>
            </a:r>
            <a:r>
              <a:rPr lang="zh-CN" altLang="en-US" sz="2000" dirty="0" smtClean="0">
                <a:solidFill>
                  <a:schemeClr val="tx1"/>
                </a:solidFill>
              </a:rPr>
              <a:t>）</a:t>
            </a:r>
            <a:endParaRPr lang="en-US" altLang="zh-CN" sz="2000" dirty="0" smtClean="0">
              <a:solidFill>
                <a:schemeClr val="tx1"/>
              </a:solidFill>
            </a:endParaRPr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r>
              <a:rPr lang="zh-TW" altLang="en-US" sz="1500" dirty="0" smtClean="0">
                <a:solidFill>
                  <a:schemeClr val="tx1"/>
                </a:solidFill>
              </a:rPr>
              <a:t>他</a:t>
            </a:r>
            <a:r>
              <a:rPr lang="zh-TW" altLang="en-US" sz="1500" dirty="0">
                <a:solidFill>
                  <a:schemeClr val="tx1"/>
                </a:solidFill>
              </a:rPr>
              <a:t>所賜的有使徒、有先知．有傳福音的．有牧師和教師</a:t>
            </a:r>
            <a:r>
              <a:rPr lang="zh-TW" altLang="en-US" sz="1500" dirty="0" smtClean="0">
                <a:solidFill>
                  <a:schemeClr val="tx1"/>
                </a:solidFill>
              </a:rPr>
              <a:t>．為要</a:t>
            </a:r>
            <a:r>
              <a:rPr lang="zh-TW" altLang="en-US" sz="1500" dirty="0">
                <a:solidFill>
                  <a:srgbClr val="C00000"/>
                </a:solidFill>
              </a:rPr>
              <a:t>成全聖徒</a:t>
            </a:r>
            <a:r>
              <a:rPr lang="zh-TW" altLang="en-US" sz="1500" dirty="0">
                <a:solidFill>
                  <a:schemeClr val="tx1"/>
                </a:solidFill>
              </a:rPr>
              <a:t>、</a:t>
            </a:r>
            <a:r>
              <a:rPr lang="zh-TW" altLang="en-US" sz="1500" dirty="0">
                <a:solidFill>
                  <a:srgbClr val="C00000"/>
                </a:solidFill>
              </a:rPr>
              <a:t>各盡其職</a:t>
            </a:r>
            <a:r>
              <a:rPr lang="zh-TW" altLang="en-US" sz="1500" dirty="0">
                <a:solidFill>
                  <a:schemeClr val="tx1"/>
                </a:solidFill>
              </a:rPr>
              <a:t>、</a:t>
            </a:r>
            <a:r>
              <a:rPr lang="zh-TW" altLang="en-US" sz="1500" dirty="0">
                <a:solidFill>
                  <a:srgbClr val="C00000"/>
                </a:solidFill>
              </a:rPr>
              <a:t>建立基督的身體</a:t>
            </a:r>
            <a:r>
              <a:rPr lang="zh-TW" altLang="en-US" sz="1500" dirty="0" smtClean="0">
                <a:solidFill>
                  <a:schemeClr val="tx1"/>
                </a:solidFill>
              </a:rPr>
              <a:t>．直</a:t>
            </a:r>
            <a:r>
              <a:rPr lang="zh-TW" altLang="en-US" sz="1500" dirty="0">
                <a:solidFill>
                  <a:schemeClr val="tx1"/>
                </a:solidFill>
              </a:rPr>
              <a:t>等到我們眾人在真道上同歸於一、認識　神的兒子、得以</a:t>
            </a:r>
            <a:r>
              <a:rPr lang="zh-TW" altLang="en-US" sz="1500" dirty="0">
                <a:solidFill>
                  <a:srgbClr val="C00000"/>
                </a:solidFill>
              </a:rPr>
              <a:t>長大成人</a:t>
            </a:r>
            <a:r>
              <a:rPr lang="zh-TW" altLang="en-US" sz="1500" dirty="0">
                <a:solidFill>
                  <a:schemeClr val="tx1"/>
                </a:solidFill>
              </a:rPr>
              <a:t>、滿有基督長成的身量．</a:t>
            </a:r>
          </a:p>
          <a:p>
            <a:r>
              <a:rPr lang="zh-TW" altLang="en-US" sz="1500" dirty="0" smtClean="0">
                <a:solidFill>
                  <a:schemeClr val="tx1"/>
                </a:solidFill>
              </a:rPr>
              <a:t>使</a:t>
            </a:r>
            <a:r>
              <a:rPr lang="zh-TW" altLang="en-US" sz="1500" dirty="0">
                <a:solidFill>
                  <a:schemeClr val="tx1"/>
                </a:solidFill>
              </a:rPr>
              <a:t>我們不再作小孩子、中了人的詭計、和欺騙的法術、被一切異教之風搖動、飄來飄去、就隨從各樣的異端．</a:t>
            </a:r>
          </a:p>
          <a:p>
            <a:r>
              <a:rPr lang="zh-TW" altLang="en-US" sz="1500" dirty="0" smtClean="0">
                <a:solidFill>
                  <a:schemeClr val="tx1"/>
                </a:solidFill>
              </a:rPr>
              <a:t>惟</a:t>
            </a:r>
            <a:r>
              <a:rPr lang="zh-TW" altLang="en-US" sz="1500" dirty="0">
                <a:solidFill>
                  <a:schemeClr val="tx1"/>
                </a:solidFill>
              </a:rPr>
              <a:t>用愛心說誠實話、凡事長進、連於元首基督</a:t>
            </a:r>
            <a:r>
              <a:rPr lang="zh-TW" altLang="en-US" sz="1500" dirty="0" smtClean="0">
                <a:solidFill>
                  <a:schemeClr val="tx1"/>
                </a:solidFill>
              </a:rPr>
              <a:t>．全身</a:t>
            </a:r>
            <a:r>
              <a:rPr lang="zh-TW" altLang="en-US" sz="1500" dirty="0">
                <a:solidFill>
                  <a:schemeClr val="tx1"/>
                </a:solidFill>
              </a:rPr>
              <a:t>都靠他聯絡得合式、百節</a:t>
            </a:r>
            <a:r>
              <a:rPr lang="zh-TW" altLang="en-US" sz="1500" dirty="0">
                <a:solidFill>
                  <a:srgbClr val="C00000"/>
                </a:solidFill>
              </a:rPr>
              <a:t>各按各職</a:t>
            </a:r>
            <a:r>
              <a:rPr lang="zh-TW" altLang="en-US" sz="1500" dirty="0">
                <a:solidFill>
                  <a:schemeClr val="tx1"/>
                </a:solidFill>
              </a:rPr>
              <a:t>、照著各體的功用、</a:t>
            </a:r>
            <a:r>
              <a:rPr lang="zh-TW" altLang="en-US" sz="1500" dirty="0">
                <a:solidFill>
                  <a:srgbClr val="C00000"/>
                </a:solidFill>
              </a:rPr>
              <a:t>彼此相助</a:t>
            </a:r>
            <a:r>
              <a:rPr lang="zh-TW" altLang="en-US" sz="1500" dirty="0">
                <a:solidFill>
                  <a:schemeClr val="tx1"/>
                </a:solidFill>
              </a:rPr>
              <a:t>、便叫身體漸漸增長、</a:t>
            </a:r>
            <a:r>
              <a:rPr lang="zh-TW" altLang="en-US" sz="1500" dirty="0">
                <a:solidFill>
                  <a:srgbClr val="C00000"/>
                </a:solidFill>
              </a:rPr>
              <a:t>在愛中建立自己</a:t>
            </a:r>
            <a:r>
              <a:rPr lang="zh-TW" altLang="en-US" sz="1500" dirty="0">
                <a:solidFill>
                  <a:schemeClr val="tx1"/>
                </a:solidFill>
              </a:rPr>
              <a:t>。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3623388"/>
            <a:ext cx="2141220" cy="1583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909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zh-CN" altLang="en-US" sz="4000" dirty="0" smtClean="0"/>
              <a:t>挑戰</a:t>
            </a:r>
            <a:r>
              <a:rPr lang="zh-CN" altLang="en-US" sz="4000" dirty="0"/>
              <a:t>與危機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790" y="2133600"/>
            <a:ext cx="2512638" cy="16764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990600"/>
            <a:ext cx="4892040" cy="5135880"/>
          </a:xfrm>
        </p:spPr>
        <p:txBody>
          <a:bodyPr>
            <a:noAutofit/>
          </a:bodyPr>
          <a:lstStyle/>
          <a:p>
            <a:pPr lvl="0"/>
            <a:r>
              <a:rPr lang="en-US" altLang="zh-CN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紛爭結黨（林前</a:t>
            </a:r>
            <a:r>
              <a:rPr 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1:10-1</a:t>
            </a:r>
            <a:r>
              <a:rPr lang="en-US" altLang="zh-CN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altLang="zh-CN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弟兄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們、我藉我們主耶穌基督的名、勸你們都</a:t>
            </a:r>
            <a:r>
              <a:rPr lang="zh-TW" altLang="en-US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說一樣的話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．你們中間也不可分黨．只要</a:t>
            </a:r>
            <a:r>
              <a:rPr lang="zh-TW" altLang="en-US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一心一意彼此相合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革來氏家裡的人、曾對我提起弟兄們來、說你們中間有分爭。</a:t>
            </a:r>
          </a:p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的意思就是你們各人說、我是屬保羅的．我是屬亞波羅的．我是屬磯法的．我是屬基督的</a:t>
            </a:r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。基督</a:t>
            </a:r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是分開的麼．保羅為你們釘了十字架麼．你們是奉保羅的名受了洗麼。</a:t>
            </a:r>
          </a:p>
          <a:p>
            <a:pPr lvl="0"/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958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zh-CN" altLang="en-US" sz="4000" dirty="0" smtClean="0"/>
              <a:t>挑戰與危機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8800"/>
            <a:ext cx="2442564" cy="1625415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609600"/>
            <a:ext cx="5882640" cy="5364480"/>
          </a:xfrm>
        </p:spPr>
        <p:txBody>
          <a:bodyPr>
            <a:noAutofit/>
          </a:bodyPr>
          <a:lstStyle/>
          <a:p>
            <a:pPr lvl="0"/>
            <a:r>
              <a:rPr lang="en-US" altLang="zh-CN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CN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驕傲自大（林前</a:t>
            </a:r>
            <a:r>
              <a:rPr lang="en-US" altLang="zh-CN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12:4-12, 27-28; 13:13)</a:t>
            </a:r>
          </a:p>
          <a:p>
            <a:pPr marL="0" lvl="0" indent="0">
              <a:buNone/>
            </a:pPr>
            <a:r>
              <a:rPr lang="zh-TW" altLang="en-US" sz="2000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恩賜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原有分別、</a:t>
            </a:r>
            <a:r>
              <a:rPr lang="zh-TW" altLang="en-US" sz="2000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聖靈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卻是一位。職事也有分別、主卻是一位。功用也有分別、　神卻是一位、在眾人裡面運行一切的事。</a:t>
            </a:r>
          </a:p>
          <a:p>
            <a:pPr marL="0" indent="0">
              <a:buNone/>
            </a:pP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靈顯在各人身上、是叫人得益處。這人蒙聖靈賜他智慧的言語．那人也蒙這位聖靈賜他知識的言語．又有一人蒙這位聖靈賜他信心．還有一人蒙這位聖靈賜他醫病的恩賜．又叫一人能行異能．又叫一人能作先知．又叫一人能辨別諸靈．又叫一人能說方言．又叫一人能翻方言。這一切都是這位聖靈所運行、隨己意分給各人的。</a:t>
            </a:r>
          </a:p>
          <a:p>
            <a:pPr marL="0" indent="0">
              <a:buNone/>
            </a:pP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就如</a:t>
            </a:r>
            <a:r>
              <a:rPr lang="zh-TW" altLang="en-US" sz="2000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身子是一個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、卻有</a:t>
            </a:r>
            <a:r>
              <a:rPr lang="zh-TW" altLang="en-US" sz="2000" dirty="0" smtClean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許多肢體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、而且肢體雖多、仍是一個身子．基督也是這樣。</a:t>
            </a:r>
            <a:r>
              <a:rPr lang="en-US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你們</a:t>
            </a:r>
            <a:r>
              <a:rPr lang="zh-TW" altLang="en-US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就是基督的身子、並且各自作肢體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　神在</a:t>
            </a:r>
            <a:r>
              <a:rPr lang="zh-TW" altLang="en-US" sz="20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教會</a:t>
            </a:r>
            <a:r>
              <a:rPr lang="zh-TW" altLang="en-US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所設立的、第一是使徒．第二是先知．第三是教師．其次是行異能的．再次是得恩賜醫病的．幫助人的．治理事的．說方言的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2000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如今</a:t>
            </a:r>
            <a:r>
              <a:rPr lang="zh-TW" altLang="en-US" sz="2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常存的有信、有望、有愛、這三樣、其中最大的是</a:t>
            </a:r>
            <a:r>
              <a:rPr lang="zh-TW" altLang="en-US" sz="20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</a:t>
            </a:r>
            <a:r>
              <a:rPr lang="zh-TW" altLang="en-US" sz="2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120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zh-CN" altLang="en-US" sz="4000" dirty="0" smtClean="0"/>
              <a:t>長老教會長</a:t>
            </a:r>
            <a:r>
              <a:rPr lang="zh-CN" altLang="en-US" sz="4000" dirty="0"/>
              <a:t>老</a:t>
            </a:r>
            <a:r>
              <a:rPr lang="zh-CN" altLang="en-US" sz="4000" dirty="0" smtClean="0"/>
              <a:t>的職責</a:t>
            </a:r>
            <a:endParaRPr lang="en-US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362200"/>
            <a:ext cx="1691640" cy="172974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5425440" cy="452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Book of Order G-6.0304 Specific Responsibilities </a:t>
            </a:r>
            <a:endParaRPr lang="en-US" altLang="zh-CN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1800" dirty="0">
                <a:solidFill>
                  <a:schemeClr val="tx1"/>
                </a:solidFill>
              </a:rPr>
              <a:t>“It is the duty of elders, individually and jointly, to </a:t>
            </a:r>
            <a:r>
              <a:rPr lang="en-US" altLang="zh-CN" sz="1800" dirty="0">
                <a:solidFill>
                  <a:srgbClr val="C00000"/>
                </a:solidFill>
              </a:rPr>
              <a:t>strengthen and nurture</a:t>
            </a:r>
            <a:r>
              <a:rPr lang="en-US" altLang="zh-CN" sz="1800" dirty="0">
                <a:solidFill>
                  <a:schemeClr val="tx1"/>
                </a:solidFill>
              </a:rPr>
              <a:t> the </a:t>
            </a:r>
            <a:r>
              <a:rPr lang="en-US" altLang="zh-CN" sz="1800" dirty="0">
                <a:solidFill>
                  <a:srgbClr val="C00000"/>
                </a:solidFill>
              </a:rPr>
              <a:t>faith and life </a:t>
            </a:r>
            <a:r>
              <a:rPr lang="en-US" altLang="zh-CN" sz="1800" dirty="0">
                <a:solidFill>
                  <a:schemeClr val="tx1"/>
                </a:solidFill>
              </a:rPr>
              <a:t>of the congregation committed to their charge.  Together with the pastor, they should </a:t>
            </a:r>
            <a:r>
              <a:rPr lang="en-US" altLang="zh-CN" sz="1800" dirty="0">
                <a:solidFill>
                  <a:srgbClr val="0070C0"/>
                </a:solidFill>
              </a:rPr>
              <a:t>encourage</a:t>
            </a:r>
            <a:r>
              <a:rPr lang="en-US" altLang="zh-CN" sz="1800" dirty="0">
                <a:solidFill>
                  <a:schemeClr val="tx1"/>
                </a:solidFill>
              </a:rPr>
              <a:t> the people in the worship and service of God, </a:t>
            </a:r>
            <a:r>
              <a:rPr lang="en-US" altLang="zh-CN" sz="1800" dirty="0">
                <a:solidFill>
                  <a:srgbClr val="0070C0"/>
                </a:solidFill>
              </a:rPr>
              <a:t>equip and renew </a:t>
            </a:r>
            <a:r>
              <a:rPr lang="en-US" altLang="zh-CN" sz="1800" dirty="0">
                <a:solidFill>
                  <a:schemeClr val="tx1"/>
                </a:solidFill>
              </a:rPr>
              <a:t>them for their tasks within the church and for their mission in the world, </a:t>
            </a:r>
            <a:r>
              <a:rPr lang="en-US" altLang="zh-CN" sz="1800" dirty="0">
                <a:solidFill>
                  <a:srgbClr val="0070C0"/>
                </a:solidFill>
              </a:rPr>
              <a:t>visit and comfort and care </a:t>
            </a:r>
            <a:r>
              <a:rPr lang="en-US" altLang="zh-CN" sz="1800" dirty="0">
                <a:solidFill>
                  <a:schemeClr val="tx1"/>
                </a:solidFill>
              </a:rPr>
              <a:t>for the people, with special attention to the poor, the sick, the lonely, and those who are oppressed.”</a:t>
            </a:r>
            <a:endParaRPr 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dirty="0" smtClean="0"/>
              <a:t>長老教會執事的職責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5425440" cy="452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Book of Order G-6.0402 </a:t>
            </a:r>
            <a:r>
              <a:rPr lang="en-US" sz="1800" dirty="0" smtClean="0">
                <a:solidFill>
                  <a:schemeClr val="tx1"/>
                </a:solidFill>
              </a:rPr>
              <a:t>Responsibilities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“It is the duty of deacons, first of all, to </a:t>
            </a:r>
            <a:r>
              <a:rPr lang="en-US" sz="1800" dirty="0">
                <a:solidFill>
                  <a:srgbClr val="C00000"/>
                </a:solidFill>
              </a:rPr>
              <a:t>minister</a:t>
            </a:r>
            <a:r>
              <a:rPr lang="en-US" sz="1800" dirty="0">
                <a:solidFill>
                  <a:schemeClr val="tx1"/>
                </a:solidFill>
              </a:rPr>
              <a:t> to those who are </a:t>
            </a:r>
            <a:r>
              <a:rPr lang="en-US" sz="1800" dirty="0">
                <a:solidFill>
                  <a:srgbClr val="0070C0"/>
                </a:solidFill>
              </a:rPr>
              <a:t>in need</a:t>
            </a:r>
            <a:r>
              <a:rPr lang="en-US" sz="1800" dirty="0">
                <a:solidFill>
                  <a:schemeClr val="tx1"/>
                </a:solidFill>
              </a:rPr>
              <a:t>, to the </a:t>
            </a:r>
            <a:r>
              <a:rPr lang="en-US" sz="1800" dirty="0">
                <a:solidFill>
                  <a:srgbClr val="0070C0"/>
                </a:solidFill>
              </a:rPr>
              <a:t>sic</a:t>
            </a:r>
            <a:r>
              <a:rPr lang="en-US" sz="1800" dirty="0">
                <a:solidFill>
                  <a:schemeClr val="tx1"/>
                </a:solidFill>
              </a:rPr>
              <a:t>k, to the </a:t>
            </a:r>
            <a:r>
              <a:rPr lang="en-US" sz="1800" dirty="0">
                <a:solidFill>
                  <a:srgbClr val="0070C0"/>
                </a:solidFill>
              </a:rPr>
              <a:t>friendless</a:t>
            </a:r>
            <a:r>
              <a:rPr lang="en-US" sz="1800" dirty="0">
                <a:solidFill>
                  <a:schemeClr val="tx1"/>
                </a:solidFill>
              </a:rPr>
              <a:t>, and to any who may be </a:t>
            </a:r>
            <a:r>
              <a:rPr lang="en-US" sz="1800" dirty="0">
                <a:solidFill>
                  <a:srgbClr val="0070C0"/>
                </a:solidFill>
              </a:rPr>
              <a:t>in distress</a:t>
            </a:r>
            <a:r>
              <a:rPr lang="en-US" sz="1800" dirty="0">
                <a:solidFill>
                  <a:schemeClr val="tx1"/>
                </a:solidFill>
              </a:rPr>
              <a:t>. They shall assume such other duties as may be </a:t>
            </a:r>
            <a:r>
              <a:rPr lang="en-US" sz="1800" dirty="0">
                <a:solidFill>
                  <a:srgbClr val="C00000"/>
                </a:solidFill>
              </a:rPr>
              <a:t>delegated</a:t>
            </a:r>
            <a:r>
              <a:rPr lang="en-US" sz="1800" dirty="0">
                <a:solidFill>
                  <a:schemeClr val="tx1"/>
                </a:solidFill>
              </a:rPr>
              <a:t> to them from to time to time by the session.”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886200"/>
            <a:ext cx="2511946" cy="2011559"/>
          </a:xfrm>
        </p:spPr>
      </p:pic>
    </p:spTree>
    <p:extLst>
      <p:ext uri="{BB962C8B-B14F-4D97-AF65-F5344CB8AC3E}">
        <p14:creationId xmlns:p14="http://schemas.microsoft.com/office/powerpoint/2010/main" val="40090368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149</TotalTime>
  <Words>846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Executive</vt:lpstr>
      <vt:lpstr> 長執的特質與職責: 從聖經談起 </vt:lpstr>
      <vt:lpstr>2. 長執同工受託付的 管理職權與教牧責任</vt:lpstr>
      <vt:lpstr>選拔長老的目的</vt:lpstr>
      <vt:lpstr>選拔執事的目的</vt:lpstr>
      <vt:lpstr>教會領袖的終極任務</vt:lpstr>
      <vt:lpstr>挑戰與危機</vt:lpstr>
      <vt:lpstr>挑戰與危機</vt:lpstr>
      <vt:lpstr>  長老教會長老的職責</vt:lpstr>
      <vt:lpstr>長老教會執事的職責</vt:lpstr>
      <vt:lpstr>與其他教派比較</vt:lpstr>
      <vt:lpstr>與其他社團比較</vt:lpstr>
      <vt:lpstr>長執會的領導模式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長執的特質與職責（2）</dc:title>
  <dc:creator>John Yieh</dc:creator>
  <cp:lastModifiedBy>Jonathan</cp:lastModifiedBy>
  <cp:revision>23</cp:revision>
  <dcterms:created xsi:type="dcterms:W3CDTF">2013-12-03T17:33:30Z</dcterms:created>
  <dcterms:modified xsi:type="dcterms:W3CDTF">2013-12-17T23:13:36Z</dcterms:modified>
</cp:coreProperties>
</file>