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6"/>
  </p:notesMasterIdLst>
  <p:handoutMasterIdLst>
    <p:handoutMasterId r:id="rId27"/>
  </p:handoutMasterIdLst>
  <p:sldIdLst>
    <p:sldId id="479" r:id="rId2"/>
    <p:sldId id="466" r:id="rId3"/>
    <p:sldId id="480" r:id="rId4"/>
    <p:sldId id="470" r:id="rId5"/>
    <p:sldId id="488" r:id="rId6"/>
    <p:sldId id="482" r:id="rId7"/>
    <p:sldId id="502" r:id="rId8"/>
    <p:sldId id="483" r:id="rId9"/>
    <p:sldId id="489" r:id="rId10"/>
    <p:sldId id="490" r:id="rId11"/>
    <p:sldId id="491" r:id="rId12"/>
    <p:sldId id="492" r:id="rId13"/>
    <p:sldId id="493" r:id="rId14"/>
    <p:sldId id="494" r:id="rId15"/>
    <p:sldId id="484" r:id="rId16"/>
    <p:sldId id="487" r:id="rId17"/>
    <p:sldId id="485" r:id="rId18"/>
    <p:sldId id="469" r:id="rId19"/>
    <p:sldId id="497" r:id="rId20"/>
    <p:sldId id="498" r:id="rId21"/>
    <p:sldId id="499" r:id="rId22"/>
    <p:sldId id="500" r:id="rId23"/>
    <p:sldId id="501" r:id="rId24"/>
    <p:sldId id="496" r:id="rId2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F03"/>
    <a:srgbClr val="A50021"/>
    <a:srgbClr val="F4EE00"/>
    <a:srgbClr val="1F1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532" autoAdjust="0"/>
  </p:normalViewPr>
  <p:slideViewPr>
    <p:cSldViewPr>
      <p:cViewPr>
        <p:scale>
          <a:sx n="66" d="100"/>
          <a:sy n="66" d="100"/>
        </p:scale>
        <p:origin x="-153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17250EC9-B08B-45FC-A176-C9B97AD04771}" type="datetimeFigureOut">
              <a:rPr lang="en-US"/>
              <a:pPr>
                <a:defRPr/>
              </a:pPr>
              <a:t>3/31/2013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01FFE954-B645-41F8-9699-847D708389F5}" type="slidenum">
              <a:rPr lang="en-US"/>
              <a:pPr>
                <a:defRPr/>
              </a:pPr>
              <a:t>‹#›</a:t>
            </a:fld>
            <a:endParaRPr lang="en-US"/>
          </a:p>
        </p:txBody>
      </p:sp>
    </p:spTree>
    <p:extLst>
      <p:ext uri="{BB962C8B-B14F-4D97-AF65-F5344CB8AC3E}">
        <p14:creationId xmlns:p14="http://schemas.microsoft.com/office/powerpoint/2010/main" val="29944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83D0F7F2-B872-42ED-92CB-AF3B64E37708}" type="datetimeFigureOut">
              <a:rPr lang="en-US"/>
              <a:pPr>
                <a:defRPr/>
              </a:pPr>
              <a:t>3/31/2013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B6DA391D-4890-45AD-9966-46E33BA13B4D}" type="slidenum">
              <a:rPr lang="en-US"/>
              <a:pPr>
                <a:defRPr/>
              </a:pPr>
              <a:t>‹#›</a:t>
            </a:fld>
            <a:endParaRPr lang="en-US"/>
          </a:p>
        </p:txBody>
      </p:sp>
    </p:spTree>
    <p:extLst>
      <p:ext uri="{BB962C8B-B14F-4D97-AF65-F5344CB8AC3E}">
        <p14:creationId xmlns:p14="http://schemas.microsoft.com/office/powerpoint/2010/main" val="3063879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680DDBD-1652-42D6-B935-2DD9281D8247}" type="datetimeFigureOut">
              <a:rPr lang="en-US"/>
              <a:pPr>
                <a:defRPr/>
              </a:pPr>
              <a:t>3/31/2013</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EEDD4DB-4C49-4643-8EA5-3A458B9135FF}" type="slidenum">
              <a:rPr lang="en-US"/>
              <a:pPr>
                <a:defRPr/>
              </a:pPr>
              <a:t>‹#›</a:t>
            </a:fld>
            <a:endParaRPr lang="en-US"/>
          </a:p>
        </p:txBody>
      </p:sp>
    </p:spTree>
    <p:extLst>
      <p:ext uri="{BB962C8B-B14F-4D97-AF65-F5344CB8AC3E}">
        <p14:creationId xmlns:p14="http://schemas.microsoft.com/office/powerpoint/2010/main" val="346284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E6FD6D5-1FF4-4418-9F1C-54A73F9AF267}" type="datetimeFigureOut">
              <a:rPr lang="en-US"/>
              <a:pPr>
                <a:defRPr/>
              </a:pPr>
              <a:t>3/31/2013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854ABC3-0670-47E1-B4C1-149B932F24CB}" type="slidenum">
              <a:rPr lang="en-US"/>
              <a:pPr>
                <a:defRPr/>
              </a:pPr>
              <a:t>‹#›</a:t>
            </a:fld>
            <a:endParaRPr lang="en-US"/>
          </a:p>
        </p:txBody>
      </p:sp>
    </p:spTree>
    <p:extLst>
      <p:ext uri="{BB962C8B-B14F-4D97-AF65-F5344CB8AC3E}">
        <p14:creationId xmlns:p14="http://schemas.microsoft.com/office/powerpoint/2010/main" val="253263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961FBD5-80DE-45BA-80EA-E54B560AF4A2}" type="datetimeFigureOut">
              <a:rPr lang="en-US"/>
              <a:pPr>
                <a:defRPr/>
              </a:pPr>
              <a:t>3/31/2013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66FEAC9-A7BD-4A5B-A175-1BF57D3049E5}" type="slidenum">
              <a:rPr lang="en-US"/>
              <a:pPr>
                <a:defRPr/>
              </a:pPr>
              <a:t>‹#›</a:t>
            </a:fld>
            <a:endParaRPr lang="en-US"/>
          </a:p>
        </p:txBody>
      </p:sp>
    </p:spTree>
    <p:extLst>
      <p:ext uri="{BB962C8B-B14F-4D97-AF65-F5344CB8AC3E}">
        <p14:creationId xmlns:p14="http://schemas.microsoft.com/office/powerpoint/2010/main" val="396219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69803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5044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712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97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522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86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056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36215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0866518F-E6C3-4F98-A6C8-FFC8DE9068E8}" type="slidenum">
              <a:rPr lang="en-US" altLang="zh-TW"/>
              <a:pPr>
                <a:defRPr/>
              </a:pPr>
              <a:t>‹#›</a:t>
            </a:fld>
            <a:endParaRPr lang="en-US" altLang="zh-TW"/>
          </a:p>
        </p:txBody>
      </p:sp>
    </p:spTree>
    <p:extLst>
      <p:ext uri="{BB962C8B-B14F-4D97-AF65-F5344CB8AC3E}">
        <p14:creationId xmlns:p14="http://schemas.microsoft.com/office/powerpoint/2010/main" val="107273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C16DC69-E78B-4CB7-8299-0F04069893AA}" type="datetimeFigureOut">
              <a:rPr lang="en-US"/>
              <a:pPr>
                <a:defRPr/>
              </a:pPr>
              <a:t>3/31/2013</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66AC467C-49AC-45DE-BD54-7EE317106ADA}" type="slidenum">
              <a:rPr lang="en-US"/>
              <a:pPr>
                <a:defRPr/>
              </a:pPr>
              <a:t>‹#›</a:t>
            </a:fld>
            <a:endParaRPr lang="en-US"/>
          </a:p>
        </p:txBody>
      </p:sp>
    </p:spTree>
    <p:extLst>
      <p:ext uri="{BB962C8B-B14F-4D97-AF65-F5344CB8AC3E}">
        <p14:creationId xmlns:p14="http://schemas.microsoft.com/office/powerpoint/2010/main" val="82910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3E05BD2-360D-4C77-8E97-EE0E8351DF89}" type="datetimeFigureOut">
              <a:rPr lang="en-US"/>
              <a:pPr>
                <a:defRPr/>
              </a:pPr>
              <a:t>3/31/2013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016CFA3-DC24-4049-9367-AACE2300364D}" type="slidenum">
              <a:rPr lang="en-US"/>
              <a:pPr>
                <a:defRPr/>
              </a:pPr>
              <a:t>‹#›</a:t>
            </a:fld>
            <a:endParaRPr lang="en-US"/>
          </a:p>
        </p:txBody>
      </p:sp>
    </p:spTree>
    <p:extLst>
      <p:ext uri="{BB962C8B-B14F-4D97-AF65-F5344CB8AC3E}">
        <p14:creationId xmlns:p14="http://schemas.microsoft.com/office/powerpoint/2010/main" val="409006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EA774AA-7CC9-4011-ADFE-7EA6C1CF5B60}" type="datetimeFigureOut">
              <a:rPr lang="en-US"/>
              <a:pPr>
                <a:defRPr/>
              </a:pPr>
              <a:t>3/31/2013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334996A-D32A-4677-BD73-14C777C6F39D}" type="slidenum">
              <a:rPr lang="en-US"/>
              <a:pPr>
                <a:defRPr/>
              </a:pPr>
              <a:t>‹#›</a:t>
            </a:fld>
            <a:endParaRPr lang="en-US"/>
          </a:p>
        </p:txBody>
      </p:sp>
    </p:spTree>
    <p:extLst>
      <p:ext uri="{BB962C8B-B14F-4D97-AF65-F5344CB8AC3E}">
        <p14:creationId xmlns:p14="http://schemas.microsoft.com/office/powerpoint/2010/main" val="373636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3261B1F-558A-4846-88F0-61997E141A72}" type="datetimeFigureOut">
              <a:rPr lang="en-US"/>
              <a:pPr>
                <a:defRPr/>
              </a:pPr>
              <a:t>3/31/2013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403FDFDC-12E5-4972-AC61-FFF7225C5B04}" type="slidenum">
              <a:rPr lang="en-US"/>
              <a:pPr>
                <a:defRPr/>
              </a:pPr>
              <a:t>‹#›</a:t>
            </a:fld>
            <a:endParaRPr lang="en-US"/>
          </a:p>
        </p:txBody>
      </p:sp>
    </p:spTree>
    <p:extLst>
      <p:ext uri="{BB962C8B-B14F-4D97-AF65-F5344CB8AC3E}">
        <p14:creationId xmlns:p14="http://schemas.microsoft.com/office/powerpoint/2010/main" val="23657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83C5558B-C1D9-4105-93B9-754CD413CE6E}" type="datetimeFigureOut">
              <a:rPr lang="en-US"/>
              <a:pPr>
                <a:defRPr/>
              </a:pPr>
              <a:t>3/31/2013</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9F546D9A-AC4F-49F9-BB7B-215F8CDED807}" type="slidenum">
              <a:rPr lang="en-US"/>
              <a:pPr>
                <a:defRPr/>
              </a:pPr>
              <a:t>‹#›</a:t>
            </a:fld>
            <a:endParaRPr lang="en-US"/>
          </a:p>
        </p:txBody>
      </p:sp>
    </p:spTree>
    <p:extLst>
      <p:ext uri="{BB962C8B-B14F-4D97-AF65-F5344CB8AC3E}">
        <p14:creationId xmlns:p14="http://schemas.microsoft.com/office/powerpoint/2010/main" val="100219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E166602-5CE7-42B8-9144-FD85E3DA6922}" type="datetimeFigureOut">
              <a:rPr lang="en-US"/>
              <a:pPr>
                <a:defRPr/>
              </a:pPr>
              <a:t>3/31/2013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C260A3D-0165-43A5-A729-D186C8BB65FD}" type="slidenum">
              <a:rPr lang="en-US"/>
              <a:pPr>
                <a:defRPr/>
              </a:pPr>
              <a:t>‹#›</a:t>
            </a:fld>
            <a:endParaRPr lang="en-US"/>
          </a:p>
        </p:txBody>
      </p:sp>
    </p:spTree>
    <p:extLst>
      <p:ext uri="{BB962C8B-B14F-4D97-AF65-F5344CB8AC3E}">
        <p14:creationId xmlns:p14="http://schemas.microsoft.com/office/powerpoint/2010/main" val="191522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5CA4725-E358-45DE-B7C4-57057A334AED}" type="datetimeFigureOut">
              <a:rPr lang="en-US"/>
              <a:pPr>
                <a:defRPr/>
              </a:pPr>
              <a:t>3/31/2013</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59A964C2-63A2-4351-BCC9-BC8C89A56174}" type="slidenum">
              <a:rPr lang="en-US"/>
              <a:pPr>
                <a:defRPr/>
              </a:pPr>
              <a:t>‹#›</a:t>
            </a:fld>
            <a:endParaRPr lang="en-US"/>
          </a:p>
        </p:txBody>
      </p:sp>
    </p:spTree>
    <p:extLst>
      <p:ext uri="{BB962C8B-B14F-4D97-AF65-F5344CB8AC3E}">
        <p14:creationId xmlns:p14="http://schemas.microsoft.com/office/powerpoint/2010/main" val="168992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alpha val="5000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F832CEC2-1D72-46D5-8E48-00269EE22912}" type="datetimeFigureOut">
              <a:rPr lang="en-US"/>
              <a:pPr>
                <a:defRPr/>
              </a:pPr>
              <a:t>3/31/2013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287A5981-E9F8-4CA9-BDDA-A51D11DFD3C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 id="2147486521" r:id="rId5"/>
    <p:sldLayoutId id="2147486522" r:id="rId6"/>
    <p:sldLayoutId id="2147486523" r:id="rId7"/>
    <p:sldLayoutId id="2147486524" r:id="rId8"/>
    <p:sldLayoutId id="2147486525" r:id="rId9"/>
    <p:sldLayoutId id="2147486526" r:id="rId10"/>
    <p:sldLayoutId id="2147486527" r:id="rId11"/>
    <p:sldLayoutId id="2147486528" r:id="rId12"/>
    <p:sldLayoutId id="2147486529" r:id="rId13"/>
    <p:sldLayoutId id="2147486530" r:id="rId14"/>
    <p:sldLayoutId id="2147486531" r:id="rId15"/>
    <p:sldLayoutId id="2147486532" r:id="rId16"/>
    <p:sldLayoutId id="2147486533" r:id="rId17"/>
    <p:sldLayoutId id="2147486534" r:id="rId18"/>
    <p:sldLayoutId id="2147486535"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www.thepastorsmessage.com/wp-content/uploads/2012/07/thecross.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ChangeArrowheads="1"/>
          </p:cNvSpPr>
          <p:nvPr/>
        </p:nvSpPr>
        <p:spPr bwMode="auto">
          <a:xfrm>
            <a:off x="2209800" y="5903913"/>
            <a:ext cx="5105400" cy="9540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zh-TW" altLang="en-US" sz="2800" dirty="0"/>
              <a:t>林前</a:t>
            </a:r>
            <a:r>
              <a:rPr lang="en-US" sz="2800" dirty="0"/>
              <a:t>15:1-11</a:t>
            </a:r>
          </a:p>
          <a:p>
            <a:pPr algn="ctr">
              <a:defRPr/>
            </a:pPr>
            <a:r>
              <a:rPr lang="en-US" sz="2800" dirty="0">
                <a:latin typeface="AR Maokai Heavy Big5" pitchFamily="49" charset="-120"/>
                <a:ea typeface="AR Maokai Heavy Big5" pitchFamily="49" charset="-120"/>
              </a:rPr>
              <a:t>1 </a:t>
            </a:r>
            <a:r>
              <a:rPr lang="en-US" sz="2800" b="1" dirty="0"/>
              <a:t>Corinthians</a:t>
            </a:r>
            <a:r>
              <a:rPr lang="en-US" sz="2800" dirty="0">
                <a:latin typeface="AR Maokai Heavy Big5" pitchFamily="49" charset="-120"/>
                <a:ea typeface="AR Maokai Heavy Big5" pitchFamily="49" charset="-120"/>
              </a:rPr>
              <a:t> 15:1-11</a:t>
            </a:r>
          </a:p>
        </p:txBody>
      </p:sp>
      <p:sp>
        <p:nvSpPr>
          <p:cNvPr id="6" name="Rectangle 5"/>
          <p:cNvSpPr/>
          <p:nvPr/>
        </p:nvSpPr>
        <p:spPr>
          <a:xfrm>
            <a:off x="1371600" y="381000"/>
            <a:ext cx="6763391" cy="2585323"/>
          </a:xfrm>
          <a:prstGeom prst="rect">
            <a:avLst/>
          </a:prstGeom>
          <a:noFill/>
        </p:spPr>
        <p:txBody>
          <a:bodyPr wrap="none">
            <a:spAutoFit/>
          </a:bodyPr>
          <a:lstStyle/>
          <a:p>
            <a:pPr algn="ctr">
              <a:defRPr/>
            </a:pPr>
            <a:r>
              <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Kantingliu Ultra Big5" pitchFamily="49" charset="-120"/>
                <a:ea typeface="AR Kantingliu Ultra Big5" pitchFamily="49" charset="-120"/>
              </a:rPr>
              <a:t>復活的確據</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Kantingliu Ultra Big5" pitchFamily="49" charset="-120"/>
              <a:ea typeface="AR Kantingliu Ultra Big5" pitchFamily="49" charset="-120"/>
            </a:endParaRP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Kantingliu Ultra Big5" pitchFamily="49" charset="-120"/>
                <a:ea typeface="AR Kantingliu Ultra Big5" pitchFamily="49" charset="-120"/>
              </a:rPr>
              <a:t>The Certainty </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Kantingliu Ultra Big5" pitchFamily="49" charset="-120"/>
                <a:ea typeface="AR Kantingliu Ultra Big5" pitchFamily="49" charset="-120"/>
              </a:rPr>
              <a:t>of the Resurrection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04800" y="3505200"/>
            <a:ext cx="8686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chemeClr val="bg1"/>
                </a:solidFill>
                <a:latin typeface="Arial Unicode MS" pitchFamily="34" charset="-128"/>
                <a:ea typeface="Arial Unicode MS" pitchFamily="34" charset="-128"/>
                <a:cs typeface="Arial Unicode MS" pitchFamily="34" charset="-128"/>
              </a:rPr>
              <a:t>What shall we say of this kind of evidence? Fulfilled prophecy is the greatest and highest of all the attestations that Christ is truly the son of God and was raised from the dead.</a:t>
            </a:r>
          </a:p>
        </p:txBody>
      </p:sp>
      <p:pic>
        <p:nvPicPr>
          <p:cNvPr id="30723" name="Picture 2" descr="http://3.bp.blogspot.com/_LpornjbSEIU/S7f0KdM0nyI/AAAAAAAAIY4/imWRf9M1RgM/s1600/al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41640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52400" y="609600"/>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Unicode MS" pitchFamily="34" charset="-128"/>
                <a:ea typeface="Arial Unicode MS" pitchFamily="34" charset="-128"/>
                <a:cs typeface="Arial Unicode MS" pitchFamily="34" charset="-128"/>
              </a:rPr>
              <a:t>Because the New Testament provides the primary historical source for information on the resurrection, many critics during the 19th century attacked the reliability of these biblical documents. By the end of the 19th century, however, archaeological discoveries had </a:t>
            </a:r>
          </a:p>
          <a:p>
            <a:r>
              <a:rPr lang="en-US" sz="3600">
                <a:latin typeface="Arial Unicode MS" pitchFamily="34" charset="-128"/>
                <a:ea typeface="Arial Unicode MS" pitchFamily="34" charset="-128"/>
                <a:cs typeface="Arial Unicode MS" pitchFamily="34" charset="-128"/>
              </a:rPr>
              <a:t>confirmed the accuracy</a:t>
            </a:r>
          </a:p>
          <a:p>
            <a:r>
              <a:rPr lang="en-US" sz="3600">
                <a:latin typeface="Arial Unicode MS" pitchFamily="34" charset="-128"/>
                <a:ea typeface="Arial Unicode MS" pitchFamily="34" charset="-128"/>
                <a:cs typeface="Arial Unicode MS" pitchFamily="34" charset="-128"/>
              </a:rPr>
              <a:t>of the New Testament </a:t>
            </a:r>
          </a:p>
          <a:p>
            <a:r>
              <a:rPr lang="en-US" sz="3600">
                <a:latin typeface="Arial Unicode MS" pitchFamily="34" charset="-128"/>
                <a:ea typeface="Arial Unicode MS" pitchFamily="34" charset="-128"/>
                <a:cs typeface="Arial Unicode MS" pitchFamily="34" charset="-128"/>
              </a:rPr>
              <a:t>manuscripts. </a:t>
            </a:r>
          </a:p>
        </p:txBody>
      </p:sp>
      <p:pic>
        <p:nvPicPr>
          <p:cNvPr id="30724" name="Picture 4" descr="http://www.padfield.com/bible-times/archaeology/p7hg_img_1/fullsize/archaeologist-at-work.jpg"/>
          <p:cNvPicPr>
            <a:picLocks noChangeAspect="1" noChangeArrowheads="1"/>
          </p:cNvPicPr>
          <p:nvPr/>
        </p:nvPicPr>
        <p:blipFill>
          <a:blip r:embed="rId2" cstate="print"/>
          <a:srcRect/>
          <a:stretch>
            <a:fillRect/>
          </a:stretch>
        </p:blipFill>
        <p:spPr bwMode="auto">
          <a:xfrm>
            <a:off x="5334000" y="4114800"/>
            <a:ext cx="31242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04800" y="182563"/>
            <a:ext cx="88392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400">
                <a:latin typeface="Arial Unicode MS" pitchFamily="34" charset="-128"/>
                <a:ea typeface="Arial Unicode MS" pitchFamily="34" charset="-128"/>
                <a:cs typeface="Arial Unicode MS" pitchFamily="34" charset="-128"/>
              </a:rPr>
              <a:t>Discoveries of early </a:t>
            </a:r>
          </a:p>
          <a:p>
            <a:r>
              <a:rPr lang="en-US" sz="3400">
                <a:latin typeface="Arial Unicode MS" pitchFamily="34" charset="-128"/>
                <a:ea typeface="Arial Unicode MS" pitchFamily="34" charset="-128"/>
                <a:cs typeface="Arial Unicode MS" pitchFamily="34" charset="-128"/>
              </a:rPr>
              <a:t>papyri bridged the gap </a:t>
            </a:r>
          </a:p>
          <a:p>
            <a:r>
              <a:rPr lang="en-US" sz="3400">
                <a:latin typeface="Arial Unicode MS" pitchFamily="34" charset="-128"/>
                <a:ea typeface="Arial Unicode MS" pitchFamily="34" charset="-128"/>
                <a:cs typeface="Arial Unicode MS" pitchFamily="34" charset="-128"/>
              </a:rPr>
              <a:t>between the time of </a:t>
            </a:r>
          </a:p>
          <a:p>
            <a:r>
              <a:rPr lang="en-US" sz="3400">
                <a:latin typeface="Arial Unicode MS" pitchFamily="34" charset="-128"/>
                <a:ea typeface="Arial Unicode MS" pitchFamily="34" charset="-128"/>
                <a:cs typeface="Arial Unicode MS" pitchFamily="34" charset="-128"/>
              </a:rPr>
              <a:t>Christ and existing </a:t>
            </a:r>
          </a:p>
          <a:p>
            <a:r>
              <a:rPr lang="en-US" sz="3400">
                <a:latin typeface="Arial Unicode MS" pitchFamily="34" charset="-128"/>
                <a:ea typeface="Arial Unicode MS" pitchFamily="34" charset="-128"/>
                <a:cs typeface="Arial Unicode MS" pitchFamily="34" charset="-128"/>
              </a:rPr>
              <a:t>manuscripts from a </a:t>
            </a:r>
          </a:p>
          <a:p>
            <a:r>
              <a:rPr lang="en-US" sz="3400">
                <a:latin typeface="Arial Unicode MS" pitchFamily="34" charset="-128"/>
                <a:ea typeface="Arial Unicode MS" pitchFamily="34" charset="-128"/>
                <a:cs typeface="Arial Unicode MS" pitchFamily="34" charset="-128"/>
              </a:rPr>
              <a:t>later date. Those findings increased scholarly confidence in the reliability of the Bible. Coinciding with the papyri discoveries, an abundance of other manuscripts came to light (over 24,000 copies of early New Testament manuscripts are known to be in existence today). </a:t>
            </a:r>
          </a:p>
        </p:txBody>
      </p:sp>
      <p:pic>
        <p:nvPicPr>
          <p:cNvPr id="75780" name="Picture 4" descr="http://www.stanford.edu/dept/classics/cgi-bin/web/sites/all/files/imagecache/news_full_listing/news_images/papyri4.jpg"/>
          <p:cNvPicPr>
            <a:picLocks noChangeAspect="1" noChangeArrowheads="1"/>
          </p:cNvPicPr>
          <p:nvPr/>
        </p:nvPicPr>
        <p:blipFill>
          <a:blip r:embed="rId2" cstate="print"/>
          <a:srcRect/>
          <a:stretch>
            <a:fillRect/>
          </a:stretch>
        </p:blipFill>
        <p:spPr bwMode="auto">
          <a:xfrm>
            <a:off x="4876800" y="304800"/>
            <a:ext cx="3810000" cy="2257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81000" y="1981200"/>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600">
                <a:latin typeface="Arial Unicode MS" pitchFamily="34" charset="-128"/>
                <a:ea typeface="Arial Unicode MS" pitchFamily="34" charset="-128"/>
                <a:cs typeface="Arial Unicode MS" pitchFamily="34" charset="-128"/>
              </a:rPr>
              <a:t>			Sir William Ramsay, who 				spent 15 years attempting to 			undermine Luke credentials as a historian, and to refute the reliability of the New Testament, finally concluded: "Luke is a historian of the first rank . . . This author should be placed along with the very greatest of historians. "</a:t>
            </a:r>
          </a:p>
        </p:txBody>
      </p:sp>
      <p:pic>
        <p:nvPicPr>
          <p:cNvPr id="74755" name="Picture 3" descr="http://www.nobelprize.org/nobel_prizes/chemistry/laureates/1904/ramsay_postcard.jpg"/>
          <p:cNvPicPr>
            <a:picLocks noChangeAspect="1" noChangeArrowheads="1"/>
          </p:cNvPicPr>
          <p:nvPr/>
        </p:nvPicPr>
        <p:blipFill>
          <a:blip r:embed="rId2"/>
          <a:srcRect/>
          <a:stretch>
            <a:fillRect/>
          </a:stretch>
        </p:blipFill>
        <p:spPr bwMode="auto">
          <a:xfrm>
            <a:off x="690563" y="601663"/>
            <a:ext cx="2052637" cy="29035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52400" y="400050"/>
            <a:ext cx="8991600" cy="6186488"/>
          </a:xfrm>
          <a:prstGeom prst="rect">
            <a:avLst/>
          </a:prstGeom>
          <a:noFill/>
          <a:ln w="9525">
            <a:noFill/>
            <a:miter lim="800000"/>
            <a:headEnd/>
            <a:tailEnd/>
          </a:ln>
          <a:effectLst/>
        </p:spPr>
        <p:txBody>
          <a:bodyPr anchor="ctr">
            <a:spAutoFit/>
          </a:bodyPr>
          <a:lstStyle/>
          <a:p>
            <a:pPr eaLnBrk="0" hangingPunct="0">
              <a:defRPr/>
            </a:pPr>
            <a:r>
              <a:rPr lang="en-US" sz="3600" b="1" i="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The testimony of eyewitnesses (vv.5-7)</a:t>
            </a:r>
          </a:p>
          <a:p>
            <a:pPr eaLnBrk="0" hangingPunct="0">
              <a:defRPr/>
            </a:pPr>
            <a:endParaRPr lang="en-US" sz="3600" b="1" dirty="0">
              <a:solidFill>
                <a:srgbClr val="C00000"/>
              </a:solidFill>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If one man told you that he saw a meteorite streaked across the sky and exploded somewhere, you may or may not believe it. If ten people told you that they all saw the same thing, you would have to be impressed. If five hundred people told you that they saw the same thing at the same time, you could not doubt the veracity of their statements.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http://media.redding.com/media/img/photos/2013/02/15/Meteor_t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581400"/>
            <a:ext cx="8534400" cy="3046413"/>
          </a:xfrm>
          <a:prstGeom prst="rect">
            <a:avLst/>
          </a:prstGeom>
          <a:solidFill>
            <a:schemeClr val="accent1">
              <a:lumMod val="50000"/>
            </a:schemeClr>
          </a:solidFill>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meteorite streaked across the sky and exploded over central Russia on Feb. 15 2013, raining fireballs over a vast area and causing a shock wave that smashed windows, damaged buildings and injured 1,200 people. What those people said was the truth.</a:t>
            </a:r>
            <a:endParaRPr lang="en-US" sz="32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228600" y="180975"/>
            <a:ext cx="89154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600">
                <a:latin typeface="Arial Unicode MS" pitchFamily="34" charset="-128"/>
                <a:ea typeface="Arial Unicode MS" pitchFamily="34" charset="-128"/>
                <a:cs typeface="Arial Unicode MS" pitchFamily="34" charset="-128"/>
              </a:rPr>
              <a:t>Paul next </a:t>
            </a:r>
            <a:r>
              <a:rPr lang="en-US" sz="3600"/>
              <a:t>releases</a:t>
            </a:r>
            <a:r>
              <a:rPr lang="en-US" sz="3600">
                <a:latin typeface="Arial Unicode MS" pitchFamily="34" charset="-128"/>
                <a:ea typeface="Arial Unicode MS" pitchFamily="34" charset="-128"/>
                <a:cs typeface="Arial Unicode MS" pitchFamily="34" charset="-128"/>
              </a:rPr>
              <a:t> a list of those who had seen Christ. The word “SEEN” refers to seeing with the eye as opposed to a vision or a hallucination. This is also strong evidence. </a:t>
            </a:r>
          </a:p>
          <a:p>
            <a:pPr eaLnBrk="0" hangingPunct="0"/>
            <a:endParaRPr lang="en-US" sz="3600">
              <a:latin typeface="Arial Unicode MS" pitchFamily="34" charset="-128"/>
              <a:ea typeface="Arial Unicode MS" pitchFamily="34" charset="-128"/>
              <a:cs typeface="Arial Unicode MS" pitchFamily="34" charset="-128"/>
            </a:endParaRPr>
          </a:p>
          <a:p>
            <a:pPr eaLnBrk="0" hangingPunct="0"/>
            <a:r>
              <a:rPr lang="en-US" sz="3600">
                <a:latin typeface="Arial Unicode MS" pitchFamily="34" charset="-128"/>
                <a:ea typeface="Arial Unicode MS" pitchFamily="34" charset="-128"/>
                <a:cs typeface="Arial Unicode MS" pitchFamily="34" charset="-128"/>
              </a:rPr>
              <a:t>How do you prove anything? </a:t>
            </a:r>
          </a:p>
          <a:p>
            <a:pPr eaLnBrk="0" hangingPunct="0"/>
            <a:r>
              <a:rPr lang="en-US" sz="3600">
                <a:latin typeface="Arial Unicode MS" pitchFamily="34" charset="-128"/>
                <a:ea typeface="Arial Unicode MS" pitchFamily="34" charset="-128"/>
                <a:cs typeface="Arial Unicode MS" pitchFamily="34" charset="-128"/>
              </a:rPr>
              <a:t>In a court of law, we determine </a:t>
            </a:r>
          </a:p>
          <a:p>
            <a:pPr eaLnBrk="0" hangingPunct="0"/>
            <a:r>
              <a:rPr lang="en-US" sz="3600">
                <a:latin typeface="Arial Unicode MS" pitchFamily="34" charset="-128"/>
                <a:ea typeface="Arial Unicode MS" pitchFamily="34" charset="-128"/>
                <a:cs typeface="Arial Unicode MS" pitchFamily="34" charset="-128"/>
              </a:rPr>
              <a:t>the credibility of a case by the </a:t>
            </a:r>
          </a:p>
          <a:p>
            <a:pPr eaLnBrk="0" hangingPunct="0"/>
            <a:r>
              <a:rPr lang="en-US" sz="3600">
                <a:latin typeface="Arial Unicode MS" pitchFamily="34" charset="-128"/>
                <a:ea typeface="Arial Unicode MS" pitchFamily="34" charset="-128"/>
                <a:cs typeface="Arial Unicode MS" pitchFamily="34" charset="-128"/>
              </a:rPr>
              <a:t>number, agreement, and </a:t>
            </a:r>
          </a:p>
          <a:p>
            <a:pPr eaLnBrk="0" hangingPunct="0"/>
            <a:r>
              <a:rPr lang="en-US" sz="3600">
                <a:latin typeface="Arial Unicode MS" pitchFamily="34" charset="-128"/>
                <a:ea typeface="Arial Unicode MS" pitchFamily="34" charset="-128"/>
                <a:cs typeface="Arial Unicode MS" pitchFamily="34" charset="-128"/>
              </a:rPr>
              <a:t>reliability of witnesses.</a:t>
            </a:r>
          </a:p>
        </p:txBody>
      </p:sp>
      <p:pic>
        <p:nvPicPr>
          <p:cNvPr id="28678" name="Picture 6" descr="http://nsarchive.files.wordpress.com/2010/11/secret-sessions-3.jpg"/>
          <p:cNvPicPr>
            <a:picLocks noChangeAspect="1" noChangeArrowheads="1"/>
          </p:cNvPicPr>
          <p:nvPr/>
        </p:nvPicPr>
        <p:blipFill>
          <a:blip r:embed="rId2" cstate="print"/>
          <a:srcRect/>
          <a:stretch>
            <a:fillRect/>
          </a:stretch>
        </p:blipFill>
        <p:spPr bwMode="auto">
          <a:xfrm>
            <a:off x="6705600" y="2971800"/>
            <a:ext cx="2121865"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http://images.nationalgeographic.com/wpf/media-live/photos/000/259/cache/fishermen-chad_25993_990x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304800" y="4905375"/>
            <a:ext cx="8839200" cy="175418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eaLnBrk="0" hangingPunct="0">
              <a:defRPr/>
            </a:pPr>
            <a:r>
              <a:rPr lang="en-US" sz="3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The resurrected Christ was seen by Peter and then by the rest of twelve disciples (v.5).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304800" y="457200"/>
            <a:ext cx="868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Unicode MS" pitchFamily="34" charset="-128"/>
                <a:ea typeface="Arial Unicode MS" pitchFamily="34" charset="-128"/>
                <a:cs typeface="Arial Unicode MS" pitchFamily="34" charset="-128"/>
              </a:rPr>
              <a:t>B. The resurrected Christ was seen by five hundred brethren at one time. When Paul wrote this, most of these people were still alive and could have been questioned if				 his readers had desired				 to do so (v.6).</a:t>
            </a:r>
          </a:p>
        </p:txBody>
      </p:sp>
      <p:pic>
        <p:nvPicPr>
          <p:cNvPr id="38915" name="Picture 5" descr="http://images.catholic.org/ins_news/2010044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26209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28600" y="762000"/>
            <a:ext cx="8915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600">
                <a:latin typeface="Arial Unicode MS" pitchFamily="34" charset="-128"/>
                <a:ea typeface="Arial Unicode MS" pitchFamily="34" charset="-128"/>
                <a:cs typeface="Arial Unicode MS" pitchFamily="34" charset="-128"/>
              </a:rPr>
              <a:t>C. The resurrected Christ was seen by </a:t>
            </a:r>
          </a:p>
          <a:p>
            <a:pPr eaLnBrk="0" hangingPunct="0"/>
            <a:r>
              <a:rPr lang="en-US" sz="3600">
                <a:latin typeface="Arial Unicode MS" pitchFamily="34" charset="-128"/>
                <a:ea typeface="Arial Unicode MS" pitchFamily="34" charset="-128"/>
                <a:cs typeface="Arial Unicode MS" pitchFamily="34" charset="-128"/>
              </a:rPr>
              <a:t>James. </a:t>
            </a:r>
          </a:p>
          <a:p>
            <a:pPr eaLnBrk="0" hangingPunct="0"/>
            <a:endParaRPr lang="en-US" sz="3600">
              <a:latin typeface="Arial Unicode MS" pitchFamily="34" charset="-128"/>
              <a:ea typeface="Arial Unicode MS" pitchFamily="34" charset="-128"/>
              <a:cs typeface="Arial Unicode MS" pitchFamily="34" charset="-128"/>
            </a:endParaRPr>
          </a:p>
          <a:p>
            <a:pPr eaLnBrk="0" hangingPunct="0"/>
            <a:r>
              <a:rPr lang="en-US" sz="3600">
                <a:latin typeface="Arial Unicode MS" pitchFamily="34" charset="-128"/>
                <a:ea typeface="Arial Unicode MS" pitchFamily="34" charset="-128"/>
                <a:cs typeface="Arial Unicode MS" pitchFamily="34" charset="-128"/>
              </a:rPr>
              <a:t>James was the half </a:t>
            </a:r>
          </a:p>
          <a:p>
            <a:pPr eaLnBrk="0" hangingPunct="0"/>
            <a:r>
              <a:rPr lang="en-US" sz="3600">
                <a:latin typeface="Arial Unicode MS" pitchFamily="34" charset="-128"/>
                <a:ea typeface="Arial Unicode MS" pitchFamily="34" charset="-128"/>
                <a:cs typeface="Arial Unicode MS" pitchFamily="34" charset="-128"/>
              </a:rPr>
              <a:t>brother of our Lord. </a:t>
            </a:r>
          </a:p>
          <a:p>
            <a:pPr eaLnBrk="0" hangingPunct="0"/>
            <a:r>
              <a:rPr lang="en-US" sz="3600">
                <a:latin typeface="Arial Unicode MS" pitchFamily="34" charset="-128"/>
                <a:ea typeface="Arial Unicode MS" pitchFamily="34" charset="-128"/>
                <a:cs typeface="Arial Unicode MS" pitchFamily="34" charset="-128"/>
              </a:rPr>
              <a:t>At the time he saw </a:t>
            </a:r>
          </a:p>
          <a:p>
            <a:pPr eaLnBrk="0" hangingPunct="0"/>
            <a:r>
              <a:rPr lang="en-US" sz="3600">
                <a:latin typeface="Arial Unicode MS" pitchFamily="34" charset="-128"/>
                <a:ea typeface="Arial Unicode MS" pitchFamily="34" charset="-128"/>
                <a:cs typeface="Arial Unicode MS" pitchFamily="34" charset="-128"/>
              </a:rPr>
              <a:t>Jesus, he and his family did not believe Jesus was the Messiah until after the resurrection.</a:t>
            </a:r>
          </a:p>
        </p:txBody>
      </p:sp>
      <p:pic>
        <p:nvPicPr>
          <p:cNvPr id="92163" name="Picture 3" descr="http://3.bp.blogspot.com/--ffhcYAdHzs/T3_odPZjcnI/AAAAAAAAB1Y/r2cvTo0NFdU/s400/thomas_caravaggio.jpg"/>
          <p:cNvPicPr>
            <a:picLocks noChangeAspect="1" noChangeArrowheads="1"/>
          </p:cNvPicPr>
          <p:nvPr/>
        </p:nvPicPr>
        <p:blipFill>
          <a:blip r:embed="rId2"/>
          <a:srcRect/>
          <a:stretch>
            <a:fillRect/>
          </a:stretch>
        </p:blipFill>
        <p:spPr bwMode="auto">
          <a:xfrm>
            <a:off x="5105400" y="1587500"/>
            <a:ext cx="2895600" cy="23891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28600" y="457200"/>
            <a:ext cx="8763000" cy="6248400"/>
          </a:xfrm>
          <a:prstGeom prst="rect">
            <a:avLst/>
          </a:prstGeom>
          <a:noFill/>
          <a:ln w="9525">
            <a:noFill/>
            <a:miter lim="800000"/>
            <a:headEnd/>
            <a:tailEnd/>
          </a:ln>
          <a:effectLst/>
        </p:spPr>
        <p:txBody>
          <a:bodyPr anchor="ctr">
            <a:spAutoFit/>
          </a:bodyPr>
          <a:lstStyle/>
          <a:p>
            <a:pPr eaLnBrk="0" hangingPunct="0">
              <a:defRPr/>
            </a:pPr>
            <a:r>
              <a:rPr lang="en-US" sz="4000" dirty="0">
                <a:latin typeface="Arial Unicode MS" pitchFamily="34" charset="-128"/>
                <a:ea typeface="Arial Unicode MS" pitchFamily="34" charset="-128"/>
                <a:cs typeface="Arial Unicode MS" pitchFamily="34" charset="-128"/>
              </a:rPr>
              <a:t>			</a:t>
            </a:r>
            <a:r>
              <a:rPr lang="en-US" sz="3600" dirty="0">
                <a:latin typeface="Arial Unicode MS" pitchFamily="34" charset="-128"/>
                <a:ea typeface="Arial Unicode MS" pitchFamily="34" charset="-128"/>
                <a:cs typeface="Arial Unicode MS" pitchFamily="34" charset="-128"/>
              </a:rPr>
              <a:t>In one of Plato’s dialogues, 			there is an account of 					Socrates’ last day on earth. 			As he awaited execution, a group of his followers came to visit. Naturally the discussion turned to the subject of immortality. </a:t>
            </a:r>
            <a:r>
              <a:rPr lang="en-US" sz="3600" b="1" dirty="0">
                <a:solidFill>
                  <a:schemeClr val="accent3">
                    <a:lumMod val="75000"/>
                  </a:schemeClr>
                </a:solidFill>
                <a:latin typeface="Arial Unicode MS" pitchFamily="34" charset="-128"/>
                <a:ea typeface="Arial Unicode MS" pitchFamily="34" charset="-128"/>
                <a:cs typeface="Arial Unicode MS" pitchFamily="34" charset="-128"/>
              </a:rPr>
              <a:t>Where would the philosopher Socrates </a:t>
            </a:r>
            <a:r>
              <a:rPr lang="en-US" sz="3600" b="1" dirty="0">
                <a:solidFill>
                  <a:schemeClr val="accent3">
                    <a:lumMod val="75000"/>
                  </a:schemeClr>
                </a:solidFill>
                <a:latin typeface="Arial Unicode MS" pitchFamily="34" charset="-128"/>
                <a:ea typeface="Arial Unicode MS" pitchFamily="34" charset="-128"/>
                <a:cs typeface="Arial Unicode MS" pitchFamily="34" charset="-128"/>
              </a:rPr>
              <a:t>go </a:t>
            </a:r>
            <a:r>
              <a:rPr lang="en-US" sz="3600" b="1" dirty="0">
                <a:solidFill>
                  <a:schemeClr val="accent3">
                    <a:lumMod val="75000"/>
                  </a:schemeClr>
                </a:solidFill>
                <a:latin typeface="Arial Unicode MS" pitchFamily="34" charset="-128"/>
                <a:ea typeface="Arial Unicode MS" pitchFamily="34" charset="-128"/>
                <a:cs typeface="Arial Unicode MS" pitchFamily="34" charset="-128"/>
              </a:rPr>
              <a:t>after death? </a:t>
            </a:r>
          </a:p>
          <a:p>
            <a:pPr eaLnBrk="0" hangingPunct="0">
              <a:defRPr/>
            </a:pPr>
            <a:r>
              <a:rPr lang="en-US" sz="3600" b="1" dirty="0">
                <a:solidFill>
                  <a:schemeClr val="accent3">
                    <a:lumMod val="75000"/>
                  </a:schemeClr>
                </a:solidFill>
                <a:latin typeface="Arial Unicode MS" pitchFamily="34" charset="-128"/>
                <a:ea typeface="Arial Unicode MS" pitchFamily="34" charset="-128"/>
                <a:cs typeface="Arial Unicode MS" pitchFamily="34" charset="-128"/>
              </a:rPr>
              <a:t>What lies beyond the grave? </a:t>
            </a:r>
          </a:p>
          <a:p>
            <a:pPr eaLnBrk="0" hangingPunct="0">
              <a:defRPr/>
            </a:pPr>
            <a:r>
              <a:rPr lang="en-US" sz="3600" b="1" dirty="0">
                <a:solidFill>
                  <a:schemeClr val="accent3">
                    <a:lumMod val="75000"/>
                  </a:schemeClr>
                </a:solidFill>
                <a:latin typeface="Arial Unicode MS" pitchFamily="34" charset="-128"/>
                <a:ea typeface="Arial Unicode MS" pitchFamily="34" charset="-128"/>
                <a:cs typeface="Arial Unicode MS" pitchFamily="34" charset="-128"/>
              </a:rPr>
              <a:t>Could Socrates shed any light on these questions?</a:t>
            </a:r>
          </a:p>
        </p:txBody>
      </p:sp>
      <p:pic>
        <p:nvPicPr>
          <p:cNvPr id="22531" name="Picture 6" descr="http://upload.wikimedia.org/wikipedia/commons/thumb/a/a4/Socrates_Louvre.jpg/220px-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8034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117475"/>
            <a:ext cx="9144000" cy="6740525"/>
          </a:xfrm>
          <a:prstGeom prst="rect">
            <a:avLst/>
          </a:prstGeom>
          <a:noFill/>
          <a:ln w="9525">
            <a:noFill/>
            <a:miter lim="800000"/>
            <a:headEnd/>
            <a:tailEnd/>
          </a:ln>
          <a:effectLst/>
        </p:spPr>
        <p:txBody>
          <a:bodyPr anchor="ctr">
            <a:spAutoFit/>
          </a:bodyPr>
          <a:lstStyle/>
          <a:p>
            <a:pPr eaLnBrk="0" hangingPunct="0">
              <a:defRPr/>
            </a:pPr>
            <a:r>
              <a:rPr lang="en-US" sz="3600" b="1" i="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The testimony of a changed life (vv.8-10)</a:t>
            </a:r>
            <a:endParaRPr lang="en-US" sz="3600" b="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0" hangingPunct="0">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  Paul’s last, and perhaps strongest,     </a:t>
            </a:r>
          </a:p>
          <a:p>
            <a:pPr eaLnBrk="0" hangingPunct="0">
              <a:defRPr/>
            </a:pPr>
            <a:r>
              <a:rPr lang="en-US" sz="3600" dirty="0">
                <a:latin typeface="Arial Unicode MS" pitchFamily="34" charset="-128"/>
                <a:ea typeface="Arial Unicode MS" pitchFamily="34" charset="-128"/>
                <a:cs typeface="Arial Unicode MS" pitchFamily="34" charset="-128"/>
              </a:rPr>
              <a:t>  argument is a personal testimony of the   </a:t>
            </a:r>
          </a:p>
          <a:p>
            <a:pPr eaLnBrk="0" hangingPunct="0">
              <a:defRPr/>
            </a:pPr>
            <a:r>
              <a:rPr lang="en-US" sz="3600" dirty="0">
                <a:latin typeface="Arial Unicode MS" pitchFamily="34" charset="-128"/>
                <a:ea typeface="Arial Unicode MS" pitchFamily="34" charset="-128"/>
                <a:cs typeface="Arial Unicode MS" pitchFamily="34" charset="-128"/>
              </a:rPr>
              <a:t>  change Christ had made in his life. Paul </a:t>
            </a:r>
          </a:p>
          <a:p>
            <a:pPr eaLnBrk="0" hangingPunct="0">
              <a:defRPr/>
            </a:pPr>
            <a:r>
              <a:rPr lang="en-US" sz="3600" dirty="0">
                <a:latin typeface="Arial Unicode MS" pitchFamily="34" charset="-128"/>
                <a:ea typeface="Arial Unicode MS" pitchFamily="34" charset="-128"/>
                <a:cs typeface="Arial Unicode MS" pitchFamily="34" charset="-128"/>
              </a:rPr>
              <a:t>  would certainly be classified as a hostile </a:t>
            </a:r>
          </a:p>
          <a:p>
            <a:pPr eaLnBrk="0" hangingPunct="0">
              <a:defRPr/>
            </a:pPr>
            <a:r>
              <a:rPr lang="en-US" sz="3600" dirty="0">
                <a:latin typeface="Arial Unicode MS" pitchFamily="34" charset="-128"/>
                <a:ea typeface="Arial Unicode MS" pitchFamily="34" charset="-128"/>
                <a:cs typeface="Arial Unicode MS" pitchFamily="34" charset="-128"/>
              </a:rPr>
              <a:t>  witness. He was devoting his life to </a:t>
            </a:r>
          </a:p>
          <a:p>
            <a:pPr eaLnBrk="0" hangingPunct="0">
              <a:defRPr/>
            </a:pPr>
            <a:r>
              <a:rPr lang="en-US" sz="3600" dirty="0">
                <a:latin typeface="Arial Unicode MS" pitchFamily="34" charset="-128"/>
                <a:ea typeface="Arial Unicode MS" pitchFamily="34" charset="-128"/>
                <a:cs typeface="Arial Unicode MS" pitchFamily="34" charset="-128"/>
              </a:rPr>
              <a:t>  destroying Christianity at that time. </a:t>
            </a:r>
          </a:p>
          <a:p>
            <a:pPr eaLnBrk="0" hangingPunct="0">
              <a:defRPr/>
            </a:pPr>
            <a:r>
              <a:rPr lang="en-US" sz="3600" dirty="0">
                <a:latin typeface="Arial Unicode MS" pitchFamily="34" charset="-128"/>
                <a:ea typeface="Arial Unicode MS" pitchFamily="34" charset="-128"/>
                <a:cs typeface="Arial Unicode MS" pitchFamily="34" charset="-128"/>
              </a:rPr>
              <a:t>  The resurrected Christ was seen by the </a:t>
            </a:r>
          </a:p>
          <a:p>
            <a:pPr eaLnBrk="0" hangingPunct="0">
              <a:defRPr/>
            </a:pPr>
            <a:r>
              <a:rPr lang="en-US" sz="3600" dirty="0">
                <a:latin typeface="Arial Unicode MS" pitchFamily="34" charset="-128"/>
                <a:ea typeface="Arial Unicode MS" pitchFamily="34" charset="-128"/>
                <a:cs typeface="Arial Unicode MS" pitchFamily="34" charset="-128"/>
              </a:rPr>
              <a:t>  apostle Paul himself on the road to </a:t>
            </a:r>
          </a:p>
          <a:p>
            <a:pPr eaLnBrk="0" hangingPunct="0">
              <a:defRPr/>
            </a:pPr>
            <a:r>
              <a:rPr lang="en-US" sz="3600" dirty="0">
                <a:latin typeface="Arial Unicode MS" pitchFamily="34" charset="-128"/>
                <a:ea typeface="Arial Unicode MS" pitchFamily="34" charset="-128"/>
                <a:cs typeface="Arial Unicode MS" pitchFamily="34" charset="-128"/>
              </a:rPr>
              <a:t>  Damascus. His life was totally changed </a:t>
            </a:r>
          </a:p>
          <a:p>
            <a:pPr eaLnBrk="0" hangingPunct="0">
              <a:defRPr/>
            </a:pPr>
            <a:r>
              <a:rPr lang="en-US" sz="3600" dirty="0">
                <a:latin typeface="Arial Unicode MS" pitchFamily="34" charset="-128"/>
                <a:ea typeface="Arial Unicode MS" pitchFamily="34" charset="-128"/>
                <a:cs typeface="Arial Unicode MS" pitchFamily="34" charset="-128"/>
              </a:rPr>
              <a:t>  since then.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28600" y="381000"/>
            <a:ext cx="8915400" cy="6186488"/>
          </a:xfrm>
          <a:prstGeom prst="rect">
            <a:avLst/>
          </a:prstGeom>
          <a:noFill/>
          <a:ln w="9525">
            <a:noFill/>
            <a:miter lim="800000"/>
            <a:headEnd/>
            <a:tailEnd/>
          </a:ln>
          <a:effectLst/>
        </p:spPr>
        <p:txBody>
          <a:bodyPr anchor="ctr">
            <a:spAutoFit/>
          </a:bodyPr>
          <a:lstStyle/>
          <a:p>
            <a:pPr marL="742950" indent="-742950" eaLnBrk="0" hangingPunct="0">
              <a:buFontTx/>
              <a:buAutoNum type="alphaUcPeriod"/>
              <a:defRPr/>
            </a:pPr>
            <a:r>
              <a:rPr lang="en-US" sz="3600" dirty="0">
                <a:latin typeface="Arial Unicode MS" pitchFamily="34" charset="-128"/>
                <a:ea typeface="Arial Unicode MS" pitchFamily="34" charset="-128"/>
                <a:cs typeface="Arial Unicode MS" pitchFamily="34" charset="-128"/>
              </a:rPr>
              <a:t>He tells about his past life.</a:t>
            </a:r>
          </a:p>
          <a:p>
            <a:pPr marL="742950" indent="-742950" eaLnBrk="0" hangingPunct="0">
              <a:defRPr/>
            </a:pPr>
            <a:r>
              <a:rPr lang="en-US" sz="3600" b="1" i="1" dirty="0">
                <a:solidFill>
                  <a:schemeClr val="accent3">
                    <a:lumMod val="75000"/>
                  </a:schemeClr>
                </a:solidFill>
                <a:latin typeface="Arial Unicode MS" pitchFamily="34" charset="-128"/>
                <a:ea typeface="Arial Unicode MS" pitchFamily="34" charset="-128"/>
                <a:cs typeface="Arial Unicode MS" pitchFamily="34" charset="-128"/>
              </a:rPr>
              <a:t> “I persecuted the Christ of </a:t>
            </a:r>
          </a:p>
          <a:p>
            <a:pPr marL="742950" indent="-742950" eaLnBrk="0" hangingPunct="0">
              <a:defRPr/>
            </a:pPr>
            <a:r>
              <a:rPr lang="en-US" sz="3600" b="1" i="1" dirty="0">
                <a:solidFill>
                  <a:schemeClr val="accent3">
                    <a:lumMod val="75000"/>
                  </a:schemeClr>
                </a:solidFill>
                <a:latin typeface="Arial Unicode MS" pitchFamily="34" charset="-128"/>
                <a:ea typeface="Arial Unicode MS" pitchFamily="34" charset="-128"/>
                <a:cs typeface="Arial Unicode MS" pitchFamily="34" charset="-128"/>
              </a:rPr>
              <a:t>God”(v.9)</a:t>
            </a:r>
            <a:r>
              <a:rPr lang="en-US" sz="3600" dirty="0">
                <a:latin typeface="Arial Unicode MS" pitchFamily="34" charset="-128"/>
                <a:ea typeface="Arial Unicode MS" pitchFamily="34" charset="-128"/>
                <a:cs typeface="Arial Unicode MS" pitchFamily="34" charset="-128"/>
              </a:rPr>
              <a:t>.</a:t>
            </a:r>
          </a:p>
          <a:p>
            <a:pPr marL="742950" indent="-742950" eaLnBrk="0" hangingPunct="0">
              <a:buFontTx/>
              <a:buAutoNum type="alphaUcPeriod"/>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B. He tells what wade the </a:t>
            </a:r>
          </a:p>
          <a:p>
            <a:pPr eaLnBrk="0" hangingPunct="0">
              <a:defRPr/>
            </a:pPr>
            <a:r>
              <a:rPr lang="en-US" sz="3600" dirty="0">
                <a:latin typeface="Arial Unicode MS" pitchFamily="34" charset="-128"/>
                <a:ea typeface="Arial Unicode MS" pitchFamily="34" charset="-128"/>
                <a:cs typeface="Arial Unicode MS" pitchFamily="34" charset="-128"/>
              </a:rPr>
              <a:t>difference in his life</a:t>
            </a:r>
            <a:r>
              <a:rPr lang="en-US" sz="3600" b="1" i="1" dirty="0">
                <a:solidFill>
                  <a:schemeClr val="accent3">
                    <a:lumMod val="75000"/>
                  </a:schemeClr>
                </a:solidFill>
                <a:latin typeface="Arial Unicode MS" pitchFamily="34" charset="-128"/>
                <a:ea typeface="Arial Unicode MS" pitchFamily="34" charset="-128"/>
                <a:cs typeface="Arial Unicode MS" pitchFamily="34" charset="-128"/>
              </a:rPr>
              <a:t>. “But by the grace of God I am what I am” (v.10)</a:t>
            </a:r>
            <a:r>
              <a:rPr lang="en-US" sz="3600" dirty="0">
                <a:latin typeface="Arial Unicode MS" pitchFamily="34" charset="-128"/>
                <a:ea typeface="Arial Unicode MS" pitchFamily="34" charset="-128"/>
                <a:cs typeface="Arial Unicode MS" pitchFamily="34" charset="-128"/>
              </a:rPr>
              <a:t>.</a:t>
            </a:r>
          </a:p>
          <a:p>
            <a:pPr eaLnBrk="0" hangingPunct="0">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C. He tells about his changed life: </a:t>
            </a:r>
          </a:p>
          <a:p>
            <a:pPr eaLnBrk="0" hangingPunct="0">
              <a:defRPr/>
            </a:pPr>
            <a:r>
              <a:rPr lang="en-US" sz="3600" b="1" i="1" dirty="0">
                <a:solidFill>
                  <a:schemeClr val="accent3">
                    <a:lumMod val="75000"/>
                  </a:schemeClr>
                </a:solidFill>
                <a:latin typeface="Arial Unicode MS" pitchFamily="34" charset="-128"/>
                <a:ea typeface="Arial Unicode MS" pitchFamily="34" charset="-128"/>
                <a:cs typeface="Arial Unicode MS" pitchFamily="34" charset="-128"/>
              </a:rPr>
              <a:t>“I labored more abundantly than they all” (v.10)</a:t>
            </a:r>
            <a:r>
              <a:rPr lang="en-US" sz="3600" dirty="0">
                <a:latin typeface="Arial Unicode MS" pitchFamily="34" charset="-128"/>
                <a:ea typeface="Arial Unicode MS" pitchFamily="34" charset="-128"/>
                <a:cs typeface="Arial Unicode MS" pitchFamily="34" charset="-128"/>
              </a:rPr>
              <a:t>.</a:t>
            </a:r>
          </a:p>
        </p:txBody>
      </p:sp>
      <p:pic>
        <p:nvPicPr>
          <p:cNvPr id="90115" name="Picture 3" descr="http://www.urantiansojourn.com/wp-content/uploads/2011/04/Paul-on-the-Road-to-Damascus.jpg"/>
          <p:cNvPicPr>
            <a:picLocks noChangeAspect="1" noChangeArrowheads="1"/>
          </p:cNvPicPr>
          <p:nvPr/>
        </p:nvPicPr>
        <p:blipFill>
          <a:blip r:embed="rId2" cstate="print"/>
          <a:srcRect/>
          <a:stretch>
            <a:fillRect/>
          </a:stretch>
        </p:blipFill>
        <p:spPr bwMode="auto">
          <a:xfrm>
            <a:off x="6553200" y="304800"/>
            <a:ext cx="2209800" cy="2787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28600" y="914400"/>
            <a:ext cx="8915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600">
                <a:latin typeface="Arial Unicode MS" pitchFamily="34" charset="-128"/>
                <a:ea typeface="Arial Unicode MS" pitchFamily="34" charset="-128"/>
                <a:cs typeface="Arial Unicode MS" pitchFamily="34" charset="-128"/>
              </a:rPr>
              <a:t>In essence, Paul’s words here have all the ingredients of a good testimony.</a:t>
            </a:r>
          </a:p>
          <a:p>
            <a:pPr eaLnBrk="0" hangingPunct="0"/>
            <a:endParaRPr lang="en-US" sz="3600">
              <a:latin typeface="Arial Unicode MS" pitchFamily="34" charset="-128"/>
              <a:ea typeface="Arial Unicode MS" pitchFamily="34" charset="-128"/>
              <a:cs typeface="Arial Unicode MS" pitchFamily="34" charset="-128"/>
            </a:endParaRPr>
          </a:p>
          <a:p>
            <a:pPr eaLnBrk="0" hangingPunct="0"/>
            <a:r>
              <a:rPr lang="en-US" sz="3600">
                <a:latin typeface="Arial Unicode MS" pitchFamily="34" charset="-128"/>
                <a:ea typeface="Arial Unicode MS" pitchFamily="34" charset="-128"/>
                <a:cs typeface="Arial Unicode MS" pitchFamily="34" charset="-128"/>
              </a:rPr>
              <a:t>Paul says, “You know what I used to be, you know what I am now: meeting the resurrected Christ is what made the difference.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04800" y="533400"/>
            <a:ext cx="8839200" cy="5694363"/>
          </a:xfrm>
          <a:prstGeom prst="rect">
            <a:avLst/>
          </a:prstGeom>
          <a:noFill/>
          <a:ln w="9525">
            <a:noFill/>
            <a:miter lim="800000"/>
            <a:headEnd/>
            <a:tailEnd/>
          </a:ln>
          <a:effectLst/>
        </p:spPr>
        <p:txBody>
          <a:bodyPr anchor="ctr">
            <a:spAutoFit/>
          </a:bodyPr>
          <a:lstStyle/>
          <a:p>
            <a:pPr eaLnBrk="0" hangingPunct="0">
              <a:defRPr/>
            </a:pPr>
            <a:r>
              <a:rPr lang="en-US" sz="3600" b="1" i="1" dirty="0">
                <a:solidFill>
                  <a:schemeClr val="accent3">
                    <a:lumMod val="75000"/>
                  </a:schemeClr>
                </a:solidFill>
                <a:latin typeface="Arial Unicode MS" pitchFamily="34" charset="-128"/>
                <a:ea typeface="Arial Unicode MS" pitchFamily="34" charset="-128"/>
                <a:cs typeface="Arial Unicode MS" pitchFamily="34" charset="-128"/>
              </a:rPr>
              <a:t>Conclusion:</a:t>
            </a:r>
            <a:endParaRPr lang="en-US" sz="3600" b="1" i="1" dirty="0">
              <a:solidFill>
                <a:schemeClr val="accent3">
                  <a:lumMod val="75000"/>
                </a:schemeClr>
              </a:solidFill>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Here are the </a:t>
            </a:r>
            <a:r>
              <a:rPr lang="en-US" sz="3600" dirty="0">
                <a:latin typeface="Arial Unicode MS" pitchFamily="34" charset="-128"/>
                <a:ea typeface="Arial Unicode MS" pitchFamily="34" charset="-128"/>
                <a:cs typeface="Arial Unicode MS" pitchFamily="34" charset="-128"/>
              </a:rPr>
              <a:t>three convincing </a:t>
            </a:r>
            <a:r>
              <a:rPr lang="en-US" sz="3600" dirty="0">
                <a:latin typeface="Arial Unicode MS" pitchFamily="34" charset="-128"/>
                <a:ea typeface="Arial Unicode MS" pitchFamily="34" charset="-128"/>
                <a:cs typeface="Arial Unicode MS" pitchFamily="34" charset="-128"/>
              </a:rPr>
              <a:t>evidences of the resurrection: </a:t>
            </a:r>
          </a:p>
          <a:p>
            <a:pPr eaLnBrk="0" hangingPunct="0">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4400" b="1" i="1" dirty="0">
                <a:solidFill>
                  <a:schemeClr val="accent3">
                    <a:lumMod val="75000"/>
                  </a:schemeClr>
                </a:solidFill>
                <a:latin typeface="Arial Unicode MS" pitchFamily="34" charset="-128"/>
                <a:ea typeface="Arial Unicode MS" pitchFamily="34" charset="-128"/>
                <a:cs typeface="Arial Unicode MS" pitchFamily="34" charset="-128"/>
              </a:rPr>
              <a:t>the testimony of Scripture</a:t>
            </a:r>
            <a:r>
              <a:rPr lang="en-US" sz="4400" dirty="0">
                <a:latin typeface="Arial Unicode MS" pitchFamily="34" charset="-128"/>
                <a:ea typeface="Arial Unicode MS" pitchFamily="34" charset="-128"/>
                <a:cs typeface="Arial Unicode MS" pitchFamily="34" charset="-128"/>
              </a:rPr>
              <a:t>, </a:t>
            </a:r>
          </a:p>
          <a:p>
            <a:pPr eaLnBrk="0" hangingPunct="0">
              <a:defRPr/>
            </a:pPr>
            <a:endParaRPr lang="en-US" sz="4400" dirty="0">
              <a:latin typeface="Arial Unicode MS" pitchFamily="34" charset="-128"/>
              <a:ea typeface="Arial Unicode MS" pitchFamily="34" charset="-128"/>
              <a:cs typeface="Arial Unicode MS" pitchFamily="34" charset="-128"/>
            </a:endParaRPr>
          </a:p>
          <a:p>
            <a:pPr eaLnBrk="0" hangingPunct="0">
              <a:defRPr/>
            </a:pPr>
            <a:r>
              <a:rPr lang="en-US" sz="4400" b="1" i="1" dirty="0">
                <a:solidFill>
                  <a:schemeClr val="accent3">
                    <a:lumMod val="75000"/>
                  </a:schemeClr>
                </a:solidFill>
                <a:latin typeface="Arial Unicode MS" pitchFamily="34" charset="-128"/>
                <a:ea typeface="Arial Unicode MS" pitchFamily="34" charset="-128"/>
                <a:cs typeface="Arial Unicode MS" pitchFamily="34" charset="-128"/>
              </a:rPr>
              <a:t>the testimony of eyewitnesses</a:t>
            </a:r>
            <a:r>
              <a:rPr lang="en-US" sz="4400" dirty="0">
                <a:latin typeface="Arial Unicode MS" pitchFamily="34" charset="-128"/>
                <a:ea typeface="Arial Unicode MS" pitchFamily="34" charset="-128"/>
                <a:cs typeface="Arial Unicode MS" pitchFamily="34" charset="-128"/>
              </a:rPr>
              <a:t>,</a:t>
            </a:r>
          </a:p>
          <a:p>
            <a:pPr eaLnBrk="0" hangingPunct="0">
              <a:defRPr/>
            </a:pPr>
            <a:endParaRPr lang="en-US" sz="4400" dirty="0">
              <a:latin typeface="Arial Unicode MS" pitchFamily="34" charset="-128"/>
              <a:ea typeface="Arial Unicode MS" pitchFamily="34" charset="-128"/>
              <a:cs typeface="Arial Unicode MS" pitchFamily="34" charset="-128"/>
            </a:endParaRPr>
          </a:p>
          <a:p>
            <a:pPr eaLnBrk="0" hangingPunct="0">
              <a:defRPr/>
            </a:pPr>
            <a:r>
              <a:rPr lang="en-US" sz="4400" b="1" i="1" dirty="0">
                <a:solidFill>
                  <a:schemeClr val="accent3">
                    <a:lumMod val="75000"/>
                  </a:schemeClr>
                </a:solidFill>
                <a:latin typeface="Arial Unicode MS" pitchFamily="34" charset="-128"/>
                <a:ea typeface="Arial Unicode MS" pitchFamily="34" charset="-128"/>
                <a:cs typeface="Arial Unicode MS" pitchFamily="34" charset="-128"/>
              </a:rPr>
              <a:t>the testimony of a changed life</a:t>
            </a:r>
            <a:r>
              <a:rPr lang="en-US" sz="4400" dirty="0">
                <a:latin typeface="Arial Unicode MS" pitchFamily="34" charset="-128"/>
                <a:ea typeface="Arial Unicode MS" pitchFamily="34" charset="-128"/>
                <a:cs typeface="Arial Unicode MS" pitchFamily="34" charset="-128"/>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descr="http://4.bp.blogspot.com/-8ycTr9ZSRTI/Ta7MBoadwaI/AAAAAAAAEGM/E0f8OCALGMA/s1600/he-is-ri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32300"/>
            <a:ext cx="3810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304800" y="381000"/>
            <a:ext cx="861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600">
                <a:solidFill>
                  <a:schemeClr val="bg1"/>
                </a:solidFill>
                <a:latin typeface="Arial Unicode MS" pitchFamily="34" charset="-128"/>
                <a:ea typeface="Arial Unicode MS" pitchFamily="34" charset="-128"/>
                <a:cs typeface="Arial Unicode MS" pitchFamily="34" charset="-128"/>
              </a:rPr>
              <a:t>Dear brothers and sisters, God has a most important purpose in your life. </a:t>
            </a:r>
          </a:p>
          <a:p>
            <a:pPr eaLnBrk="0" hangingPunct="0"/>
            <a:r>
              <a:rPr lang="en-US" sz="3600">
                <a:solidFill>
                  <a:schemeClr val="bg1"/>
                </a:solidFill>
                <a:latin typeface="Arial Unicode MS" pitchFamily="34" charset="-128"/>
                <a:ea typeface="Arial Unicode MS" pitchFamily="34" charset="-128"/>
                <a:cs typeface="Arial Unicode MS" pitchFamily="34" charset="-128"/>
              </a:rPr>
              <a:t>You are the perfect witness for the resurrected Christ.</a:t>
            </a:r>
          </a:p>
          <a:p>
            <a:pPr algn="ctr" eaLnBrk="0" hangingPunct="0"/>
            <a:endParaRPr lang="en-US" sz="3600">
              <a:solidFill>
                <a:schemeClr val="bg1"/>
              </a:solidFill>
              <a:latin typeface="Arial Unicode MS" pitchFamily="34" charset="-128"/>
              <a:ea typeface="Arial Unicode MS" pitchFamily="34" charset="-128"/>
              <a:cs typeface="Arial Unicode MS" pitchFamily="34" charset="-128"/>
            </a:endParaRPr>
          </a:p>
          <a:p>
            <a:pPr algn="ctr" eaLnBrk="0" hangingPunct="0"/>
            <a:r>
              <a:rPr lang="en-US" sz="3600">
                <a:solidFill>
                  <a:srgbClr val="FFFF00"/>
                </a:solidFill>
                <a:latin typeface="Arial Unicode MS" pitchFamily="34" charset="-128"/>
                <a:ea typeface="Arial Unicode MS" pitchFamily="34" charset="-128"/>
                <a:cs typeface="Arial Unicode MS" pitchFamily="34" charset="-128"/>
              </a:rPr>
              <a:t>Praise the Lord! Christ is alive! </a:t>
            </a:r>
          </a:p>
          <a:p>
            <a:pPr algn="ctr" eaLnBrk="0" hangingPunct="0"/>
            <a:r>
              <a:rPr lang="en-US" sz="3600">
                <a:solidFill>
                  <a:srgbClr val="FFFF00"/>
                </a:solidFill>
                <a:latin typeface="Arial Unicode MS" pitchFamily="34" charset="-128"/>
                <a:ea typeface="Arial Unicode MS" pitchFamily="34" charset="-128"/>
                <a:cs typeface="Arial Unicode MS" pitchFamily="34" charset="-128"/>
              </a:rPr>
              <a:t>He is living forever.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28600" y="176213"/>
            <a:ext cx="89154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300">
                <a:latin typeface="Arial Unicode MS" pitchFamily="34" charset="-128"/>
                <a:ea typeface="Arial Unicode MS" pitchFamily="34" charset="-128"/>
                <a:cs typeface="Arial Unicode MS" pitchFamily="34" charset="-128"/>
              </a:rPr>
              <a:t>They talked all day, examining the questions from every angle they could. They concluded that it was almost impossible to attain any certainty about such questions in this present life. </a:t>
            </a:r>
          </a:p>
          <a:p>
            <a:pPr eaLnBrk="0" hangingPunct="0"/>
            <a:r>
              <a:rPr lang="en-US" sz="3300">
                <a:latin typeface="Arial Unicode MS" pitchFamily="34" charset="-128"/>
                <a:ea typeface="Arial Unicode MS" pitchFamily="34" charset="-128"/>
                <a:cs typeface="Arial Unicode MS" pitchFamily="34" charset="-128"/>
              </a:rPr>
              <a:t>These Anti-Theist friends who assembled in the jail in Athens never found the sure word of God. But we have it. It is given to us in 1 Corinthians 15. Clearly, according to verse 12, some in Corinth doubted the resurrection of the dead and said so. So Paul begins this chapter by giving proofs of Christ’s resurrection.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6" descr="http://1.bp.blogspot.com/_19j87EQervM/SwtRrzPgAwI/AAAAAAAAESA/wp-B5xJ8dRc/s1600/jesus+on+the+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28700"/>
            <a:ext cx="77724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228600" y="117475"/>
            <a:ext cx="89154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a:solidFill>
                  <a:schemeClr val="bg1"/>
                </a:solidFill>
                <a:latin typeface="Arial Unicode MS" pitchFamily="34" charset="-128"/>
                <a:ea typeface="Arial Unicode MS" pitchFamily="34" charset="-128"/>
                <a:cs typeface="Arial Unicode MS" pitchFamily="34" charset="-128"/>
              </a:rPr>
              <a:t>Paul begins with the gospel that Christ died, was buried, and rose again on the third day. But can we justify such a contention? He lived; no intelligent being can deny that. He died; that fact nobody needs to deny. </a:t>
            </a:r>
          </a:p>
          <a:p>
            <a:pPr eaLnBrk="0" hangingPunct="0"/>
            <a:r>
              <a:rPr lang="en-US" sz="3200">
                <a:solidFill>
                  <a:schemeClr val="bg1"/>
                </a:solidFill>
                <a:latin typeface="Arial Unicode MS" pitchFamily="34" charset="-128"/>
                <a:ea typeface="Arial Unicode MS" pitchFamily="34" charset="-128"/>
                <a:cs typeface="Arial Unicode MS" pitchFamily="34" charset="-128"/>
              </a:rPr>
              <a:t>He died quivering on a cross after about six hours of agony and suffering. To be </a:t>
            </a:r>
          </a:p>
          <a:p>
            <a:pPr eaLnBrk="0" hangingPunct="0"/>
            <a:r>
              <a:rPr lang="en-US" sz="3200">
                <a:solidFill>
                  <a:schemeClr val="bg1"/>
                </a:solidFill>
                <a:latin typeface="Arial Unicode MS" pitchFamily="34" charset="-128"/>
                <a:ea typeface="Arial Unicode MS" pitchFamily="34" charset="-128"/>
                <a:cs typeface="Arial Unicode MS" pitchFamily="34" charset="-128"/>
              </a:rPr>
              <a:t>sure of his death, one of the soldiers </a:t>
            </a:r>
          </a:p>
          <a:p>
            <a:pPr eaLnBrk="0" hangingPunct="0"/>
            <a:r>
              <a:rPr lang="en-US" sz="3200">
                <a:solidFill>
                  <a:schemeClr val="bg1"/>
                </a:solidFill>
                <a:latin typeface="Arial Unicode MS" pitchFamily="34" charset="-128"/>
                <a:ea typeface="Arial Unicode MS" pitchFamily="34" charset="-128"/>
                <a:cs typeface="Arial Unicode MS" pitchFamily="34" charset="-128"/>
              </a:rPr>
              <a:t>pierced his side with a spear, and </a:t>
            </a:r>
          </a:p>
          <a:p>
            <a:pPr eaLnBrk="0" hangingPunct="0"/>
            <a:r>
              <a:rPr lang="en-US" sz="3200">
                <a:solidFill>
                  <a:schemeClr val="bg1"/>
                </a:solidFill>
                <a:latin typeface="Arial Unicode MS" pitchFamily="34" charset="-128"/>
                <a:ea typeface="Arial Unicode MS" pitchFamily="34" charset="-128"/>
                <a:cs typeface="Arial Unicode MS" pitchFamily="34" charset="-128"/>
              </a:rPr>
              <a:t>his blood were poured out to prove </a:t>
            </a:r>
          </a:p>
          <a:p>
            <a:pPr eaLnBrk="0" hangingPunct="0"/>
            <a:r>
              <a:rPr lang="en-US" sz="3200">
                <a:solidFill>
                  <a:schemeClr val="bg1"/>
                </a:solidFill>
                <a:latin typeface="Arial Unicode MS" pitchFamily="34" charset="-128"/>
                <a:ea typeface="Arial Unicode MS" pitchFamily="34" charset="-128"/>
                <a:cs typeface="Arial Unicode MS" pitchFamily="34" charset="-128"/>
              </a:rPr>
              <a:t>that he had died. They soldiers didn’t </a:t>
            </a:r>
          </a:p>
          <a:p>
            <a:pPr eaLnBrk="0" hangingPunct="0"/>
            <a:r>
              <a:rPr lang="en-US" sz="3200">
                <a:solidFill>
                  <a:schemeClr val="bg1"/>
                </a:solidFill>
                <a:latin typeface="Arial Unicode MS" pitchFamily="34" charset="-128"/>
                <a:ea typeface="Arial Unicode MS" pitchFamily="34" charset="-128"/>
                <a:cs typeface="Arial Unicode MS" pitchFamily="34" charset="-128"/>
              </a:rPr>
              <a:t>even take the trouble to break his legs,</a:t>
            </a:r>
          </a:p>
          <a:p>
            <a:pPr eaLnBrk="0" hangingPunct="0"/>
            <a:r>
              <a:rPr lang="en-US" sz="3200">
                <a:solidFill>
                  <a:schemeClr val="bg1"/>
                </a:solidFill>
                <a:latin typeface="Arial Unicode MS" pitchFamily="34" charset="-128"/>
                <a:ea typeface="Arial Unicode MS" pitchFamily="34" charset="-128"/>
                <a:cs typeface="Arial Unicode MS" pitchFamily="34" charset="-128"/>
              </a:rPr>
              <a:t> for he was clearly dead.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3.bp.blogspot.com/-n3MSqeuICCI/T3ySVIEYg6I/AAAAAAAAEL0/NyeBmtGfNd0/s1600/Resurrection.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2057400"/>
            <a:ext cx="8153400" cy="2308225"/>
          </a:xfrm>
          <a:prstGeom prst="rect">
            <a:avLst/>
          </a:prstGeom>
        </p:spPr>
        <p:txBody>
          <a:bodyPr>
            <a:spAutoFit/>
          </a:bodyPr>
          <a:lstStyle/>
          <a:p>
            <a:pPr eaLnBrk="0" hangingPunct="0">
              <a:defRPr/>
            </a:pPr>
            <a:r>
              <a:rPr lang="en-US" sz="3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is all well—but what about his resurrection? What are the proofs of that? Paul gives us three solid proofs in the text.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304800" y="457200"/>
            <a:ext cx="8839200" cy="5632450"/>
          </a:xfrm>
          <a:prstGeom prst="rect">
            <a:avLst/>
          </a:prstGeom>
          <a:noFill/>
          <a:ln w="9525">
            <a:noFill/>
            <a:miter lim="800000"/>
            <a:headEnd/>
            <a:tailEnd/>
          </a:ln>
          <a:effectLst/>
        </p:spPr>
        <p:txBody>
          <a:bodyPr anchor="ctr">
            <a:spAutoFit/>
          </a:bodyPr>
          <a:lstStyle/>
          <a:p>
            <a:pPr marL="742950" indent="-742950" eaLnBrk="0" hangingPunct="0">
              <a:buFontTx/>
              <a:buAutoNum type="arabicPeriod"/>
              <a:defRPr/>
            </a:pPr>
            <a:r>
              <a:rPr lang="en-US" sz="3600" b="1" i="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testimony of Scripture (v.v.3-4</a:t>
            </a:r>
            <a:r>
              <a:rPr lang="en-US" sz="3600" b="1" i="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742950" indent="-742950" eaLnBrk="0" hangingPunct="0">
              <a:defRPr/>
            </a:pPr>
            <a:endParaRPr lang="en-US" sz="3600" b="1" i="1" dirty="0">
              <a:solidFill>
                <a:schemeClr val="accent3">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The resurrection of Christ should not have been a surprise. </a:t>
            </a:r>
            <a:r>
              <a:rPr lang="en-US" sz="3600" dirty="0">
                <a:latin typeface="Arial Unicode MS" pitchFamily="34" charset="-128"/>
                <a:ea typeface="Arial Unicode MS" pitchFamily="34" charset="-128"/>
                <a:cs typeface="Arial Unicode MS" pitchFamily="34" charset="-128"/>
              </a:rPr>
              <a:t>Jesus </a:t>
            </a:r>
            <a:r>
              <a:rPr lang="en-US" sz="3600" dirty="0">
                <a:latin typeface="Arial Unicode MS" pitchFamily="34" charset="-128"/>
                <a:ea typeface="Arial Unicode MS" pitchFamily="34" charset="-128"/>
                <a:cs typeface="Arial Unicode MS" pitchFamily="34" charset="-128"/>
              </a:rPr>
              <a:t>often spoke of </a:t>
            </a:r>
            <a:r>
              <a:rPr lang="en-US" sz="3600" dirty="0">
                <a:latin typeface="Arial Unicode MS" pitchFamily="34" charset="-128"/>
                <a:ea typeface="Arial Unicode MS" pitchFamily="34" charset="-128"/>
                <a:cs typeface="Arial Unicode MS" pitchFamily="34" charset="-128"/>
              </a:rPr>
              <a:t>it.</a:t>
            </a:r>
          </a:p>
          <a:p>
            <a:pPr eaLnBrk="0" hangingPunct="0">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3600" dirty="0">
                <a:latin typeface="Arial Unicode MS" pitchFamily="34" charset="-128"/>
                <a:ea typeface="Arial Unicode MS" pitchFamily="34" charset="-128"/>
                <a:cs typeface="Arial Unicode MS" pitchFamily="34" charset="-128"/>
              </a:rPr>
              <a:t>“</a:t>
            </a:r>
            <a:r>
              <a:rPr lang="en-US" sz="3600" dirty="0"/>
              <a:t>because </a:t>
            </a:r>
            <a:r>
              <a:rPr lang="en-US" sz="3600" dirty="0"/>
              <a:t>he was teaching his disciples. He said to them, “The Son of Man is going to be delivered into the hands of men. They will kill him, and after three </a:t>
            </a:r>
            <a:endParaRPr lang="en-US" sz="3600" dirty="0"/>
          </a:p>
          <a:p>
            <a:pPr eaLnBrk="0" hangingPunct="0">
              <a:defRPr/>
            </a:pPr>
            <a:r>
              <a:rPr lang="en-US" sz="3600" dirty="0"/>
              <a:t>days </a:t>
            </a:r>
            <a:r>
              <a:rPr lang="en-US" sz="3600" dirty="0"/>
              <a:t>he will rise.”</a:t>
            </a:r>
            <a:r>
              <a:rPr lang="en-US" sz="3600" dirty="0">
                <a:latin typeface="Arial Unicode MS" pitchFamily="34" charset="-128"/>
                <a:ea typeface="Arial Unicode MS" pitchFamily="34" charset="-128"/>
                <a:cs typeface="Arial Unicode MS" pitchFamily="34" charset="-128"/>
              </a:rPr>
              <a:t>(</a:t>
            </a:r>
            <a:r>
              <a:rPr lang="en-US" sz="3600" dirty="0">
                <a:latin typeface="Arial Unicode MS" pitchFamily="34" charset="-128"/>
                <a:ea typeface="Arial Unicode MS" pitchFamily="34" charset="-128"/>
                <a:cs typeface="Arial Unicode MS" pitchFamily="34" charset="-128"/>
              </a:rPr>
              <a:t>Mark </a:t>
            </a:r>
            <a:r>
              <a:rPr lang="en-US" sz="3600" dirty="0">
                <a:latin typeface="Arial Unicode MS" pitchFamily="34" charset="-128"/>
                <a:ea typeface="Arial Unicode MS" pitchFamily="34" charset="-128"/>
                <a:cs typeface="Arial Unicode MS" pitchFamily="34" charset="-128"/>
              </a:rPr>
              <a:t>9:31)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382000" cy="4524375"/>
          </a:xfrm>
          <a:prstGeom prst="rect">
            <a:avLst/>
          </a:prstGeom>
        </p:spPr>
        <p:txBody>
          <a:bodyPr>
            <a:spAutoFit/>
          </a:bodyPr>
          <a:lstStyle/>
          <a:p>
            <a:pPr eaLnBrk="0" hangingPunct="0">
              <a:defRPr/>
            </a:pPr>
            <a:r>
              <a:rPr lang="en-US" sz="3600" dirty="0">
                <a:latin typeface="Arial Unicode MS" pitchFamily="34" charset="-128"/>
                <a:ea typeface="Arial Unicode MS" pitchFamily="34" charset="-128"/>
                <a:cs typeface="Arial Unicode MS" pitchFamily="34" charset="-128"/>
              </a:rPr>
              <a:t>But before Jesus spoke </a:t>
            </a:r>
            <a:r>
              <a:rPr lang="en-US" sz="3600" dirty="0">
                <a:latin typeface="Arial Unicode MS" pitchFamily="34" charset="-128"/>
                <a:ea typeface="Arial Unicode MS" pitchFamily="34" charset="-128"/>
                <a:cs typeface="Arial Unicode MS" pitchFamily="34" charset="-128"/>
              </a:rPr>
              <a:t>of it</a:t>
            </a:r>
            <a:r>
              <a:rPr lang="en-US" sz="3600" dirty="0">
                <a:latin typeface="Arial Unicode MS" pitchFamily="34" charset="-128"/>
                <a:ea typeface="Arial Unicode MS" pitchFamily="34" charset="-128"/>
                <a:cs typeface="Arial Unicode MS" pitchFamily="34" charset="-128"/>
              </a:rPr>
              <a:t>, it had been prophesied </a:t>
            </a:r>
            <a:r>
              <a:rPr lang="en-US" sz="3600" dirty="0">
                <a:latin typeface="Arial Unicode MS" pitchFamily="34" charset="-128"/>
                <a:ea typeface="Arial Unicode MS" pitchFamily="34" charset="-128"/>
                <a:cs typeface="Arial Unicode MS" pitchFamily="34" charset="-128"/>
              </a:rPr>
              <a:t>in </a:t>
            </a:r>
            <a:r>
              <a:rPr lang="en-US" sz="3600" dirty="0">
                <a:latin typeface="Arial Unicode MS" pitchFamily="34" charset="-128"/>
                <a:ea typeface="Arial Unicode MS" pitchFamily="34" charset="-128"/>
                <a:cs typeface="Arial Unicode MS" pitchFamily="34" charset="-128"/>
              </a:rPr>
              <a:t>the Old Testament. </a:t>
            </a:r>
          </a:p>
          <a:p>
            <a:pPr eaLnBrk="0" hangingPunct="0">
              <a:defRPr/>
            </a:pPr>
            <a:endParaRPr lang="en-US" sz="3600" dirty="0">
              <a:latin typeface="Arial Unicode MS" pitchFamily="34" charset="-128"/>
              <a:ea typeface="Arial Unicode MS" pitchFamily="34" charset="-128"/>
              <a:cs typeface="Arial Unicode MS" pitchFamily="34" charset="-128"/>
            </a:endParaRPr>
          </a:p>
          <a:p>
            <a:pPr eaLnBrk="0" hangingPunct="0">
              <a:defRPr/>
            </a:pPr>
            <a:r>
              <a:rPr lang="en-US" sz="3600" dirty="0">
                <a:solidFill>
                  <a:schemeClr val="accent3">
                    <a:lumMod val="75000"/>
                  </a:schemeClr>
                </a:solidFill>
                <a:latin typeface="Arial Unicode MS" pitchFamily="34" charset="-128"/>
                <a:ea typeface="Arial Unicode MS" pitchFamily="34" charset="-128"/>
                <a:cs typeface="Arial Unicode MS" pitchFamily="34" charset="-128"/>
              </a:rPr>
              <a:t>“After two days he will </a:t>
            </a:r>
          </a:p>
          <a:p>
            <a:pPr eaLnBrk="0" hangingPunct="0">
              <a:defRPr/>
            </a:pPr>
            <a:r>
              <a:rPr lang="en-US" sz="3600" dirty="0">
                <a:solidFill>
                  <a:schemeClr val="accent3">
                    <a:lumMod val="75000"/>
                  </a:schemeClr>
                </a:solidFill>
                <a:latin typeface="Arial Unicode MS" pitchFamily="34" charset="-128"/>
                <a:ea typeface="Arial Unicode MS" pitchFamily="34" charset="-128"/>
                <a:cs typeface="Arial Unicode MS" pitchFamily="34" charset="-128"/>
              </a:rPr>
              <a:t>revive us; on the third day </a:t>
            </a:r>
          </a:p>
          <a:p>
            <a:pPr eaLnBrk="0" hangingPunct="0">
              <a:defRPr/>
            </a:pPr>
            <a:r>
              <a:rPr lang="en-US" sz="3600" dirty="0">
                <a:solidFill>
                  <a:schemeClr val="accent3">
                    <a:lumMod val="75000"/>
                  </a:schemeClr>
                </a:solidFill>
                <a:latin typeface="Arial Unicode MS" pitchFamily="34" charset="-128"/>
                <a:ea typeface="Arial Unicode MS" pitchFamily="34" charset="-128"/>
                <a:cs typeface="Arial Unicode MS" pitchFamily="34" charset="-128"/>
              </a:rPr>
              <a:t>he will restore us, that we </a:t>
            </a:r>
          </a:p>
          <a:p>
            <a:pPr eaLnBrk="0" hangingPunct="0">
              <a:defRPr/>
            </a:pPr>
            <a:r>
              <a:rPr lang="en-US" sz="3600" dirty="0">
                <a:solidFill>
                  <a:schemeClr val="accent3">
                    <a:lumMod val="75000"/>
                  </a:schemeClr>
                </a:solidFill>
                <a:latin typeface="Arial Unicode MS" pitchFamily="34" charset="-128"/>
                <a:ea typeface="Arial Unicode MS" pitchFamily="34" charset="-128"/>
                <a:cs typeface="Arial Unicode MS" pitchFamily="34" charset="-128"/>
              </a:rPr>
              <a:t>may live in his presence</a:t>
            </a:r>
            <a:r>
              <a:rPr lang="en-US" sz="3600" dirty="0">
                <a:solidFill>
                  <a:schemeClr val="accent3">
                    <a:lumMod val="75000"/>
                  </a:schemeClr>
                </a:solidFill>
                <a:latin typeface="Arial Unicode MS" pitchFamily="34" charset="-128"/>
                <a:ea typeface="Arial Unicode MS" pitchFamily="34" charset="-128"/>
                <a:cs typeface="Arial Unicode MS" pitchFamily="34" charset="-128"/>
              </a:rPr>
              <a:t>.”</a:t>
            </a:r>
          </a:p>
          <a:p>
            <a:pPr eaLnBrk="0" hangingPunct="0">
              <a:defRPr/>
            </a:pPr>
            <a:r>
              <a:rPr lang="en-US" sz="3600" dirty="0">
                <a:solidFill>
                  <a:schemeClr val="accent3">
                    <a:lumMod val="75000"/>
                  </a:schemeClr>
                </a:solidFill>
                <a:latin typeface="Arial Unicode MS" pitchFamily="34" charset="-128"/>
                <a:ea typeface="Arial Unicode MS" pitchFamily="34" charset="-128"/>
                <a:cs typeface="Arial Unicode MS" pitchFamily="34" charset="-128"/>
              </a:rPr>
              <a:t> </a:t>
            </a:r>
            <a:r>
              <a:rPr lang="en-US" sz="3600" dirty="0">
                <a:solidFill>
                  <a:schemeClr val="accent3">
                    <a:lumMod val="75000"/>
                  </a:schemeClr>
                </a:solidFill>
                <a:latin typeface="Arial Unicode MS" pitchFamily="34" charset="-128"/>
                <a:ea typeface="Arial Unicode MS" pitchFamily="34" charset="-128"/>
                <a:cs typeface="Arial Unicode MS" pitchFamily="34" charset="-128"/>
              </a:rPr>
              <a:t>(Hosea 6:2) </a:t>
            </a:r>
            <a:endParaRPr lang="en-US" sz="3600" dirty="0">
              <a:latin typeface="Arial Unicode MS" pitchFamily="34" charset="-128"/>
              <a:ea typeface="Arial Unicode MS" pitchFamily="34" charset="-128"/>
              <a:cs typeface="Arial Unicode MS" pitchFamily="34" charset="-128"/>
            </a:endParaRPr>
          </a:p>
        </p:txBody>
      </p:sp>
      <p:pic>
        <p:nvPicPr>
          <p:cNvPr id="5" name="Picture 7" descr="http://thesouldoctor.files.wordpress.com/2011/09/scripture-733483.png"/>
          <p:cNvPicPr>
            <a:picLocks noChangeAspect="1" noChangeArrowheads="1"/>
          </p:cNvPicPr>
          <p:nvPr/>
        </p:nvPicPr>
        <p:blipFill>
          <a:blip r:embed="rId2" cstate="print"/>
          <a:srcRect/>
          <a:stretch>
            <a:fillRect/>
          </a:stretch>
        </p:blipFill>
        <p:spPr bwMode="auto">
          <a:xfrm>
            <a:off x="5867400" y="2743200"/>
            <a:ext cx="2725382" cy="1966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http://www.lancasterunited.org/files/LancasterUMC/Emmaus/emmaus_roa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838200"/>
            <a:ext cx="7696200" cy="23082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3600" dirty="0">
                <a:solidFill>
                  <a:schemeClr val="tx1"/>
                </a:solidFill>
                <a:latin typeface="Arial Unicode MS" pitchFamily="34" charset="-128"/>
                <a:ea typeface="Arial Unicode MS" pitchFamily="34" charset="-128"/>
                <a:cs typeface="Arial Unicode MS" pitchFamily="34" charset="-128"/>
              </a:rPr>
              <a:t>Jesus referred to these prophecies on the road to Emmaus (Luke 24:25-27). The scripture Jesus used were Psalms 16:10 and 68:18.</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https://encrypted-tbn2.gstatic.com/images?q=tbn:ANd9GcRo9xPunmVxZFgTolJqxA19uLMHfeuxrY5ZTaFvAAOShUyBrw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49" name="Rectangle 1"/>
          <p:cNvSpPr>
            <a:spLocks noChangeArrowheads="1"/>
          </p:cNvSpPr>
          <p:nvPr/>
        </p:nvSpPr>
        <p:spPr bwMode="auto">
          <a:xfrm>
            <a:off x="228600" y="457200"/>
            <a:ext cx="8915400" cy="5078413"/>
          </a:xfrm>
          <a:prstGeom prst="rect">
            <a:avLst/>
          </a:prstGeom>
          <a:noFill/>
          <a:ln w="9525">
            <a:noFill/>
            <a:miter lim="800000"/>
            <a:headEnd/>
            <a:tailEnd/>
          </a:ln>
          <a:effectLst/>
        </p:spPr>
        <p:txBody>
          <a:bodyPr anchor="ctr">
            <a:spAutoFit/>
          </a:bodyPr>
          <a:lstStyle/>
          <a:p>
            <a:pPr eaLnBrk="0" hangingPunct="0">
              <a:defRPr/>
            </a:pPr>
            <a:r>
              <a:rPr lang="en-US" sz="3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we look at the principal Old Testament passage cited in the Gospels with respect to Jesus’ resurrection, we find the story of Jonah and the whale. “For as Jonah was three days and three nights in the belly of the whale, so will the Son of Man be three 				days and three nights in 				the heart of the earth” 						    (Matthew 12:40).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13206</TotalTime>
  <Words>1157</Words>
  <Application>Microsoft Office PowerPoint</Application>
  <PresentationFormat>On-screen Show (4:3)</PresentationFormat>
  <Paragraphs>103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DFPBiaoKaiShu-B5</vt:lpstr>
      <vt:lpstr>Gill Sans MT</vt:lpstr>
      <vt:lpstr>Wingdings 2</vt:lpstr>
      <vt:lpstr>Verdana</vt:lpstr>
      <vt:lpstr>Calibri</vt:lpstr>
      <vt:lpstr>Microsoft JhengHei</vt:lpstr>
      <vt:lpstr>AR Maokai Heavy Big5</vt:lpstr>
      <vt:lpstr>Arial Unicode MS</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818</cp:revision>
  <dcterms:created xsi:type="dcterms:W3CDTF">2010-02-20T00:55:59Z</dcterms:created>
  <dcterms:modified xsi:type="dcterms:W3CDTF">2013-04-01T04:15:34Z</dcterms:modified>
</cp:coreProperties>
</file>