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26"/>
  </p:notesMasterIdLst>
  <p:handoutMasterIdLst>
    <p:handoutMasterId r:id="rId27"/>
  </p:handoutMasterIdLst>
  <p:sldIdLst>
    <p:sldId id="479" r:id="rId2"/>
    <p:sldId id="480" r:id="rId3"/>
    <p:sldId id="481" r:id="rId4"/>
    <p:sldId id="499" r:id="rId5"/>
    <p:sldId id="500" r:id="rId6"/>
    <p:sldId id="503" r:id="rId7"/>
    <p:sldId id="504" r:id="rId8"/>
    <p:sldId id="505" r:id="rId9"/>
    <p:sldId id="506" r:id="rId10"/>
    <p:sldId id="507" r:id="rId11"/>
    <p:sldId id="508" r:id="rId12"/>
    <p:sldId id="509" r:id="rId13"/>
    <p:sldId id="510" r:id="rId14"/>
    <p:sldId id="511" r:id="rId15"/>
    <p:sldId id="512" r:id="rId16"/>
    <p:sldId id="513" r:id="rId17"/>
    <p:sldId id="514" r:id="rId18"/>
    <p:sldId id="501" r:id="rId19"/>
    <p:sldId id="515" r:id="rId20"/>
    <p:sldId id="516" r:id="rId21"/>
    <p:sldId id="502" r:id="rId22"/>
    <p:sldId id="517" r:id="rId23"/>
    <p:sldId id="518" r:id="rId24"/>
    <p:sldId id="519" r:id="rId25"/>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DFPBiaoKaiShu-B5" pitchFamily="66" charset="-128"/>
        <a:cs typeface="+mn-cs"/>
      </a:defRPr>
    </a:lvl1pPr>
    <a:lvl2pPr marL="457200" algn="l" rtl="0" fontAlgn="base">
      <a:spcBef>
        <a:spcPct val="0"/>
      </a:spcBef>
      <a:spcAft>
        <a:spcPct val="0"/>
      </a:spcAft>
      <a:defRPr kern="1200">
        <a:solidFill>
          <a:schemeClr val="tx1"/>
        </a:solidFill>
        <a:latin typeface="Arial" charset="0"/>
        <a:ea typeface="DFPBiaoKaiShu-B5" pitchFamily="66" charset="-128"/>
        <a:cs typeface="+mn-cs"/>
      </a:defRPr>
    </a:lvl2pPr>
    <a:lvl3pPr marL="914400" algn="l" rtl="0" fontAlgn="base">
      <a:spcBef>
        <a:spcPct val="0"/>
      </a:spcBef>
      <a:spcAft>
        <a:spcPct val="0"/>
      </a:spcAft>
      <a:defRPr kern="1200">
        <a:solidFill>
          <a:schemeClr val="tx1"/>
        </a:solidFill>
        <a:latin typeface="Arial" charset="0"/>
        <a:ea typeface="DFPBiaoKaiShu-B5" pitchFamily="66" charset="-128"/>
        <a:cs typeface="+mn-cs"/>
      </a:defRPr>
    </a:lvl3pPr>
    <a:lvl4pPr marL="1371600" algn="l" rtl="0" fontAlgn="base">
      <a:spcBef>
        <a:spcPct val="0"/>
      </a:spcBef>
      <a:spcAft>
        <a:spcPct val="0"/>
      </a:spcAft>
      <a:defRPr kern="1200">
        <a:solidFill>
          <a:schemeClr val="tx1"/>
        </a:solidFill>
        <a:latin typeface="Arial" charset="0"/>
        <a:ea typeface="DFPBiaoKaiShu-B5" pitchFamily="66" charset="-128"/>
        <a:cs typeface="+mn-cs"/>
      </a:defRPr>
    </a:lvl4pPr>
    <a:lvl5pPr marL="1828800" algn="l" rtl="0" fontAlgn="base">
      <a:spcBef>
        <a:spcPct val="0"/>
      </a:spcBef>
      <a:spcAft>
        <a:spcPct val="0"/>
      </a:spcAft>
      <a:defRPr kern="1200">
        <a:solidFill>
          <a:schemeClr val="tx1"/>
        </a:solidFill>
        <a:latin typeface="Arial" charset="0"/>
        <a:ea typeface="DFPBiaoKaiShu-B5" pitchFamily="66" charset="-128"/>
        <a:cs typeface="+mn-cs"/>
      </a:defRPr>
    </a:lvl5pPr>
    <a:lvl6pPr marL="2286000" algn="l" defTabSz="914400" rtl="0" eaLnBrk="1" latinLnBrk="0" hangingPunct="1">
      <a:defRPr kern="1200">
        <a:solidFill>
          <a:schemeClr val="tx1"/>
        </a:solidFill>
        <a:latin typeface="Arial" charset="0"/>
        <a:ea typeface="DFPBiaoKaiShu-B5" pitchFamily="66" charset="-128"/>
        <a:cs typeface="+mn-cs"/>
      </a:defRPr>
    </a:lvl6pPr>
    <a:lvl7pPr marL="2743200" algn="l" defTabSz="914400" rtl="0" eaLnBrk="1" latinLnBrk="0" hangingPunct="1">
      <a:defRPr kern="1200">
        <a:solidFill>
          <a:schemeClr val="tx1"/>
        </a:solidFill>
        <a:latin typeface="Arial" charset="0"/>
        <a:ea typeface="DFPBiaoKaiShu-B5" pitchFamily="66" charset="-128"/>
        <a:cs typeface="+mn-cs"/>
      </a:defRPr>
    </a:lvl7pPr>
    <a:lvl8pPr marL="3200400" algn="l" defTabSz="914400" rtl="0" eaLnBrk="1" latinLnBrk="0" hangingPunct="1">
      <a:defRPr kern="1200">
        <a:solidFill>
          <a:schemeClr val="tx1"/>
        </a:solidFill>
        <a:latin typeface="Arial" charset="0"/>
        <a:ea typeface="DFPBiaoKaiShu-B5" pitchFamily="66" charset="-128"/>
        <a:cs typeface="+mn-cs"/>
      </a:defRPr>
    </a:lvl8pPr>
    <a:lvl9pPr marL="3657600" algn="l" defTabSz="914400" rtl="0" eaLnBrk="1" latinLnBrk="0" hangingPunct="1">
      <a:defRPr kern="1200">
        <a:solidFill>
          <a:schemeClr val="tx1"/>
        </a:solidFill>
        <a:latin typeface="Arial" charset="0"/>
        <a:ea typeface="DFPBiaoKaiShu-B5" pitchFamily="6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FF99"/>
    <a:srgbClr val="1F196D"/>
    <a:srgbClr val="692F03"/>
    <a:srgbClr val="669900"/>
    <a:srgbClr val="F4E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74" autoAdjust="0"/>
    <p:restoredTop sz="94532" autoAdjust="0"/>
  </p:normalViewPr>
  <p:slideViewPr>
    <p:cSldViewPr>
      <p:cViewPr>
        <p:scale>
          <a:sx n="66" d="100"/>
          <a:sy n="66" d="100"/>
        </p:scale>
        <p:origin x="-15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0" d="100"/>
          <a:sy n="70" d="100"/>
        </p:scale>
        <p:origin x="-2814" y="-10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14ECE3-57A2-4AFB-A344-5F88C1A0AE42}" type="doc">
      <dgm:prSet loTypeId="urn:microsoft.com/office/officeart/2005/8/layout/chart3" loCatId="cycle" qsTypeId="urn:microsoft.com/office/officeart/2005/8/quickstyle/simple1" qsCatId="simple" csTypeId="urn:microsoft.com/office/officeart/2005/8/colors/colorful1#1" csCatId="colorful" phldr="1"/>
      <dgm:spPr/>
    </dgm:pt>
    <dgm:pt modelId="{DF8F7400-C267-4D06-B13C-C82966A9E70E}">
      <dgm:prSet phldrT="[Text]"/>
      <dgm:spPr/>
      <dgm:t>
        <a:bodyPr/>
        <a:lstStyle/>
        <a:p>
          <a:r>
            <a:rPr lang="en-US" dirty="0" smtClean="0"/>
            <a:t>25%</a:t>
          </a:r>
          <a:endParaRPr lang="en-US" dirty="0"/>
        </a:p>
      </dgm:t>
    </dgm:pt>
    <dgm:pt modelId="{B76EBBA8-A041-45DD-9C74-6D9351EE704E}" type="parTrans" cxnId="{486CEA08-BFDB-470E-AD72-C6B5284661A5}">
      <dgm:prSet/>
      <dgm:spPr/>
      <dgm:t>
        <a:bodyPr/>
        <a:lstStyle/>
        <a:p>
          <a:endParaRPr lang="en-US"/>
        </a:p>
      </dgm:t>
    </dgm:pt>
    <dgm:pt modelId="{19CC8B48-CFDC-4EC1-ACC8-981415081809}" type="sibTrans" cxnId="{486CEA08-BFDB-470E-AD72-C6B5284661A5}">
      <dgm:prSet/>
      <dgm:spPr/>
      <dgm:t>
        <a:bodyPr/>
        <a:lstStyle/>
        <a:p>
          <a:endParaRPr lang="en-US"/>
        </a:p>
      </dgm:t>
    </dgm:pt>
    <dgm:pt modelId="{3D2B7EBA-1B5A-4F96-B846-B53938D15AA0}">
      <dgm:prSet phldrT="[Text]"/>
      <dgm:spPr/>
      <dgm:t>
        <a:bodyPr/>
        <a:lstStyle/>
        <a:p>
          <a:r>
            <a:rPr lang="en-US" dirty="0" smtClean="0"/>
            <a:t>45%</a:t>
          </a:r>
          <a:endParaRPr lang="en-US" dirty="0"/>
        </a:p>
      </dgm:t>
    </dgm:pt>
    <dgm:pt modelId="{34F07418-E48C-4DC0-9835-278921E18FB2}" type="parTrans" cxnId="{7B0009C7-E945-46CD-9911-A0FAEE27C759}">
      <dgm:prSet/>
      <dgm:spPr/>
      <dgm:t>
        <a:bodyPr/>
        <a:lstStyle/>
        <a:p>
          <a:endParaRPr lang="en-US"/>
        </a:p>
      </dgm:t>
    </dgm:pt>
    <dgm:pt modelId="{E12148FA-7D33-4B2A-94EA-E5651A8ACF9D}" type="sibTrans" cxnId="{7B0009C7-E945-46CD-9911-A0FAEE27C759}">
      <dgm:prSet/>
      <dgm:spPr/>
      <dgm:t>
        <a:bodyPr/>
        <a:lstStyle/>
        <a:p>
          <a:endParaRPr lang="en-US"/>
        </a:p>
      </dgm:t>
    </dgm:pt>
    <dgm:pt modelId="{E33EBD1F-4AE2-4E37-B63C-0E54990A3620}">
      <dgm:prSet phldrT="[Text]"/>
      <dgm:spPr/>
      <dgm:t>
        <a:bodyPr/>
        <a:lstStyle/>
        <a:p>
          <a:r>
            <a:rPr lang="en-US" dirty="0" smtClean="0"/>
            <a:t>27%</a:t>
          </a:r>
          <a:endParaRPr lang="en-US" dirty="0"/>
        </a:p>
      </dgm:t>
    </dgm:pt>
    <dgm:pt modelId="{32A44304-BFAC-4D89-B407-16A6603B4281}" type="parTrans" cxnId="{08F3C562-9573-4AAD-BD7B-4B6E55975E8A}">
      <dgm:prSet/>
      <dgm:spPr/>
      <dgm:t>
        <a:bodyPr/>
        <a:lstStyle/>
        <a:p>
          <a:endParaRPr lang="en-US"/>
        </a:p>
      </dgm:t>
    </dgm:pt>
    <dgm:pt modelId="{3077E5DB-30E5-4235-8EEE-4B0E8B931B18}" type="sibTrans" cxnId="{08F3C562-9573-4AAD-BD7B-4B6E55975E8A}">
      <dgm:prSet/>
      <dgm:spPr/>
      <dgm:t>
        <a:bodyPr/>
        <a:lstStyle/>
        <a:p>
          <a:endParaRPr lang="en-US"/>
        </a:p>
      </dgm:t>
    </dgm:pt>
    <dgm:pt modelId="{F46B2EA3-22AB-451F-94E0-7F173C6615FE}">
      <dgm:prSet/>
      <dgm:spPr/>
      <dgm:t>
        <a:bodyPr/>
        <a:lstStyle/>
        <a:p>
          <a:r>
            <a:rPr lang="en-US" dirty="0" smtClean="0">
              <a:solidFill>
                <a:schemeClr val="tx1"/>
              </a:solidFill>
            </a:rPr>
            <a:t>3%</a:t>
          </a:r>
          <a:endParaRPr lang="en-US" dirty="0">
            <a:solidFill>
              <a:schemeClr val="tx1"/>
            </a:solidFill>
          </a:endParaRPr>
        </a:p>
      </dgm:t>
    </dgm:pt>
    <dgm:pt modelId="{517AFE2C-AD74-4F9C-9768-D5D2562BB3BE}" type="parTrans" cxnId="{57108642-6DC9-40FB-B0C8-BD53BC66D944}">
      <dgm:prSet/>
      <dgm:spPr/>
      <dgm:t>
        <a:bodyPr/>
        <a:lstStyle/>
        <a:p>
          <a:endParaRPr lang="en-US"/>
        </a:p>
      </dgm:t>
    </dgm:pt>
    <dgm:pt modelId="{1EA9F694-3FC9-491A-9731-B9E344A74E77}" type="sibTrans" cxnId="{57108642-6DC9-40FB-B0C8-BD53BC66D944}">
      <dgm:prSet/>
      <dgm:spPr/>
      <dgm:t>
        <a:bodyPr/>
        <a:lstStyle/>
        <a:p>
          <a:endParaRPr lang="en-US"/>
        </a:p>
      </dgm:t>
    </dgm:pt>
    <dgm:pt modelId="{E5D51B30-A6E8-4F32-AF12-C58C9AC32E82}" type="pres">
      <dgm:prSet presAssocID="{5A14ECE3-57A2-4AFB-A344-5F88C1A0AE42}" presName="compositeShape" presStyleCnt="0">
        <dgm:presLayoutVars>
          <dgm:chMax val="7"/>
          <dgm:dir/>
          <dgm:resizeHandles val="exact"/>
        </dgm:presLayoutVars>
      </dgm:prSet>
      <dgm:spPr/>
    </dgm:pt>
    <dgm:pt modelId="{B5061911-5362-4122-AAFF-6F36E2B4445D}" type="pres">
      <dgm:prSet presAssocID="{5A14ECE3-57A2-4AFB-A344-5F88C1A0AE42}" presName="wedge1" presStyleLbl="node1" presStyleIdx="0" presStyleCnt="4"/>
      <dgm:spPr/>
      <dgm:t>
        <a:bodyPr/>
        <a:lstStyle/>
        <a:p>
          <a:endParaRPr lang="en-US"/>
        </a:p>
      </dgm:t>
    </dgm:pt>
    <dgm:pt modelId="{6386D1CE-C7C2-43D6-9936-94E491998462}" type="pres">
      <dgm:prSet presAssocID="{5A14ECE3-57A2-4AFB-A344-5F88C1A0AE42}" presName="wedge1Tx" presStyleLbl="node1" presStyleIdx="0" presStyleCnt="4">
        <dgm:presLayoutVars>
          <dgm:chMax val="0"/>
          <dgm:chPref val="0"/>
          <dgm:bulletEnabled val="1"/>
        </dgm:presLayoutVars>
      </dgm:prSet>
      <dgm:spPr/>
      <dgm:t>
        <a:bodyPr/>
        <a:lstStyle/>
        <a:p>
          <a:endParaRPr lang="en-US"/>
        </a:p>
      </dgm:t>
    </dgm:pt>
    <dgm:pt modelId="{3CB29FF4-C56A-4408-98AD-808496994793}" type="pres">
      <dgm:prSet presAssocID="{5A14ECE3-57A2-4AFB-A344-5F88C1A0AE42}" presName="wedge2" presStyleLbl="node1" presStyleIdx="1" presStyleCnt="4"/>
      <dgm:spPr/>
      <dgm:t>
        <a:bodyPr/>
        <a:lstStyle/>
        <a:p>
          <a:endParaRPr lang="en-US"/>
        </a:p>
      </dgm:t>
    </dgm:pt>
    <dgm:pt modelId="{63153346-DBE2-421D-8815-C9008A81E943}" type="pres">
      <dgm:prSet presAssocID="{5A14ECE3-57A2-4AFB-A344-5F88C1A0AE42}" presName="wedge2Tx" presStyleLbl="node1" presStyleIdx="1" presStyleCnt="4">
        <dgm:presLayoutVars>
          <dgm:chMax val="0"/>
          <dgm:chPref val="0"/>
          <dgm:bulletEnabled val="1"/>
        </dgm:presLayoutVars>
      </dgm:prSet>
      <dgm:spPr/>
      <dgm:t>
        <a:bodyPr/>
        <a:lstStyle/>
        <a:p>
          <a:endParaRPr lang="en-US"/>
        </a:p>
      </dgm:t>
    </dgm:pt>
    <dgm:pt modelId="{B0B4FD7B-5C67-402F-8C34-60FA79A94D4F}" type="pres">
      <dgm:prSet presAssocID="{5A14ECE3-57A2-4AFB-A344-5F88C1A0AE42}" presName="wedge3" presStyleLbl="node1" presStyleIdx="2" presStyleCnt="4"/>
      <dgm:spPr/>
      <dgm:t>
        <a:bodyPr/>
        <a:lstStyle/>
        <a:p>
          <a:endParaRPr lang="en-US"/>
        </a:p>
      </dgm:t>
    </dgm:pt>
    <dgm:pt modelId="{97624F8E-7B92-423F-A67B-17BEC8D70CC6}" type="pres">
      <dgm:prSet presAssocID="{5A14ECE3-57A2-4AFB-A344-5F88C1A0AE42}" presName="wedge3Tx" presStyleLbl="node1" presStyleIdx="2" presStyleCnt="4">
        <dgm:presLayoutVars>
          <dgm:chMax val="0"/>
          <dgm:chPref val="0"/>
          <dgm:bulletEnabled val="1"/>
        </dgm:presLayoutVars>
      </dgm:prSet>
      <dgm:spPr/>
      <dgm:t>
        <a:bodyPr/>
        <a:lstStyle/>
        <a:p>
          <a:endParaRPr lang="en-US"/>
        </a:p>
      </dgm:t>
    </dgm:pt>
    <dgm:pt modelId="{70F3AB74-0121-417A-83D0-4F4E6D593E20}" type="pres">
      <dgm:prSet presAssocID="{5A14ECE3-57A2-4AFB-A344-5F88C1A0AE42}" presName="wedge4" presStyleLbl="node1" presStyleIdx="3" presStyleCnt="4"/>
      <dgm:spPr/>
      <dgm:t>
        <a:bodyPr/>
        <a:lstStyle/>
        <a:p>
          <a:endParaRPr lang="en-US"/>
        </a:p>
      </dgm:t>
    </dgm:pt>
    <dgm:pt modelId="{3FF4FFEB-3ED8-4821-A978-3BF06777DEE3}" type="pres">
      <dgm:prSet presAssocID="{5A14ECE3-57A2-4AFB-A344-5F88C1A0AE42}" presName="wedge4Tx" presStyleLbl="node1" presStyleIdx="3" presStyleCnt="4">
        <dgm:presLayoutVars>
          <dgm:chMax val="0"/>
          <dgm:chPref val="0"/>
          <dgm:bulletEnabled val="1"/>
        </dgm:presLayoutVars>
      </dgm:prSet>
      <dgm:spPr/>
      <dgm:t>
        <a:bodyPr/>
        <a:lstStyle/>
        <a:p>
          <a:endParaRPr lang="en-US"/>
        </a:p>
      </dgm:t>
    </dgm:pt>
  </dgm:ptLst>
  <dgm:cxnLst>
    <dgm:cxn modelId="{AF7F6D4E-D062-43E9-A9CB-A406B8DEFE5C}" type="presOf" srcId="{3D2B7EBA-1B5A-4F96-B846-B53938D15AA0}" destId="{B0B4FD7B-5C67-402F-8C34-60FA79A94D4F}" srcOrd="0" destOrd="0" presId="urn:microsoft.com/office/officeart/2005/8/layout/chart3"/>
    <dgm:cxn modelId="{08F3C562-9573-4AAD-BD7B-4B6E55975E8A}" srcId="{5A14ECE3-57A2-4AFB-A344-5F88C1A0AE42}" destId="{E33EBD1F-4AE2-4E37-B63C-0E54990A3620}" srcOrd="3" destOrd="0" parTransId="{32A44304-BFAC-4D89-B407-16A6603B4281}" sibTransId="{3077E5DB-30E5-4235-8EEE-4B0E8B931B18}"/>
    <dgm:cxn modelId="{7B0009C7-E945-46CD-9911-A0FAEE27C759}" srcId="{5A14ECE3-57A2-4AFB-A344-5F88C1A0AE42}" destId="{3D2B7EBA-1B5A-4F96-B846-B53938D15AA0}" srcOrd="2" destOrd="0" parTransId="{34F07418-E48C-4DC0-9835-278921E18FB2}" sibTransId="{E12148FA-7D33-4B2A-94EA-E5651A8ACF9D}"/>
    <dgm:cxn modelId="{1C058105-85D3-4D8F-86F6-599896004999}" type="presOf" srcId="{E33EBD1F-4AE2-4E37-B63C-0E54990A3620}" destId="{70F3AB74-0121-417A-83D0-4F4E6D593E20}" srcOrd="0" destOrd="0" presId="urn:microsoft.com/office/officeart/2005/8/layout/chart3"/>
    <dgm:cxn modelId="{492918E7-E239-4F0D-AEF3-B1313D6D04D4}" type="presOf" srcId="{3D2B7EBA-1B5A-4F96-B846-B53938D15AA0}" destId="{97624F8E-7B92-423F-A67B-17BEC8D70CC6}" srcOrd="1" destOrd="0" presId="urn:microsoft.com/office/officeart/2005/8/layout/chart3"/>
    <dgm:cxn modelId="{273FDD89-4ED4-4B40-A50B-1641C40A336F}" type="presOf" srcId="{F46B2EA3-22AB-451F-94E0-7F173C6615FE}" destId="{B5061911-5362-4122-AAFF-6F36E2B4445D}" srcOrd="0" destOrd="0" presId="urn:microsoft.com/office/officeart/2005/8/layout/chart3"/>
    <dgm:cxn modelId="{0D12E453-5ABF-44F1-9BF7-80817E033344}" type="presOf" srcId="{DF8F7400-C267-4D06-B13C-C82966A9E70E}" destId="{63153346-DBE2-421D-8815-C9008A81E943}" srcOrd="1" destOrd="0" presId="urn:microsoft.com/office/officeart/2005/8/layout/chart3"/>
    <dgm:cxn modelId="{3DE886C6-2305-4FE0-AB5E-3C779C22D320}" type="presOf" srcId="{5A14ECE3-57A2-4AFB-A344-5F88C1A0AE42}" destId="{E5D51B30-A6E8-4F32-AF12-C58C9AC32E82}" srcOrd="0" destOrd="0" presId="urn:microsoft.com/office/officeart/2005/8/layout/chart3"/>
    <dgm:cxn modelId="{57108642-6DC9-40FB-B0C8-BD53BC66D944}" srcId="{5A14ECE3-57A2-4AFB-A344-5F88C1A0AE42}" destId="{F46B2EA3-22AB-451F-94E0-7F173C6615FE}" srcOrd="0" destOrd="0" parTransId="{517AFE2C-AD74-4F9C-9768-D5D2562BB3BE}" sibTransId="{1EA9F694-3FC9-491A-9731-B9E344A74E77}"/>
    <dgm:cxn modelId="{72757DA4-EE31-42B3-A3D9-56FCEDA171CE}" type="presOf" srcId="{E33EBD1F-4AE2-4E37-B63C-0E54990A3620}" destId="{3FF4FFEB-3ED8-4821-A978-3BF06777DEE3}" srcOrd="1" destOrd="0" presId="urn:microsoft.com/office/officeart/2005/8/layout/chart3"/>
    <dgm:cxn modelId="{049FE918-6581-414F-AF3B-FA08D5345116}" type="presOf" srcId="{F46B2EA3-22AB-451F-94E0-7F173C6615FE}" destId="{6386D1CE-C7C2-43D6-9936-94E491998462}" srcOrd="1" destOrd="0" presId="urn:microsoft.com/office/officeart/2005/8/layout/chart3"/>
    <dgm:cxn modelId="{10434C08-52F0-4844-92DA-68588022B752}" type="presOf" srcId="{DF8F7400-C267-4D06-B13C-C82966A9E70E}" destId="{3CB29FF4-C56A-4408-98AD-808496994793}" srcOrd="0" destOrd="0" presId="urn:microsoft.com/office/officeart/2005/8/layout/chart3"/>
    <dgm:cxn modelId="{486CEA08-BFDB-470E-AD72-C6B5284661A5}" srcId="{5A14ECE3-57A2-4AFB-A344-5F88C1A0AE42}" destId="{DF8F7400-C267-4D06-B13C-C82966A9E70E}" srcOrd="1" destOrd="0" parTransId="{B76EBBA8-A041-45DD-9C74-6D9351EE704E}" sibTransId="{19CC8B48-CFDC-4EC1-ACC8-981415081809}"/>
    <dgm:cxn modelId="{EDA52C7F-6394-42F8-AE7B-9C865EFCA6E4}" type="presParOf" srcId="{E5D51B30-A6E8-4F32-AF12-C58C9AC32E82}" destId="{B5061911-5362-4122-AAFF-6F36E2B4445D}" srcOrd="0" destOrd="0" presId="urn:microsoft.com/office/officeart/2005/8/layout/chart3"/>
    <dgm:cxn modelId="{7C61BBA7-474A-4554-8007-5C54111C23E0}" type="presParOf" srcId="{E5D51B30-A6E8-4F32-AF12-C58C9AC32E82}" destId="{6386D1CE-C7C2-43D6-9936-94E491998462}" srcOrd="1" destOrd="0" presId="urn:microsoft.com/office/officeart/2005/8/layout/chart3"/>
    <dgm:cxn modelId="{5E215DD1-2D34-4555-996D-03DEAD9AF5C4}" type="presParOf" srcId="{E5D51B30-A6E8-4F32-AF12-C58C9AC32E82}" destId="{3CB29FF4-C56A-4408-98AD-808496994793}" srcOrd="2" destOrd="0" presId="urn:microsoft.com/office/officeart/2005/8/layout/chart3"/>
    <dgm:cxn modelId="{D70D8BED-94C4-4E04-AC29-ECDBD0286278}" type="presParOf" srcId="{E5D51B30-A6E8-4F32-AF12-C58C9AC32E82}" destId="{63153346-DBE2-421D-8815-C9008A81E943}" srcOrd="3" destOrd="0" presId="urn:microsoft.com/office/officeart/2005/8/layout/chart3"/>
    <dgm:cxn modelId="{9C18F7E0-EF90-4966-B80F-66740D59AA1E}" type="presParOf" srcId="{E5D51B30-A6E8-4F32-AF12-C58C9AC32E82}" destId="{B0B4FD7B-5C67-402F-8C34-60FA79A94D4F}" srcOrd="4" destOrd="0" presId="urn:microsoft.com/office/officeart/2005/8/layout/chart3"/>
    <dgm:cxn modelId="{E154156B-4C7F-4606-AF67-090B17715177}" type="presParOf" srcId="{E5D51B30-A6E8-4F32-AF12-C58C9AC32E82}" destId="{97624F8E-7B92-423F-A67B-17BEC8D70CC6}" srcOrd="5" destOrd="0" presId="urn:microsoft.com/office/officeart/2005/8/layout/chart3"/>
    <dgm:cxn modelId="{F4E90934-9D39-4E1C-8682-E1FDC4E77809}" type="presParOf" srcId="{E5D51B30-A6E8-4F32-AF12-C58C9AC32E82}" destId="{70F3AB74-0121-417A-83D0-4F4E6D593E20}" srcOrd="6" destOrd="0" presId="urn:microsoft.com/office/officeart/2005/8/layout/chart3"/>
    <dgm:cxn modelId="{B1F2A1BA-7FD5-4D9F-8CDF-9AC5F35E3ABA}" type="presParOf" srcId="{E5D51B30-A6E8-4F32-AF12-C58C9AC32E82}" destId="{3FF4FFEB-3ED8-4821-A978-3BF06777DEE3}"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61911-5362-4122-AAFF-6F36E2B4445D}">
      <dsp:nvSpPr>
        <dsp:cNvPr id="0" name=""/>
        <dsp:cNvSpPr/>
      </dsp:nvSpPr>
      <dsp:spPr>
        <a:xfrm>
          <a:off x="354429" y="169318"/>
          <a:ext cx="2282952" cy="2282952"/>
        </a:xfrm>
        <a:prstGeom prst="pie">
          <a:avLst>
            <a:gd name="adj1" fmla="val 162000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tx1"/>
              </a:solidFill>
            </a:rPr>
            <a:t>3%</a:t>
          </a:r>
          <a:endParaRPr lang="en-US" sz="3500" kern="1200" dirty="0">
            <a:solidFill>
              <a:schemeClr val="tx1"/>
            </a:solidFill>
          </a:endParaRPr>
        </a:p>
      </dsp:txBody>
      <dsp:txXfrm>
        <a:off x="1521995" y="591665"/>
        <a:ext cx="842518" cy="679450"/>
      </dsp:txXfrm>
    </dsp:sp>
    <dsp:sp modelId="{3CB29FF4-C56A-4408-98AD-808496994793}">
      <dsp:nvSpPr>
        <dsp:cNvPr id="0" name=""/>
        <dsp:cNvSpPr/>
      </dsp:nvSpPr>
      <dsp:spPr>
        <a:xfrm>
          <a:off x="258218" y="265529"/>
          <a:ext cx="2282952" cy="2282952"/>
        </a:xfrm>
        <a:prstGeom prst="pie">
          <a:avLst>
            <a:gd name="adj1" fmla="val 0"/>
            <a:gd name="adj2" fmla="val 54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25%</a:t>
          </a:r>
          <a:endParaRPr lang="en-US" sz="3500" kern="1200" dirty="0"/>
        </a:p>
      </dsp:txBody>
      <dsp:txXfrm>
        <a:off x="1440461" y="1447772"/>
        <a:ext cx="842518" cy="679450"/>
      </dsp:txXfrm>
    </dsp:sp>
    <dsp:sp modelId="{B0B4FD7B-5C67-402F-8C34-60FA79A94D4F}">
      <dsp:nvSpPr>
        <dsp:cNvPr id="0" name=""/>
        <dsp:cNvSpPr/>
      </dsp:nvSpPr>
      <dsp:spPr>
        <a:xfrm>
          <a:off x="258218" y="265529"/>
          <a:ext cx="2282952" cy="2282952"/>
        </a:xfrm>
        <a:prstGeom prst="pie">
          <a:avLst>
            <a:gd name="adj1" fmla="val 5400000"/>
            <a:gd name="adj2" fmla="val 10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45%</a:t>
          </a:r>
          <a:endParaRPr lang="en-US" sz="3500" kern="1200" dirty="0"/>
        </a:p>
      </dsp:txBody>
      <dsp:txXfrm>
        <a:off x="516409" y="1447772"/>
        <a:ext cx="842518" cy="679450"/>
      </dsp:txXfrm>
    </dsp:sp>
    <dsp:sp modelId="{70F3AB74-0121-417A-83D0-4F4E6D593E20}">
      <dsp:nvSpPr>
        <dsp:cNvPr id="0" name=""/>
        <dsp:cNvSpPr/>
      </dsp:nvSpPr>
      <dsp:spPr>
        <a:xfrm>
          <a:off x="258218" y="265529"/>
          <a:ext cx="2282952" cy="2282952"/>
        </a:xfrm>
        <a:prstGeom prst="pie">
          <a:avLst>
            <a:gd name="adj1" fmla="val 108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27%</a:t>
          </a:r>
          <a:endParaRPr lang="en-US" sz="3500" kern="1200" dirty="0"/>
        </a:p>
      </dsp:txBody>
      <dsp:txXfrm>
        <a:off x="516409" y="686788"/>
        <a:ext cx="842518" cy="67945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2492" tIns="46246" rIns="92492" bIns="46246" rtlCol="0"/>
          <a:lstStyle>
            <a:lvl1pPr algn="r" fontAlgn="auto">
              <a:spcBef>
                <a:spcPts val="0"/>
              </a:spcBef>
              <a:spcAft>
                <a:spcPts val="0"/>
              </a:spcAft>
              <a:defRPr sz="1200">
                <a:latin typeface="+mn-lt"/>
                <a:ea typeface="+mn-ea"/>
                <a:cs typeface="+mn-cs"/>
              </a:defRPr>
            </a:lvl1pPr>
          </a:lstStyle>
          <a:p>
            <a:pPr>
              <a:defRPr/>
            </a:pPr>
            <a:fld id="{214511A9-E47D-4332-AF54-F02DB9DA3533}" type="datetimeFigureOut">
              <a:rPr lang="en-US"/>
              <a:pPr>
                <a:defRPr/>
              </a:pPr>
              <a:t>5/12/2013</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2492" tIns="46246" rIns="92492" bIns="4624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2492" tIns="46246" rIns="92492" bIns="46246" rtlCol="0" anchor="b"/>
          <a:lstStyle>
            <a:lvl1pPr algn="r" fontAlgn="auto">
              <a:spcBef>
                <a:spcPts val="0"/>
              </a:spcBef>
              <a:spcAft>
                <a:spcPts val="0"/>
              </a:spcAft>
              <a:defRPr sz="1200">
                <a:latin typeface="+mn-lt"/>
                <a:ea typeface="+mn-ea"/>
                <a:cs typeface="+mn-cs"/>
              </a:defRPr>
            </a:lvl1pPr>
          </a:lstStyle>
          <a:p>
            <a:pPr>
              <a:defRPr/>
            </a:pPr>
            <a:fld id="{A1211111-6720-43FA-8DE5-66C940EE2927}" type="slidenum">
              <a:rPr lang="en-US"/>
              <a:pPr>
                <a:defRPr/>
              </a:pPr>
              <a:t>‹#›</a:t>
            </a:fld>
            <a:endParaRPr lang="en-US"/>
          </a:p>
        </p:txBody>
      </p:sp>
    </p:spTree>
    <p:extLst>
      <p:ext uri="{BB962C8B-B14F-4D97-AF65-F5344CB8AC3E}">
        <p14:creationId xmlns:p14="http://schemas.microsoft.com/office/powerpoint/2010/main" val="3825876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2492" tIns="46246" rIns="92492" bIns="46246" rtlCol="0"/>
          <a:lstStyle>
            <a:lvl1pPr algn="r" fontAlgn="auto">
              <a:spcBef>
                <a:spcPts val="0"/>
              </a:spcBef>
              <a:spcAft>
                <a:spcPts val="0"/>
              </a:spcAft>
              <a:defRPr sz="1200">
                <a:latin typeface="+mn-lt"/>
                <a:ea typeface="+mn-ea"/>
                <a:cs typeface="+mn-cs"/>
              </a:defRPr>
            </a:lvl1pPr>
          </a:lstStyle>
          <a:p>
            <a:pPr>
              <a:defRPr/>
            </a:pPr>
            <a:fld id="{4DDECD26-55CA-47AD-B54A-656FBE7EF3CC}" type="datetimeFigureOut">
              <a:rPr lang="en-US"/>
              <a:pPr>
                <a:defRPr/>
              </a:pPr>
              <a:t>5/12/2013</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92" tIns="46246" rIns="92492" bIns="462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525"/>
            <a:ext cx="3011488" cy="461963"/>
          </a:xfrm>
          <a:prstGeom prst="rect">
            <a:avLst/>
          </a:prstGeom>
        </p:spPr>
        <p:txBody>
          <a:bodyPr vert="horz" lIns="92492" tIns="46246" rIns="92492" bIns="4624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2492" tIns="46246" rIns="92492" bIns="46246" rtlCol="0" anchor="b"/>
          <a:lstStyle>
            <a:lvl1pPr algn="r" fontAlgn="auto">
              <a:spcBef>
                <a:spcPts val="0"/>
              </a:spcBef>
              <a:spcAft>
                <a:spcPts val="0"/>
              </a:spcAft>
              <a:defRPr sz="1200">
                <a:latin typeface="+mn-lt"/>
                <a:ea typeface="+mn-ea"/>
                <a:cs typeface="+mn-cs"/>
              </a:defRPr>
            </a:lvl1pPr>
          </a:lstStyle>
          <a:p>
            <a:pPr>
              <a:defRPr/>
            </a:pPr>
            <a:fld id="{66F6BBC8-A2B3-4161-B534-FC57158947B1}" type="slidenum">
              <a:rPr lang="en-US"/>
              <a:pPr>
                <a:defRPr/>
              </a:pPr>
              <a:t>‹#›</a:t>
            </a:fld>
            <a:endParaRPr lang="en-US"/>
          </a:p>
        </p:txBody>
      </p:sp>
    </p:spTree>
    <p:extLst>
      <p:ext uri="{BB962C8B-B14F-4D97-AF65-F5344CB8AC3E}">
        <p14:creationId xmlns:p14="http://schemas.microsoft.com/office/powerpoint/2010/main" val="1817724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B1D7D541-D626-43E1-B01A-1D6FEF554B42}" type="datetimeFigureOut">
              <a:rPr lang="en-US"/>
              <a:pPr>
                <a:defRPr/>
              </a:pPr>
              <a:t>5/12/2013</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4CDF7675-DE88-43A2-ABF4-4F01514F76BD}" type="slidenum">
              <a:rPr lang="en-US"/>
              <a:pPr>
                <a:defRPr/>
              </a:pPr>
              <a:t>‹#›</a:t>
            </a:fld>
            <a:endParaRPr lang="en-US"/>
          </a:p>
        </p:txBody>
      </p:sp>
    </p:spTree>
    <p:extLst>
      <p:ext uri="{BB962C8B-B14F-4D97-AF65-F5344CB8AC3E}">
        <p14:creationId xmlns:p14="http://schemas.microsoft.com/office/powerpoint/2010/main" val="215084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DD8840A4-84DD-4E20-9BBF-B23FB047241A}" type="datetimeFigureOut">
              <a:rPr lang="en-US"/>
              <a:pPr>
                <a:defRPr/>
              </a:pPr>
              <a:t>5/12/2013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F015DE34-E2AC-400F-A417-7E4739F70C8B}" type="slidenum">
              <a:rPr lang="en-US"/>
              <a:pPr>
                <a:defRPr/>
              </a:pPr>
              <a:t>‹#›</a:t>
            </a:fld>
            <a:endParaRPr lang="en-US"/>
          </a:p>
        </p:txBody>
      </p:sp>
    </p:spTree>
    <p:extLst>
      <p:ext uri="{BB962C8B-B14F-4D97-AF65-F5344CB8AC3E}">
        <p14:creationId xmlns:p14="http://schemas.microsoft.com/office/powerpoint/2010/main" val="1505210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5CB36997-F718-4A0D-BD85-38343C432D2C}" type="datetimeFigureOut">
              <a:rPr lang="en-US"/>
              <a:pPr>
                <a:defRPr/>
              </a:pPr>
              <a:t>5/12/2013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5D8C654C-E542-4013-91CC-828BBDB32A14}" type="slidenum">
              <a:rPr lang="en-US"/>
              <a:pPr>
                <a:defRPr/>
              </a:pPr>
              <a:t>‹#›</a:t>
            </a:fld>
            <a:endParaRPr lang="en-US"/>
          </a:p>
        </p:txBody>
      </p:sp>
    </p:spTree>
    <p:extLst>
      <p:ext uri="{BB962C8B-B14F-4D97-AF65-F5344CB8AC3E}">
        <p14:creationId xmlns:p14="http://schemas.microsoft.com/office/powerpoint/2010/main" val="1978987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i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914400"/>
          </a:xfrm>
        </p:spPr>
        <p:txBody>
          <a:bodyPr/>
          <a:lstStyle>
            <a:lvl1pPr>
              <a:defRPr sz="4200" baseline="0"/>
            </a:lvl1pPr>
          </a:lstStyle>
          <a:p>
            <a:r>
              <a:rPr lang="en-US" smtClean="0"/>
              <a:t>Click to edit Master title style</a:t>
            </a:r>
            <a:endParaRPr lang="en-US" dirty="0"/>
          </a:p>
        </p:txBody>
      </p:sp>
      <p:sp>
        <p:nvSpPr>
          <p:cNvPr id="3" name="Content Placeholder 2"/>
          <p:cNvSpPr>
            <a:spLocks noGrp="1"/>
          </p:cNvSpPr>
          <p:nvPr>
            <p:ph idx="1"/>
          </p:nvPr>
        </p:nvSpPr>
        <p:spPr>
          <a:xfrm>
            <a:off x="914400" y="1295400"/>
            <a:ext cx="7772400" cy="4876800"/>
          </a:xfrm>
        </p:spPr>
        <p:txBody>
          <a:bodyPr/>
          <a:lstStyle>
            <a:lvl1pPr marL="0" indent="0" algn="l">
              <a:spcBef>
                <a:spcPts val="600"/>
              </a:spcBef>
              <a:buFontTx/>
              <a:buNone/>
              <a:defRPr sz="4200"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2941858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 name="TextBox 3"/>
          <p:cNvSpPr txBox="1"/>
          <p:nvPr userDrawn="1"/>
        </p:nvSpPr>
        <p:spPr>
          <a:xfrm>
            <a:off x="1668432" y="5257800"/>
            <a:ext cx="5733941" cy="1492716"/>
          </a:xfrm>
          <a:prstGeom prst="rect">
            <a:avLst/>
          </a:prstGeom>
          <a:noFill/>
        </p:spPr>
        <p:txBody>
          <a:bodyPr>
            <a:spAutoFit/>
          </a:bodyPr>
          <a:lstStyle/>
          <a:p>
            <a:pPr algn="ctr" fontAlgn="auto">
              <a:spcBef>
                <a:spcPts val="0"/>
              </a:spcBef>
              <a:spcAft>
                <a:spcPts val="0"/>
              </a:spcAft>
              <a:defRPr/>
            </a:pPr>
            <a:r>
              <a:rPr lang="zh-TW" altLang="en-US" sz="3000" b="1" dirty="0">
                <a:effectLst>
                  <a:glow rad="139700">
                    <a:schemeClr val="bg1">
                      <a:alpha val="40000"/>
                    </a:schemeClr>
                  </a:glow>
                </a:effectLst>
                <a:latin typeface="+mn-lt"/>
                <a:ea typeface="+mn-ea"/>
              </a:rPr>
              <a:t>請將手機轉成靜音或關機</a:t>
            </a:r>
            <a:endParaRPr lang="en-US" altLang="zh-TW" sz="3000" b="1" dirty="0">
              <a:effectLst>
                <a:glow rad="139700">
                  <a:schemeClr val="bg1">
                    <a:alpha val="40000"/>
                  </a:schemeClr>
                </a:glow>
              </a:effectLst>
              <a:latin typeface="+mn-lt"/>
              <a:ea typeface="+mn-ea"/>
            </a:endParaRPr>
          </a:p>
          <a:p>
            <a:pPr algn="ctr" fontAlgn="auto">
              <a:spcBef>
                <a:spcPts val="600"/>
              </a:spcBef>
              <a:spcAft>
                <a:spcPts val="0"/>
              </a:spcAft>
              <a:defRPr/>
            </a:pPr>
            <a:r>
              <a:rPr lang="zh-TW" altLang="en-US" sz="2800" dirty="0">
                <a:effectLst>
                  <a:glow rad="139700">
                    <a:schemeClr val="bg1">
                      <a:alpha val="40000"/>
                    </a:schemeClr>
                  </a:glow>
                </a:effectLst>
                <a:latin typeface="+mn-lt"/>
                <a:ea typeface="+mn-ea"/>
              </a:rPr>
              <a:t>奧斯汀台灣基督長老教會</a:t>
            </a:r>
            <a:endParaRPr lang="en-US" altLang="zh-TW" sz="2800" dirty="0">
              <a:effectLst>
                <a:glow rad="139700">
                  <a:schemeClr val="bg1">
                    <a:alpha val="40000"/>
                  </a:schemeClr>
                </a:glow>
              </a:effectLst>
              <a:latin typeface="+mn-lt"/>
              <a:ea typeface="+mn-ea"/>
            </a:endParaRPr>
          </a:p>
          <a:p>
            <a:pPr algn="ctr" fontAlgn="auto">
              <a:spcBef>
                <a:spcPts val="0"/>
              </a:spcBef>
              <a:spcAft>
                <a:spcPts val="0"/>
              </a:spcAft>
              <a:defRPr/>
            </a:pPr>
            <a:r>
              <a:rPr lang="en-US" sz="2800" dirty="0">
                <a:effectLst>
                  <a:glow rad="139700">
                    <a:schemeClr val="bg1">
                      <a:alpha val="40000"/>
                    </a:schemeClr>
                  </a:glow>
                </a:effectLst>
                <a:latin typeface="+mn-lt"/>
                <a:ea typeface="+mn-ea"/>
              </a:rPr>
              <a:t>Austin Taiwanese Presbyterian Church</a:t>
            </a:r>
          </a:p>
        </p:txBody>
      </p:sp>
      <p:sp>
        <p:nvSpPr>
          <p:cNvPr id="2" name="Title 1"/>
          <p:cNvSpPr>
            <a:spLocks noGrp="1"/>
          </p:cNvSpPr>
          <p:nvPr>
            <p:ph type="ctrTitle"/>
          </p:nvPr>
        </p:nvSpPr>
        <p:spPr>
          <a:xfrm>
            <a:off x="838200" y="274320"/>
            <a:ext cx="7772400" cy="1325880"/>
          </a:xfrm>
        </p:spPr>
        <p:txBody>
          <a:bodyPr/>
          <a:lstStyle>
            <a:lvl1pPr>
              <a:defRPr sz="4600" baseline="0">
                <a:solidFill>
                  <a:schemeClr val="accent6">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66800" y="1752600"/>
            <a:ext cx="7391400" cy="3505200"/>
          </a:xfrm>
        </p:spPr>
        <p:txBody>
          <a:bodyPr/>
          <a:lstStyle>
            <a:lvl1pPr marL="0" indent="0" algn="ctr">
              <a:buNone/>
              <a:defRPr sz="36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88945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esposive">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914400"/>
          </a:xfrm>
        </p:spPr>
        <p:txBody>
          <a:bodyPr/>
          <a:lstStyle>
            <a:lvl1pPr>
              <a:defRPr sz="4200" baseline="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914400" y="1298448"/>
            <a:ext cx="7772400" cy="4873752"/>
          </a:xfrm>
        </p:spPr>
        <p:txBody>
          <a:bodyPr/>
          <a:lstStyle>
            <a:lvl1pPr>
              <a:buFontTx/>
              <a:buNone/>
              <a:defRPr/>
            </a:lvl1pPr>
            <a:lvl2pPr marL="0">
              <a:buFont typeface="Wingdings" pitchFamily="2" charset="2"/>
              <a:buChar char="Ø"/>
              <a:defRPr/>
            </a:lvl2pPr>
            <a:lvl3pPr>
              <a:buFontTx/>
              <a:buNone/>
              <a:defRPr/>
            </a:lvl3pPr>
            <a:lvl4pPr>
              <a:buFontTx/>
              <a:buNone/>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18658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esponsive_NH">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772400" cy="5867400"/>
          </a:xfrm>
        </p:spPr>
        <p:txBody>
          <a:bodyPr/>
          <a:lstStyle>
            <a:lvl1pPr marL="0" indent="0" algn="l">
              <a:buFontTx/>
              <a:buNone/>
              <a:defRPr sz="4200" baseline="0"/>
            </a:lvl1pPr>
            <a:lvl2pPr marL="0">
              <a:buFont typeface="Wingdings" pitchFamily="2" charset="2"/>
              <a:buChar char="Ø"/>
              <a:defRPr/>
            </a:lvl2pPr>
            <a:lvl3pPr>
              <a:buFontTx/>
              <a:buNone/>
              <a:defRPr/>
            </a:lvl3pPr>
            <a:lvl4pPr>
              <a:buFontTx/>
              <a:buNone/>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22180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_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14400" y="1295400"/>
            <a:ext cx="7772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8140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_Slide_NH">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
            <a:ext cx="7772400" cy="632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353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_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33400" y="228600"/>
            <a:ext cx="4953000" cy="5257800"/>
          </a:xfrm>
        </p:spPr>
        <p:txBody>
          <a:bodyPr>
            <a:normAutofit/>
          </a:bodyPr>
          <a:lstStyle/>
          <a:p>
            <a:pPr lvl="0"/>
            <a:r>
              <a:rPr lang="en-US" noProof="0" smtClean="0"/>
              <a:t>Click icon to add picture</a:t>
            </a:r>
            <a:endParaRPr lang="en-US" noProof="0"/>
          </a:p>
        </p:txBody>
      </p:sp>
      <p:sp>
        <p:nvSpPr>
          <p:cNvPr id="3" name="Content Placeholder 2"/>
          <p:cNvSpPr>
            <a:spLocks noGrp="1"/>
          </p:cNvSpPr>
          <p:nvPr>
            <p:ph idx="1"/>
          </p:nvPr>
        </p:nvSpPr>
        <p:spPr>
          <a:xfrm>
            <a:off x="3733800" y="228600"/>
            <a:ext cx="4953000" cy="632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8959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1792288" y="4953000"/>
            <a:ext cx="5486400" cy="1676400"/>
          </a:xfrm>
        </p:spPr>
        <p:txBody>
          <a:bodyPr/>
          <a:lstStyle>
            <a:lvl1pPr algn="ctr">
              <a:defRPr sz="3200" b="1"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914400" y="381000"/>
            <a:ext cx="7315200" cy="4495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Tree>
    <p:extLst>
      <p:ext uri="{BB962C8B-B14F-4D97-AF65-F5344CB8AC3E}">
        <p14:creationId xmlns:p14="http://schemas.microsoft.com/office/powerpoint/2010/main" val="146559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endParaRPr lang="en-US" altLang="zh-TW"/>
          </a:p>
        </p:txBody>
      </p:sp>
      <p:sp>
        <p:nvSpPr>
          <p:cNvPr id="5" name="Footer Placeholder 4"/>
          <p:cNvSpPr>
            <a:spLocks noGrp="1"/>
          </p:cNvSpPr>
          <p:nvPr>
            <p:ph type="ftr" sz="quarter" idx="11"/>
          </p:nvPr>
        </p:nvSpPr>
        <p:spPr/>
        <p:txBody>
          <a:bodyPr/>
          <a:lstStyle>
            <a:lvl1pPr>
              <a:defRPr/>
            </a:lvl1pPr>
            <a:extLst/>
          </a:lstStyle>
          <a:p>
            <a:pPr>
              <a:defRPr/>
            </a:pPr>
            <a:endParaRPr lang="en-US" altLang="zh-TW"/>
          </a:p>
        </p:txBody>
      </p:sp>
      <p:sp>
        <p:nvSpPr>
          <p:cNvPr id="6" name="Slide Number Placeholder 5"/>
          <p:cNvSpPr>
            <a:spLocks noGrp="1"/>
          </p:cNvSpPr>
          <p:nvPr>
            <p:ph type="sldNum" sz="quarter" idx="12"/>
          </p:nvPr>
        </p:nvSpPr>
        <p:spPr/>
        <p:txBody>
          <a:bodyPr/>
          <a:lstStyle>
            <a:lvl1pPr>
              <a:defRPr/>
            </a:lvl1pPr>
            <a:extLst/>
          </a:lstStyle>
          <a:p>
            <a:pPr>
              <a:defRPr/>
            </a:pPr>
            <a:fld id="{1425AF35-8B68-446A-B9CF-FDBA320A4865}" type="slidenum">
              <a:rPr lang="en-US" altLang="zh-TW"/>
              <a:pPr>
                <a:defRPr/>
              </a:pPr>
              <a:t>‹#›</a:t>
            </a:fld>
            <a:endParaRPr lang="en-US" altLang="zh-TW"/>
          </a:p>
        </p:txBody>
      </p:sp>
    </p:spTree>
    <p:extLst>
      <p:ext uri="{BB962C8B-B14F-4D97-AF65-F5344CB8AC3E}">
        <p14:creationId xmlns:p14="http://schemas.microsoft.com/office/powerpoint/2010/main" val="3805722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5F067D34-615A-45C5-B9E2-B9844FE8D43F}" type="datetimeFigureOut">
              <a:rPr lang="en-US"/>
              <a:pPr>
                <a:defRPr/>
              </a:pPr>
              <a:t>5/12/2013</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92AA6F77-822A-41C4-8316-607F4A5B7358}" type="slidenum">
              <a:rPr lang="en-US"/>
              <a:pPr>
                <a:defRPr/>
              </a:pPr>
              <a:t>‹#›</a:t>
            </a:fld>
            <a:endParaRPr lang="en-US"/>
          </a:p>
        </p:txBody>
      </p:sp>
    </p:spTree>
    <p:extLst>
      <p:ext uri="{BB962C8B-B14F-4D97-AF65-F5344CB8AC3E}">
        <p14:creationId xmlns:p14="http://schemas.microsoft.com/office/powerpoint/2010/main" val="4106571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6937BADF-132A-4775-8F60-12A197EF7F4B}" type="datetimeFigureOut">
              <a:rPr lang="en-US"/>
              <a:pPr>
                <a:defRPr/>
              </a:pPr>
              <a:t>5/12/2013</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8AC3B2E9-EA84-44BA-9A01-38E0BABD5856}" type="slidenum">
              <a:rPr lang="en-US"/>
              <a:pPr>
                <a:defRPr/>
              </a:pPr>
              <a:t>‹#›</a:t>
            </a:fld>
            <a:endParaRPr lang="en-US"/>
          </a:p>
        </p:txBody>
      </p:sp>
    </p:spTree>
    <p:extLst>
      <p:ext uri="{BB962C8B-B14F-4D97-AF65-F5344CB8AC3E}">
        <p14:creationId xmlns:p14="http://schemas.microsoft.com/office/powerpoint/2010/main" val="371529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4BDF8B82-DB52-4AE2-BA77-335E35CE28BD}" type="datetimeFigureOut">
              <a:rPr lang="en-US"/>
              <a:pPr>
                <a:defRPr/>
              </a:pPr>
              <a:t>5/12/2013</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5B2D3C25-AFE4-4659-AFCE-CBF0BFA580AC}" type="slidenum">
              <a:rPr lang="en-US"/>
              <a:pPr>
                <a:defRPr/>
              </a:pPr>
              <a:t>‹#›</a:t>
            </a:fld>
            <a:endParaRPr lang="en-US"/>
          </a:p>
        </p:txBody>
      </p:sp>
    </p:spTree>
    <p:extLst>
      <p:ext uri="{BB962C8B-B14F-4D97-AF65-F5344CB8AC3E}">
        <p14:creationId xmlns:p14="http://schemas.microsoft.com/office/powerpoint/2010/main" val="166190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AF469CDD-29CF-4606-B7B0-F047AFDC2930}" type="datetimeFigureOut">
              <a:rPr lang="en-US"/>
              <a:pPr>
                <a:defRPr/>
              </a:pPr>
              <a:t>5/12/2013</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D53BA719-AB50-4B50-BDAE-EBE64505D418}" type="slidenum">
              <a:rPr lang="en-US"/>
              <a:pPr>
                <a:defRPr/>
              </a:pPr>
              <a:t>‹#›</a:t>
            </a:fld>
            <a:endParaRPr lang="en-US"/>
          </a:p>
        </p:txBody>
      </p:sp>
    </p:spTree>
    <p:extLst>
      <p:ext uri="{BB962C8B-B14F-4D97-AF65-F5344CB8AC3E}">
        <p14:creationId xmlns:p14="http://schemas.microsoft.com/office/powerpoint/2010/main" val="319940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fld id="{8DEC6224-564C-427A-80C3-B52D95895772}" type="datetimeFigureOut">
              <a:rPr lang="en-US"/>
              <a:pPr>
                <a:defRPr/>
              </a:pPr>
              <a:t>5/12/2013</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FBEA4D1C-68D4-406A-9458-F72715BFA2EA}" type="slidenum">
              <a:rPr lang="en-US"/>
              <a:pPr>
                <a:defRPr/>
              </a:pPr>
              <a:t>‹#›</a:t>
            </a:fld>
            <a:endParaRPr lang="en-US"/>
          </a:p>
        </p:txBody>
      </p:sp>
    </p:spTree>
    <p:extLst>
      <p:ext uri="{BB962C8B-B14F-4D97-AF65-F5344CB8AC3E}">
        <p14:creationId xmlns:p14="http://schemas.microsoft.com/office/powerpoint/2010/main" val="2752461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4676A110-AE9B-4DC7-B364-F56D3174E925}" type="datetimeFigureOut">
              <a:rPr lang="en-US"/>
              <a:pPr>
                <a:defRPr/>
              </a:pPr>
              <a:t>5/12/2013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E8A43BC-1C3C-44AC-81DC-C482AF48773D}" type="slidenum">
              <a:rPr lang="en-US"/>
              <a:pPr>
                <a:defRPr/>
              </a:pPr>
              <a:t>‹#›</a:t>
            </a:fld>
            <a:endParaRPr lang="en-US"/>
          </a:p>
        </p:txBody>
      </p:sp>
    </p:spTree>
    <p:extLst>
      <p:ext uri="{BB962C8B-B14F-4D97-AF65-F5344CB8AC3E}">
        <p14:creationId xmlns:p14="http://schemas.microsoft.com/office/powerpoint/2010/main" val="310546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a typeface="+mn-ea"/>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81F60891-73BC-4A83-8338-28390E4F8021}" type="datetimeFigureOut">
              <a:rPr lang="en-US"/>
              <a:pPr>
                <a:defRPr/>
              </a:pPr>
              <a:t>5/12/2013</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F67D5669-E07A-4A28-B484-77E42030BD7A}" type="slidenum">
              <a:rPr lang="en-US"/>
              <a:pPr>
                <a:defRPr/>
              </a:pPr>
              <a:t>‹#›</a:t>
            </a:fld>
            <a:endParaRPr lang="en-US"/>
          </a:p>
        </p:txBody>
      </p:sp>
    </p:spTree>
    <p:extLst>
      <p:ext uri="{BB962C8B-B14F-4D97-AF65-F5344CB8AC3E}">
        <p14:creationId xmlns:p14="http://schemas.microsoft.com/office/powerpoint/2010/main" val="23254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bg1">
                <a:alpha val="50000"/>
              </a:schemeClr>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cs typeface="+mn-cs"/>
              </a:defRPr>
            </a:lvl1pPr>
            <a:extLst/>
          </a:lstStyle>
          <a:p>
            <a:pPr>
              <a:defRPr/>
            </a:pPr>
            <a:fld id="{B3227412-1D7A-49BE-87F7-51196FAE222D}" type="datetimeFigureOut">
              <a:rPr lang="en-US"/>
              <a:pPr>
                <a:defRPr/>
              </a:pPr>
              <a:t>5/12/2013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latin typeface="Arial" charset="0"/>
                <a:cs typeface="+mn-cs"/>
              </a:defRPr>
            </a:lvl1pPr>
            <a:extLst/>
          </a:lstStyle>
          <a:p>
            <a:pPr>
              <a:defRPr/>
            </a:pPr>
            <a:fld id="{5FA7E8BB-D0F4-47B7-BD67-B4179FBB9068}"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6859" r:id="rId1"/>
    <p:sldLayoutId id="2147486860" r:id="rId2"/>
    <p:sldLayoutId id="2147486861" r:id="rId3"/>
    <p:sldLayoutId id="2147486862" r:id="rId4"/>
    <p:sldLayoutId id="2147486863" r:id="rId5"/>
    <p:sldLayoutId id="2147486864" r:id="rId6"/>
    <p:sldLayoutId id="2147486865" r:id="rId7"/>
    <p:sldLayoutId id="2147486866" r:id="rId8"/>
    <p:sldLayoutId id="2147486867" r:id="rId9"/>
    <p:sldLayoutId id="2147486868" r:id="rId10"/>
    <p:sldLayoutId id="2147486869" r:id="rId11"/>
    <p:sldLayoutId id="2147486870" r:id="rId12"/>
    <p:sldLayoutId id="2147486871" r:id="rId13"/>
    <p:sldLayoutId id="2147486872" r:id="rId14"/>
    <p:sldLayoutId id="2147486873" r:id="rId15"/>
    <p:sldLayoutId id="2147486874" r:id="rId16"/>
    <p:sldLayoutId id="2147486875" r:id="rId17"/>
    <p:sldLayoutId id="2147486876" r:id="rId18"/>
    <p:sldLayoutId id="2147486877" r:id="rId19"/>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http://cdn.agilitycms.com/anglican-journal/old-site/uploads/pics/nicolosiLea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5"/>
          <p:cNvSpPr>
            <a:spLocks noChangeArrowheads="1"/>
          </p:cNvSpPr>
          <p:nvPr/>
        </p:nvSpPr>
        <p:spPr bwMode="auto">
          <a:xfrm>
            <a:off x="1219200" y="762000"/>
            <a:ext cx="6956425" cy="1570038"/>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spAutoFit/>
          </a:bodyPr>
          <a:lstStyle/>
          <a:p>
            <a:pPr algn="ctr">
              <a:defRPr/>
            </a:pPr>
            <a:r>
              <a:rPr lang="zh-TW" altLang="en-US" sz="4800" b="1" dirty="0">
                <a:latin typeface="AR Maokai Heavy Big5" pitchFamily="49" charset="-120"/>
                <a:ea typeface="AR Maokai Heavy Big5" pitchFamily="49" charset="-120"/>
              </a:rPr>
              <a:t>忠心事主的女子</a:t>
            </a:r>
            <a:r>
              <a:rPr lang="en-US" sz="4800" b="1" dirty="0">
                <a:latin typeface="AR Maokai Heavy Big5" pitchFamily="49" charset="-120"/>
                <a:ea typeface="AR Maokai Heavy Big5" pitchFamily="49" charset="-120"/>
              </a:rPr>
              <a:t>—</a:t>
            </a:r>
            <a:r>
              <a:rPr lang="zh-TW" altLang="en-US" sz="4800" b="1" dirty="0">
                <a:latin typeface="AR Maokai Heavy Big5" pitchFamily="49" charset="-120"/>
                <a:ea typeface="AR Maokai Heavy Big5" pitchFamily="49" charset="-120"/>
              </a:rPr>
              <a:t>呂底亞</a:t>
            </a:r>
            <a:endParaRPr lang="en-US" altLang="zh-TW" sz="4800" b="1" dirty="0">
              <a:latin typeface="AR Maokai Heavy Big5" pitchFamily="49" charset="-120"/>
              <a:ea typeface="AR Maokai Heavy Big5" pitchFamily="49" charset="-120"/>
            </a:endParaRPr>
          </a:p>
          <a:p>
            <a:pPr algn="ctr">
              <a:defRPr/>
            </a:pPr>
            <a:r>
              <a:rPr lang="en-US" sz="4800" dirty="0"/>
              <a:t>Faithful, Hospitable Lydia</a:t>
            </a:r>
          </a:p>
        </p:txBody>
      </p:sp>
      <p:sp>
        <p:nvSpPr>
          <p:cNvPr id="7" name="Rectangle 6"/>
          <p:cNvSpPr/>
          <p:nvPr/>
        </p:nvSpPr>
        <p:spPr>
          <a:xfrm>
            <a:off x="2667000" y="5562600"/>
            <a:ext cx="4288353" cy="584775"/>
          </a:xfrm>
          <a:prstGeom prst="rect">
            <a:avLst/>
          </a:prstGeom>
        </p:spPr>
        <p:txBody>
          <a:bodyPr wrap="none">
            <a:spAutoFit/>
          </a:bodyPr>
          <a:lstStyle/>
          <a:p>
            <a:pPr>
              <a:defRPr/>
            </a:pPr>
            <a:r>
              <a:rPr lang="zh-TW"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 Kaiti Medium Big5" pitchFamily="49" charset="-120"/>
                <a:ea typeface="AR Kaiti Medium Big5" pitchFamily="49" charset="-120"/>
              </a:rPr>
              <a:t>使徒行</a:t>
            </a:r>
            <a:r>
              <a:rPr lang="zh-TW"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 Kaiti Medium Big5" pitchFamily="49" charset="-120"/>
                <a:ea typeface="AR Kaiti Medium Big5" pitchFamily="49" charset="-120"/>
              </a:rPr>
              <a:t>傳</a:t>
            </a:r>
            <a:r>
              <a:rPr lang="en-US" altLang="zh-TW"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 Kaiti Medium Big5" pitchFamily="49" charset="-120"/>
                <a:ea typeface="AR Kaiti Medium Big5" pitchFamily="49" charset="-120"/>
              </a:rPr>
              <a:t>Acts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 Kaiti Medium Big5" pitchFamily="49" charset="-120"/>
                <a:ea typeface="AR Kaiti Medium Big5" pitchFamily="49" charset="-120"/>
              </a:rPr>
              <a:t>16:9-15</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 Kaiti Medium Big5" pitchFamily="49" charset="-120"/>
              <a:ea typeface="AR Kaiti Medium Big5" pitchFamily="49"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0" y="301625"/>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000"/>
              <a:t>The text tells us </a:t>
            </a:r>
            <a:r>
              <a:rPr lang="en-US" sz="3000" b="1" i="1"/>
              <a:t>“One of those listening was a woman from the city of Thyatira named Lydia, a dealer in purple cloth.”</a:t>
            </a:r>
            <a:r>
              <a:rPr lang="en-US" sz="3000"/>
              <a:t> (Acts 16:14a).  </a:t>
            </a:r>
          </a:p>
          <a:p>
            <a:r>
              <a:rPr lang="en-US" sz="3000"/>
              <a:t>Based on the background, Lydia was a merchant, most likely a Greek even though she lived in a Philippi - a Roman settlement. She was evidently a well-to-do business woman of a purple-dye firm in Thyatira. As we know that purple color was extracted from deep-sea shellfish is extremely expensive. Only wealthy people could afford it. Most </a:t>
            </a:r>
          </a:p>
          <a:p>
            <a:r>
              <a:rPr lang="en-US" sz="3000"/>
              <a:t>portray this holy woman wearing a </a:t>
            </a:r>
          </a:p>
          <a:p>
            <a:r>
              <a:rPr lang="en-US" sz="3000"/>
              <a:t>purple shawl or veil, which show us </a:t>
            </a:r>
          </a:p>
          <a:p>
            <a:r>
              <a:rPr lang="en-US" sz="3000"/>
              <a:t>that she was a merchant of specifically </a:t>
            </a:r>
          </a:p>
          <a:p>
            <a:r>
              <a:rPr lang="en-US" sz="3000"/>
              <a:t>purple cloth.</a:t>
            </a:r>
          </a:p>
        </p:txBody>
      </p:sp>
      <p:pic>
        <p:nvPicPr>
          <p:cNvPr id="87042" name="Picture 2" descr="http://2.bp.blogspot.com/_PkwoL2H7ldo/TRjrSUHhMNI/AAAAAAAABd0/Ue0XrytdpMM/s1600/dye-murex%255B1%255D.jpg"/>
          <p:cNvPicPr>
            <a:picLocks noChangeAspect="1" noChangeArrowheads="1"/>
          </p:cNvPicPr>
          <p:nvPr/>
        </p:nvPicPr>
        <p:blipFill>
          <a:blip r:embed="rId2" cstate="print"/>
          <a:srcRect/>
          <a:stretch>
            <a:fillRect/>
          </a:stretch>
        </p:blipFill>
        <p:spPr bwMode="auto">
          <a:xfrm>
            <a:off x="6705600" y="4724400"/>
            <a:ext cx="2209800" cy="1841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orldprayrblog.org/wp-content/uploads/2010/09/sillouhette-of-girl-pray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57200"/>
            <a:ext cx="29273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1"/>
          <p:cNvSpPr>
            <a:spLocks noChangeArrowheads="1"/>
          </p:cNvSpPr>
          <p:nvPr/>
        </p:nvSpPr>
        <p:spPr bwMode="auto">
          <a:xfrm>
            <a:off x="381000" y="1143000"/>
            <a:ext cx="8382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i="1"/>
              <a:t>				    “She was a 						      worshiper of God.”</a:t>
            </a:r>
            <a:r>
              <a:rPr lang="en-US" sz="3200"/>
              <a:t> 					        (Acts 16:14b)</a:t>
            </a:r>
          </a:p>
          <a:p>
            <a:r>
              <a:rPr lang="en-US" sz="3200"/>
              <a:t>The Bible tells us that she was a worshiper of God. She was a gentile who believed in the True God of Israel but had not fully converted to Judaism and she had not yet become a believer in Christ. However, in just those two phrases, scripture show us that work and worship both had their place in the life of this remarkable woman.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228600" y="58738"/>
            <a:ext cx="8610600" cy="686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4400" b="1" i="1">
                <a:solidFill>
                  <a:srgbClr val="C00000"/>
                </a:solidFill>
                <a:cs typeface="Arial" charset="0"/>
              </a:rPr>
              <a:t>2.Human faithfulness and divine guidance</a:t>
            </a:r>
          </a:p>
          <a:p>
            <a:pPr eaLnBrk="0" hangingPunct="0"/>
            <a:r>
              <a:rPr lang="en-US" sz="3200">
                <a:cs typeface="Arial" charset="0"/>
              </a:rPr>
              <a:t>On one Sabbath day, Lydia came to the riverside, to a secluded place of prayer. Maybe  she expected to meet other woman, Jewish worshipers or Gentile seekers, for prayer together. What she did not know was that on this particular day outside the city gates, she would be met by Paul and his companions, missionaries looking for anyone who was seeking God in this hidden place of prayer. There at the riverside, Lydia found the God who was finding her.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304800" y="134938"/>
            <a:ext cx="8153400"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It almost did not happen. Think back to the controversy in the early church over the preaching of the gospel to the Gentiles (Acts 15) or twice the text tells us that the Spirit prevented Paul from going the wrong way and get him to Philippi. (Acts 16:1-8). Recall for a moment in history, that long list of improbable events that led to Lydia’s encounter with Paul. Dear brothers and sisters, we can only imagine what it is like to have the experience of the Holy Spirit leading us in the right way or stopping us from doing something wrong.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2.bp.blogspot.com/-xL6MRQkCO34/Tp59XWoMZNI/AAAAAAAAB-c/Rdj4dxWbpH0/s400/hch16.jpg"/>
          <p:cNvPicPr>
            <a:picLocks noChangeAspect="1" noChangeArrowheads="1"/>
          </p:cNvPicPr>
          <p:nvPr/>
        </p:nvPicPr>
        <p:blipFill>
          <a:blip r:embed="rId2"/>
          <a:srcRect/>
          <a:stretch>
            <a:fillRect/>
          </a:stretch>
        </p:blipFill>
        <p:spPr bwMode="auto">
          <a:xfrm>
            <a:off x="609600" y="304800"/>
            <a:ext cx="2438400" cy="2963863"/>
          </a:xfrm>
          <a:prstGeom prst="rect">
            <a:avLst/>
          </a:prstGeom>
          <a:ln>
            <a:noFill/>
          </a:ln>
          <a:effectLst>
            <a:outerShdw blurRad="292100" dist="139700" dir="2700000" algn="tl" rotWithShape="0">
              <a:srgbClr val="333333">
                <a:alpha val="65000"/>
              </a:srgbClr>
            </a:outerShdw>
          </a:effectLst>
        </p:spPr>
      </p:pic>
      <p:sp>
        <p:nvSpPr>
          <p:cNvPr id="34819" name="Rectangle 1"/>
          <p:cNvSpPr>
            <a:spLocks noChangeArrowheads="1"/>
          </p:cNvSpPr>
          <p:nvPr/>
        </p:nvSpPr>
        <p:spPr bwMode="auto">
          <a:xfrm>
            <a:off x="762000" y="550863"/>
            <a:ext cx="80010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			 Then, of course, there is 			 Paul’s vision of the “man 			 of Macedonia” who 					 pleads for help. Only 				 when Paul discusses the 			 vision with his companions do they conclude that they must go to Philippi, and they leave immediately. We don’t even know who the “man of Macedonia” is. Did they ever meet the “man of Macedonia”? or was Lydia the one to whom the Spirit was guiding them?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381000" y="363538"/>
            <a:ext cx="83820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All we learned is the meeting of the businesswoman and the missionaries, and it surely would not have happened were it not for the inexplicable convergence of human faithfulness and divine guidance. Paul and Lydia and the Holy Spirit all worked together in this event, this “chance” encounter by the river. Paul would not have been guided to this place at this moment, were he not first of all at God’s disposal, open to being guided, sensitively attuned to being steered in one direction and away from all others.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wannanetwork.com/wp-content/uploads/work-toget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5181600"/>
            <a:ext cx="2971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1"/>
          <p:cNvSpPr>
            <a:spLocks noChangeArrowheads="1"/>
          </p:cNvSpPr>
          <p:nvPr/>
        </p:nvSpPr>
        <p:spPr bwMode="auto">
          <a:xfrm>
            <a:off x="609600" y="304800"/>
            <a:ext cx="8077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Lydia would not have arrived at this place or time, had she not first of all been a worshiper of God. She doesn’t even know that a seeker already on her way. Paul does his part and Lydia hers, but it is God who guides all things and works in and through all things, not just for good but for what would otherwise be impossible. It is the Spirit who brings Lydia to Paul so that she became the first fruit of mission of Europe.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0" y="500063"/>
            <a:ext cx="91440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4400" b="1" i="1">
                <a:solidFill>
                  <a:srgbClr val="C00000"/>
                </a:solidFill>
                <a:latin typeface="Calibri" pitchFamily="34" charset="0"/>
                <a:cs typeface="Times New Roman" pitchFamily="18" charset="0"/>
              </a:rPr>
              <a:t>3.We all have to fulfill God’s calling</a:t>
            </a:r>
          </a:p>
          <a:p>
            <a:pPr eaLnBrk="0" hangingPunct="0"/>
            <a:r>
              <a:rPr lang="en-US" sz="3200">
                <a:latin typeface="Calibri" pitchFamily="34" charset="0"/>
                <a:cs typeface="Times New Roman" pitchFamily="18" charset="0"/>
              </a:rPr>
              <a:t> </a:t>
            </a:r>
            <a:endParaRPr lang="en-US" sz="3200"/>
          </a:p>
          <a:p>
            <a:pPr eaLnBrk="0" hangingPunct="0"/>
            <a:r>
              <a:rPr lang="en-US" sz="3200">
                <a:latin typeface="Calibri" pitchFamily="34" charset="0"/>
                <a:cs typeface="Times New Roman" pitchFamily="18" charset="0"/>
              </a:rPr>
              <a:t>However this is only half of what is required. True, Lydia must first hear the words of good news, and to do that she must meet Paul. She also must hear the words as truth, as gospel, as the answer to her search. </a:t>
            </a:r>
            <a:r>
              <a:rPr lang="en-US" sz="3200">
                <a:cs typeface="Times New Roman" pitchFamily="18" charset="0"/>
              </a:rPr>
              <a:t>“</a:t>
            </a:r>
            <a:r>
              <a:rPr lang="en-US" sz="3200">
                <a:latin typeface="Calibri" pitchFamily="34" charset="0"/>
                <a:cs typeface="Times New Roman" pitchFamily="18" charset="0"/>
              </a:rPr>
              <a:t>The Lord opened her heart to give heed to what was said by Paul</a:t>
            </a:r>
            <a:r>
              <a:rPr lang="en-US" sz="3200">
                <a:cs typeface="Times New Roman" pitchFamily="18" charset="0"/>
              </a:rPr>
              <a:t>”</a:t>
            </a:r>
            <a:r>
              <a:rPr lang="en-US" sz="3200">
                <a:latin typeface="Calibri" pitchFamily="34" charset="0"/>
                <a:cs typeface="Times New Roman" pitchFamily="18" charset="0"/>
              </a:rPr>
              <a:t> (Acts 16:14). It is the Spirit of the Lord Jesus Christ who prepares Lydia</a:t>
            </a:r>
            <a:r>
              <a:rPr lang="en-US" sz="3200">
                <a:cs typeface="Times New Roman" pitchFamily="18" charset="0"/>
              </a:rPr>
              <a:t>’</a:t>
            </a:r>
            <a:r>
              <a:rPr lang="en-US" sz="3200">
                <a:latin typeface="Calibri" pitchFamily="34" charset="0"/>
                <a:cs typeface="Times New Roman" pitchFamily="18" charset="0"/>
              </a:rPr>
              <a:t>s heart to hear, receive, and understand. </a:t>
            </a:r>
            <a:endParaRPr lang="en-US" sz="32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381000" y="228600"/>
            <a:ext cx="83058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Here is the center of the story, the moment of intersection between human obedience and divine initiative. Lydia’s longing, Paul’s obedience and God’s grace meet there on the bank of the river. The action </a:t>
            </a:r>
          </a:p>
          <a:p>
            <a:r>
              <a:rPr lang="en-US" sz="3200"/>
              <a:t>of the Holy Spirit inspired me most</a:t>
            </a:r>
          </a:p>
          <a:p>
            <a:r>
              <a:rPr lang="en-US" sz="3200"/>
              <a:t>in this passage. It has been said </a:t>
            </a:r>
          </a:p>
          <a:p>
            <a:r>
              <a:rPr lang="en-US" sz="3200"/>
              <a:t>“when one door closes, another </a:t>
            </a:r>
          </a:p>
          <a:p>
            <a:r>
              <a:rPr lang="en-US" sz="3200"/>
              <a:t>opens.” Like Lydia we are </a:t>
            </a:r>
          </a:p>
          <a:p>
            <a:r>
              <a:rPr lang="en-US" sz="3200"/>
              <a:t>astonished when, looking </a:t>
            </a:r>
          </a:p>
          <a:p>
            <a:r>
              <a:rPr lang="en-US" sz="3200"/>
              <a:t>back, we can say only that </a:t>
            </a:r>
          </a:p>
          <a:p>
            <a:r>
              <a:rPr lang="en-US" sz="3200"/>
              <a:t>our steps were guided and </a:t>
            </a:r>
          </a:p>
          <a:p>
            <a:r>
              <a:rPr lang="en-US" sz="3200"/>
              <a:t>our heart opened.</a:t>
            </a:r>
          </a:p>
        </p:txBody>
      </p:sp>
      <p:pic>
        <p:nvPicPr>
          <p:cNvPr id="93186" name="Picture 2" descr="http://0.tqn.com/d/christianity/1/G/M/H/Obedience180x270.jpg"/>
          <p:cNvPicPr>
            <a:picLocks noChangeAspect="1" noChangeArrowheads="1"/>
          </p:cNvPicPr>
          <p:nvPr/>
        </p:nvPicPr>
        <p:blipFill>
          <a:blip r:embed="rId2"/>
          <a:srcRect/>
          <a:stretch>
            <a:fillRect/>
          </a:stretch>
        </p:blipFill>
        <p:spPr bwMode="auto">
          <a:xfrm>
            <a:off x="6629400" y="3657600"/>
            <a:ext cx="1879600" cy="2819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152400" y="685800"/>
            <a:ext cx="88392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After receiving God’s love, Lydia was baptized and her household, then she opens her house as a base for Paul and his companions, insisting that they stay there while continuing their work in Philippi. In fact, she attaches a condition to her request that makes it difficult for Paul to say no. Come and stay, she says,</a:t>
            </a:r>
            <a:r>
              <a:rPr lang="en-US" sz="3200" b="1" i="1"/>
              <a:t> </a:t>
            </a:r>
          </a:p>
          <a:p>
            <a:endParaRPr lang="en-US" sz="3200" b="1" i="1"/>
          </a:p>
          <a:p>
            <a:r>
              <a:rPr lang="en-US" sz="3200" b="1" i="1"/>
              <a:t>“If you consider me a believer in the Lord,” she said, “come and stay at my house.” </a:t>
            </a:r>
            <a:r>
              <a:rPr lang="en-US" sz="3200"/>
              <a:t>(v.15).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304800" y="533400"/>
            <a:ext cx="8763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		As I thought about the message 			about Mother’s day joint worship this 		morning, I wondered, what can I say 		about mothers that has not already 			been said many times before? Mary— mother of Jesus, Hannah-- mother of Samuel, Rebecca-- mother of Jacob, Elizabeth-- mother of John the Baptist. </a:t>
            </a:r>
          </a:p>
          <a:p>
            <a:endParaRPr lang="en-US" sz="3200"/>
          </a:p>
          <a:p>
            <a:r>
              <a:rPr lang="en-US" sz="3200"/>
              <a:t>The answer is, I doubt seriously there is anything I can say that would be new to you or would be something you have not heard before. </a:t>
            </a:r>
          </a:p>
        </p:txBody>
      </p:sp>
      <p:pic>
        <p:nvPicPr>
          <p:cNvPr id="22531" name="Picture 2" descr="https://encrypted-tbn1.gstatic.com/images?q=tbn:ANd9GcS38f7ZpBiMvZgxMr3HvplSWEmhSZeAFsWQghUTI9b0RzXqGfI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14636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533400" y="381000"/>
            <a:ext cx="8153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How could Paul argue with that? More than hospitality, however, is at stake. By hosting the missionaries, she becomes one of them, a new convert already in the business of converting others. We can only imagine how many heard the good news while gathered at Lydia’s house.</a:t>
            </a:r>
          </a:p>
        </p:txBody>
      </p:sp>
      <p:pic>
        <p:nvPicPr>
          <p:cNvPr id="106498" name="Picture 2" descr="http://www.christianlifechurchhedon.org.uk/images/home_cell_group.jpg"/>
          <p:cNvPicPr>
            <a:picLocks noChangeAspect="1" noChangeArrowheads="1"/>
          </p:cNvPicPr>
          <p:nvPr/>
        </p:nvPicPr>
        <p:blipFill>
          <a:blip r:embed="rId2" cstate="print"/>
          <a:srcRect/>
          <a:stretch>
            <a:fillRect/>
          </a:stretch>
        </p:blipFill>
        <p:spPr bwMode="auto">
          <a:xfrm>
            <a:off x="4114800" y="3657600"/>
            <a:ext cx="2819400" cy="28194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304800" y="2105025"/>
            <a:ext cx="8686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God opened                                    her heart, and immediately she opened her home. Apparently without any hesitation, she is baptized and turns her house into a base for the spread of Christianity in Europe. Almost as if in a single action, her faith leads to baptism, her baptism leads to opening her house, which issues immediately in hospitality and in sharing in all the risks of the mission enterprise. </a:t>
            </a:r>
          </a:p>
        </p:txBody>
      </p:sp>
      <p:pic>
        <p:nvPicPr>
          <p:cNvPr id="92164" name="Picture 4" descr="http://theproegers.com/wp-content/uploads/2012/03/House-Church.jpg"/>
          <p:cNvPicPr>
            <a:picLocks noChangeAspect="1" noChangeArrowheads="1"/>
          </p:cNvPicPr>
          <p:nvPr/>
        </p:nvPicPr>
        <p:blipFill>
          <a:blip r:embed="rId2" cstate="print"/>
          <a:srcRect/>
          <a:stretch>
            <a:fillRect/>
          </a:stretch>
        </p:blipFill>
        <p:spPr bwMode="auto">
          <a:xfrm>
            <a:off x="2895600" y="381000"/>
            <a:ext cx="3581400" cy="2084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3733800" y="304800"/>
            <a:ext cx="4572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What is remarkable for us is how decisive Lydia appears to be. Unlike so many of us, she is the spiritual modal for all mothers. She sees the truth before her and decides what course to take, and it is done. The whole family receives God’s blessings through her.</a:t>
            </a:r>
          </a:p>
        </p:txBody>
      </p:sp>
      <p:pic>
        <p:nvPicPr>
          <p:cNvPr id="3" name="Picture 2" descr="http://7churchesmarshilltrip.files.wordpress.com/2011/08/lydia.jpg"/>
          <p:cNvPicPr>
            <a:picLocks noChangeAspect="1" noChangeArrowheads="1"/>
          </p:cNvPicPr>
          <p:nvPr/>
        </p:nvPicPr>
        <p:blipFill>
          <a:blip r:embed="rId2" cstate="print"/>
          <a:srcRect/>
          <a:stretch>
            <a:fillRect/>
          </a:stretch>
        </p:blipFill>
        <p:spPr bwMode="auto">
          <a:xfrm>
            <a:off x="990600" y="2895600"/>
            <a:ext cx="2395481" cy="3211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381000" y="179388"/>
            <a:ext cx="7924800" cy="667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b="1" i="1">
                <a:solidFill>
                  <a:srgbClr val="C00000"/>
                </a:solidFill>
              </a:rPr>
              <a:t>Conclusion</a:t>
            </a:r>
          </a:p>
          <a:p>
            <a:endParaRPr lang="en-US" sz="3200"/>
          </a:p>
          <a:p>
            <a:r>
              <a:rPr lang="en-US" sz="3200"/>
              <a:t>I share Lydia’s story as a </a:t>
            </a:r>
          </a:p>
          <a:p>
            <a:r>
              <a:rPr lang="en-US" sz="3200"/>
              <a:t>mother’s day gift to all </a:t>
            </a:r>
          </a:p>
          <a:p>
            <a:r>
              <a:rPr lang="en-US" sz="3200"/>
              <a:t>mothers and all women. </a:t>
            </a:r>
          </a:p>
          <a:p>
            <a:r>
              <a:rPr lang="en-US" sz="3200"/>
              <a:t>Before I finish the sermon, what did you learn from Lydia? </a:t>
            </a:r>
          </a:p>
          <a:p>
            <a:endParaRPr lang="en-US" sz="3200"/>
          </a:p>
          <a:p>
            <a:r>
              <a:rPr lang="en-US" sz="3200"/>
              <a:t>Every step of the way, the Spirit prompts in Lydia’s soul. </a:t>
            </a:r>
          </a:p>
          <a:p>
            <a:r>
              <a:rPr lang="en-US" sz="3200"/>
              <a:t>Every step of the way, the Spirit prompts and calls and blesses her and, through her, blesses us.          </a:t>
            </a:r>
          </a:p>
        </p:txBody>
      </p:sp>
      <p:pic>
        <p:nvPicPr>
          <p:cNvPr id="104450" name="Picture 2" descr="http://www.cute-calendar.com/images/en/teaser/mothers-day.jpg"/>
          <p:cNvPicPr>
            <a:picLocks noChangeAspect="1" noChangeArrowheads="1"/>
          </p:cNvPicPr>
          <p:nvPr/>
        </p:nvPicPr>
        <p:blipFill>
          <a:blip r:embed="rId2" cstate="print"/>
          <a:srcRect/>
          <a:stretch>
            <a:fillRect/>
          </a:stretch>
        </p:blipFill>
        <p:spPr bwMode="auto">
          <a:xfrm>
            <a:off x="5486400" y="457200"/>
            <a:ext cx="3076575" cy="20658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533400" y="457200"/>
            <a:ext cx="83058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ü"/>
            </a:pPr>
            <a:r>
              <a:rPr lang="en-US" sz="3200" b="1" i="1">
                <a:solidFill>
                  <a:srgbClr val="C00000"/>
                </a:solidFill>
              </a:rPr>
              <a:t> Do you hear the Holy Spirit whispering  </a:t>
            </a:r>
          </a:p>
          <a:p>
            <a:r>
              <a:rPr lang="en-US" sz="3200" b="1" i="1">
                <a:solidFill>
                  <a:srgbClr val="C00000"/>
                </a:solidFill>
              </a:rPr>
              <a:t>    to you? </a:t>
            </a:r>
          </a:p>
          <a:p>
            <a:pPr>
              <a:buFont typeface="Wingdings" pitchFamily="2" charset="2"/>
              <a:buChar char="ü"/>
            </a:pPr>
            <a:r>
              <a:rPr lang="en-US" sz="3200" b="1" i="1">
                <a:solidFill>
                  <a:srgbClr val="C00000"/>
                </a:solidFill>
              </a:rPr>
              <a:t> How is God continuing his divine </a:t>
            </a:r>
          </a:p>
          <a:p>
            <a:r>
              <a:rPr lang="en-US" sz="3200" b="1" i="1">
                <a:solidFill>
                  <a:srgbClr val="C00000"/>
                </a:solidFill>
              </a:rPr>
              <a:t>    guidance over you? </a:t>
            </a:r>
          </a:p>
          <a:p>
            <a:pPr>
              <a:buFont typeface="Wingdings" pitchFamily="2" charset="2"/>
              <a:buChar char="ü"/>
            </a:pPr>
            <a:r>
              <a:rPr lang="en-US" sz="3200" b="1" i="1">
                <a:solidFill>
                  <a:srgbClr val="C00000"/>
                </a:solidFill>
              </a:rPr>
              <a:t> Where might God be leading you to </a:t>
            </a:r>
          </a:p>
          <a:p>
            <a:r>
              <a:rPr lang="en-US" sz="3200" b="1" i="1">
                <a:solidFill>
                  <a:srgbClr val="C00000"/>
                </a:solidFill>
              </a:rPr>
              <a:t>    share the good news? </a:t>
            </a:r>
          </a:p>
          <a:p>
            <a:pPr>
              <a:buFont typeface="Wingdings" pitchFamily="2" charset="2"/>
              <a:buChar char="ü"/>
            </a:pPr>
            <a:r>
              <a:rPr lang="en-US" sz="3200" b="1" i="1">
                <a:solidFill>
                  <a:srgbClr val="C00000"/>
                </a:solidFill>
              </a:rPr>
              <a:t> Are you willing to share what you have </a:t>
            </a:r>
          </a:p>
          <a:p>
            <a:r>
              <a:rPr lang="en-US" sz="3200" b="1" i="1">
                <a:solidFill>
                  <a:srgbClr val="C00000"/>
                </a:solidFill>
              </a:rPr>
              <a:t>    got from God’s grace?</a:t>
            </a:r>
          </a:p>
          <a:p>
            <a:endParaRPr lang="en-US" sz="3200"/>
          </a:p>
          <a:p>
            <a:r>
              <a:rPr lang="en-US" sz="3200"/>
              <a:t>May God bless all of us whom continue to follow his command, Amen.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457200" y="381000"/>
            <a:ext cx="81534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It just so happened that the lectionary scripture of this week is Acts 16:9-15—the story of Lydia. If these famous mothers are compared to the main dishes at five-star restaurant, then the person “Lydia” that I talk about today is like a light dish at your daily life. The ordinary taste is the main</a:t>
            </a:r>
          </a:p>
          <a:p>
            <a:r>
              <a:rPr lang="en-US" sz="3200"/>
              <a:t>source of the strength. In fact, </a:t>
            </a:r>
          </a:p>
          <a:p>
            <a:r>
              <a:rPr lang="en-US" sz="3200"/>
              <a:t>Lydia only appears once in the </a:t>
            </a:r>
          </a:p>
          <a:p>
            <a:r>
              <a:rPr lang="en-US" sz="3200"/>
              <a:t>Acts 16 among the whole Bible. </a:t>
            </a:r>
          </a:p>
          <a:p>
            <a:r>
              <a:rPr lang="en-US" sz="3200"/>
              <a:t>I hope, Lydia’s story may inspire </a:t>
            </a:r>
          </a:p>
          <a:p>
            <a:r>
              <a:rPr lang="en-US" sz="3200"/>
              <a:t>us to change our lives. </a:t>
            </a:r>
          </a:p>
        </p:txBody>
      </p:sp>
      <p:pic>
        <p:nvPicPr>
          <p:cNvPr id="99330" name="Picture 2" descr="http://farm3.staticflickr.com/2527/4100752037_b0782fc373_z.jpg?zz=1"/>
          <p:cNvPicPr>
            <a:picLocks noChangeAspect="1" noChangeArrowheads="1"/>
          </p:cNvPicPr>
          <p:nvPr/>
        </p:nvPicPr>
        <p:blipFill>
          <a:blip r:embed="rId2" cstate="print"/>
          <a:srcRect/>
          <a:stretch>
            <a:fillRect/>
          </a:stretch>
        </p:blipFill>
        <p:spPr bwMode="auto">
          <a:xfrm>
            <a:off x="6781800" y="3886200"/>
            <a:ext cx="1995543" cy="2667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381000" y="381000"/>
            <a:ext cx="83058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4400" b="1" i="1">
                <a:solidFill>
                  <a:srgbClr val="C00000"/>
                </a:solidFill>
                <a:cs typeface="Arial" charset="0"/>
              </a:rPr>
              <a:t>1.Who was this woman?</a:t>
            </a:r>
          </a:p>
          <a:p>
            <a:pPr eaLnBrk="0" hangingPunct="0"/>
            <a:endParaRPr lang="en-US" sz="3200">
              <a:cs typeface="Arial" charset="0"/>
            </a:endParaRPr>
          </a:p>
          <a:p>
            <a:pPr eaLnBrk="0" hangingPunct="0"/>
            <a:r>
              <a:rPr lang="en-US" altLang="zh-TW" sz="3200">
                <a:cs typeface="Arial" charset="0"/>
              </a:rPr>
              <a:t>First of all, we have to admit that we know almost nothing about Lydia, but what we know from the scripture fascinates us. Who was this woman making her way independently in a world run by men? </a:t>
            </a:r>
          </a:p>
          <a:p>
            <a:pPr eaLnBrk="0" hangingPunct="0"/>
            <a:r>
              <a:rPr lang="en-US" altLang="zh-TW" sz="3200">
                <a:cs typeface="Arial" charset="0"/>
              </a:rPr>
              <a:t>Who was this gentile woman who sought the only true God? In the context and background of today’s Scripture, Silas, Timothy, and Luke are accompanying Paul on his second apostolic journey.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457200" y="990600"/>
            <a:ext cx="8382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Luke narrates: </a:t>
            </a:r>
          </a:p>
          <a:p>
            <a:endParaRPr lang="en-US" sz="3200"/>
          </a:p>
          <a:p>
            <a:r>
              <a:rPr lang="en-US" sz="3200" b="1" i="1"/>
              <a:t>“12 from there we traveled to Philippi, a Roman colony and the leading city of that district of Macedonia. And we stayed there several days.13 On the Sabbath we went outside the city gate to the river, where we expected to find a place of prayer. We sat down and began to speak to the women who had gathered there.” (Acts 16:12-13)</a:t>
            </a:r>
            <a:r>
              <a:rPr lang="en-US" sz="3200"/>
              <a:t>. </a:t>
            </a:r>
          </a:p>
        </p:txBody>
      </p:sp>
      <p:pic>
        <p:nvPicPr>
          <p:cNvPr id="3" name="Picture 4" descr="Krenides River, possible place of Lydia, Philippi"/>
          <p:cNvPicPr>
            <a:picLocks noChangeAspect="1" noChangeArrowheads="1"/>
          </p:cNvPicPr>
          <p:nvPr/>
        </p:nvPicPr>
        <p:blipFill>
          <a:blip r:embed="rId2" cstate="print"/>
          <a:srcRect/>
          <a:stretch>
            <a:fillRect/>
          </a:stretch>
        </p:blipFill>
        <p:spPr bwMode="auto">
          <a:xfrm>
            <a:off x="4038600" y="304800"/>
            <a:ext cx="4191000" cy="1504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533400" y="762000"/>
            <a:ext cx="830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Luke has accurately described Philippi as “a leading city of the district of Macedonia and a roman colony”(v.12). Ancient Greece was composed of two Roman provinces: Macedonia in the north and Achaia in the south. Macedon was offered by Emperor Augustus as a gift for </a:t>
            </a:r>
          </a:p>
          <a:p>
            <a:r>
              <a:rPr lang="en-US" sz="3200"/>
              <a:t>Retired army officers who </a:t>
            </a:r>
          </a:p>
          <a:p>
            <a:r>
              <a:rPr lang="en-US" sz="3200"/>
              <a:t>Had faithfully served him. </a:t>
            </a:r>
          </a:p>
        </p:txBody>
      </p:sp>
      <p:pic>
        <p:nvPicPr>
          <p:cNvPr id="3" name="Picture 2" descr="http://upload.wikimedia.org/wikipedia/commons/5/5c/Philippi_city_center.jpg"/>
          <p:cNvPicPr>
            <a:picLocks noChangeAspect="1" noChangeArrowheads="1"/>
          </p:cNvPicPr>
          <p:nvPr/>
        </p:nvPicPr>
        <p:blipFill>
          <a:blip r:embed="rId2" cstate="print"/>
          <a:srcRect/>
          <a:stretch>
            <a:fillRect/>
          </a:stretch>
        </p:blipFill>
        <p:spPr bwMode="auto">
          <a:xfrm>
            <a:off x="5943600" y="4114800"/>
            <a:ext cx="2759075" cy="2065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457200" y="914400"/>
            <a:ext cx="8458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In the era of Paul the apostle, the city had a population of about 15,000. Approximates that the elite made up 3 percent of the population; landowning farmers and colonists made up 25 percent; skilled work, merchants, and service providers </a:t>
            </a:r>
          </a:p>
          <a:p>
            <a:r>
              <a:rPr lang="en-US" sz="3200"/>
              <a:t>amounted to 45 percent;</a:t>
            </a:r>
          </a:p>
          <a:p>
            <a:r>
              <a:rPr lang="en-US" sz="3200"/>
              <a:t> and the poor comprised </a:t>
            </a:r>
          </a:p>
          <a:p>
            <a:r>
              <a:rPr lang="en-US" sz="3200"/>
              <a:t>the remaining 27 percent. </a:t>
            </a:r>
          </a:p>
        </p:txBody>
      </p:sp>
      <p:graphicFrame>
        <p:nvGraphicFramePr>
          <p:cNvPr id="4" name="Diagram 3"/>
          <p:cNvGraphicFramePr/>
          <p:nvPr/>
        </p:nvGraphicFramePr>
        <p:xfrm>
          <a:off x="5410200" y="3606800"/>
          <a:ext cx="2895600" cy="271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457200" y="3276600"/>
            <a:ext cx="8458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Slaves (about 20% of the total population) were included in the households of the first three groups (elite, farmers, and colonists had several slaves for a variety of tasks; families in the service class might have one or two slaves per household). </a:t>
            </a:r>
          </a:p>
        </p:txBody>
      </p:sp>
      <p:pic>
        <p:nvPicPr>
          <p:cNvPr id="89090" name="Picture 2" descr="http://upload.wikimedia.org/wikipedia/commons/thumb/9/99/Mosaique_echansons_Bardo.jpg/600px-Mosaique_echansons_Bardo.jpg"/>
          <p:cNvPicPr>
            <a:picLocks noChangeAspect="1" noChangeArrowheads="1"/>
          </p:cNvPicPr>
          <p:nvPr/>
        </p:nvPicPr>
        <p:blipFill>
          <a:blip r:embed="rId2" cstate="print"/>
          <a:srcRect/>
          <a:stretch>
            <a:fillRect/>
          </a:stretch>
        </p:blipFill>
        <p:spPr bwMode="auto">
          <a:xfrm>
            <a:off x="609600" y="609600"/>
            <a:ext cx="3352800" cy="243078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381000" y="533400"/>
            <a:ext cx="48006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The church that formed at Philippi probably had a modest membership of perhaps 75-100 persons who mirrored the general population. This is why the tone of his letter is joyful and full of thanksgiving for the Philippians’ generosity toward his ministry.</a:t>
            </a:r>
          </a:p>
        </p:txBody>
      </p:sp>
      <p:pic>
        <p:nvPicPr>
          <p:cNvPr id="88066" name="Picture 2" descr="http://2.bp.blogspot.com/_rzjMeDQhXAk/TBExv5ojexI/AAAAAAAAA90/cAIyGKueNdg/s1600/PhilippiChurch2.jpg"/>
          <p:cNvPicPr>
            <a:picLocks noChangeAspect="1" noChangeArrowheads="1"/>
          </p:cNvPicPr>
          <p:nvPr/>
        </p:nvPicPr>
        <p:blipFill>
          <a:blip r:embed="rId2" cstate="print"/>
          <a:srcRect/>
          <a:stretch>
            <a:fillRect/>
          </a:stretch>
        </p:blipFill>
        <p:spPr bwMode="auto">
          <a:xfrm>
            <a:off x="4800600" y="3505200"/>
            <a:ext cx="3581400" cy="268921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15300</TotalTime>
  <Words>1529</Words>
  <Application>Microsoft Office PowerPoint</Application>
  <PresentationFormat>On-screen Show (4:3)</PresentationFormat>
  <Paragraphs>83</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DFPBiaoKaiShu-B5</vt:lpstr>
      <vt:lpstr>Gill Sans MT</vt:lpstr>
      <vt:lpstr>Wingdings 2</vt:lpstr>
      <vt:lpstr>Verdana</vt:lpstr>
      <vt:lpstr>Calibri</vt:lpstr>
      <vt:lpstr>AR Maokai Heavy Big5</vt:lpstr>
      <vt:lpstr>Times New Roman</vt:lpstr>
      <vt:lpstr>Wingdings</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Worship Service  主日崇拜</dc:title>
  <dc:creator>Alex</dc:creator>
  <cp:lastModifiedBy>Jonathan</cp:lastModifiedBy>
  <cp:revision>1010</cp:revision>
  <dcterms:created xsi:type="dcterms:W3CDTF">2010-02-20T00:55:59Z</dcterms:created>
  <dcterms:modified xsi:type="dcterms:W3CDTF">2013-05-13T04:29:18Z</dcterms:modified>
</cp:coreProperties>
</file>