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1"/>
  </p:notesMasterIdLst>
  <p:handoutMasterIdLst>
    <p:handoutMasterId r:id="rId22"/>
  </p:handoutMasterIdLst>
  <p:sldIdLst>
    <p:sldId id="485" r:id="rId2"/>
    <p:sldId id="463" r:id="rId3"/>
    <p:sldId id="430" r:id="rId4"/>
    <p:sldId id="446" r:id="rId5"/>
    <p:sldId id="450" r:id="rId6"/>
    <p:sldId id="464" r:id="rId7"/>
    <p:sldId id="466" r:id="rId8"/>
    <p:sldId id="465" r:id="rId9"/>
    <p:sldId id="467" r:id="rId10"/>
    <p:sldId id="468" r:id="rId11"/>
    <p:sldId id="469" r:id="rId12"/>
    <p:sldId id="470" r:id="rId13"/>
    <p:sldId id="471" r:id="rId14"/>
    <p:sldId id="472" r:id="rId15"/>
    <p:sldId id="473" r:id="rId16"/>
    <p:sldId id="474" r:id="rId17"/>
    <p:sldId id="475" r:id="rId18"/>
    <p:sldId id="476" r:id="rId19"/>
    <p:sldId id="48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E00"/>
    <a:srgbClr val="692F03"/>
    <a:srgbClr val="A50021"/>
    <a:srgbClr val="1F1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532" autoAdjust="0"/>
  </p:normalViewPr>
  <p:slideViewPr>
    <p:cSldViewPr>
      <p:cViewPr>
        <p:scale>
          <a:sx n="66" d="100"/>
          <a:sy n="66" d="100"/>
        </p:scale>
        <p:origin x="-15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9B41A81-A954-42EC-B69B-E9055B7A1F1D}" type="datetimeFigureOut">
              <a:rPr lang="en-US"/>
              <a:pPr>
                <a:defRPr/>
              </a:pPr>
              <a:t>6/2/2013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82A2707-E7F7-49D0-8D8A-044C3DEEE3E1}" type="slidenum">
              <a:rPr lang="en-US"/>
              <a:pPr>
                <a:defRPr/>
              </a:pPr>
              <a:t>‹#›</a:t>
            </a:fld>
            <a:endParaRPr lang="en-US"/>
          </a:p>
        </p:txBody>
      </p:sp>
    </p:spTree>
    <p:extLst>
      <p:ext uri="{BB962C8B-B14F-4D97-AF65-F5344CB8AC3E}">
        <p14:creationId xmlns:p14="http://schemas.microsoft.com/office/powerpoint/2010/main" val="29749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C7063A6-A825-48A3-987D-309965FD0BDE}" type="datetimeFigureOut">
              <a:rPr lang="en-US"/>
              <a:pPr>
                <a:defRPr/>
              </a:pPr>
              <a:t>6/2/2013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6DD3722-8B35-48FB-963F-4F3039E49BC3}" type="slidenum">
              <a:rPr lang="en-US"/>
              <a:pPr>
                <a:defRPr/>
              </a:pPr>
              <a:t>‹#›</a:t>
            </a:fld>
            <a:endParaRPr lang="en-US"/>
          </a:p>
        </p:txBody>
      </p:sp>
    </p:spTree>
    <p:extLst>
      <p:ext uri="{BB962C8B-B14F-4D97-AF65-F5344CB8AC3E}">
        <p14:creationId xmlns:p14="http://schemas.microsoft.com/office/powerpoint/2010/main" val="4002674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CD7AD7AF-79CC-4BAF-BDE6-411504D3306F}" type="datetimeFigureOut">
              <a:rPr lang="en-US"/>
              <a:pPr>
                <a:defRPr/>
              </a:pPr>
              <a:t>6/2/2013</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5364798B-59EF-4B29-987F-02D7F2C29820}" type="slidenum">
              <a:rPr lang="en-US"/>
              <a:pPr>
                <a:defRPr/>
              </a:pPr>
              <a:t>‹#›</a:t>
            </a:fld>
            <a:endParaRPr lang="en-US"/>
          </a:p>
        </p:txBody>
      </p:sp>
    </p:spTree>
    <p:extLst>
      <p:ext uri="{BB962C8B-B14F-4D97-AF65-F5344CB8AC3E}">
        <p14:creationId xmlns:p14="http://schemas.microsoft.com/office/powerpoint/2010/main" val="333527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D6DFA88-E9DB-4531-8D3E-C9DCF24EB1A1}" type="datetimeFigureOut">
              <a:rPr lang="en-US"/>
              <a:pPr>
                <a:defRPr/>
              </a:pPr>
              <a:t>6/2/2013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685CAB1-834C-45BC-ADA8-1D83C0B4BCD5}" type="slidenum">
              <a:rPr lang="en-US"/>
              <a:pPr>
                <a:defRPr/>
              </a:pPr>
              <a:t>‹#›</a:t>
            </a:fld>
            <a:endParaRPr lang="en-US"/>
          </a:p>
        </p:txBody>
      </p:sp>
    </p:spTree>
    <p:extLst>
      <p:ext uri="{BB962C8B-B14F-4D97-AF65-F5344CB8AC3E}">
        <p14:creationId xmlns:p14="http://schemas.microsoft.com/office/powerpoint/2010/main" val="294987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FD35BD8-C336-42F9-A9AF-7748BCD2C274}" type="datetimeFigureOut">
              <a:rPr lang="en-US"/>
              <a:pPr>
                <a:defRPr/>
              </a:pPr>
              <a:t>6/2/2013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26C35A6-D4B3-4B39-A598-D820781030B5}" type="slidenum">
              <a:rPr lang="en-US"/>
              <a:pPr>
                <a:defRPr/>
              </a:pPr>
              <a:t>‹#›</a:t>
            </a:fld>
            <a:endParaRPr lang="en-US"/>
          </a:p>
        </p:txBody>
      </p:sp>
    </p:spTree>
    <p:extLst>
      <p:ext uri="{BB962C8B-B14F-4D97-AF65-F5344CB8AC3E}">
        <p14:creationId xmlns:p14="http://schemas.microsoft.com/office/powerpoint/2010/main" val="389016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85220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8194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467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19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822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518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569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18861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9A775377-886A-4307-B3B3-71FB7E21D457}" type="slidenum">
              <a:rPr lang="en-US" altLang="zh-TW"/>
              <a:pPr>
                <a:defRPr/>
              </a:pPr>
              <a:t>‹#›</a:t>
            </a:fld>
            <a:endParaRPr lang="en-US" altLang="zh-TW"/>
          </a:p>
        </p:txBody>
      </p:sp>
    </p:spTree>
    <p:extLst>
      <p:ext uri="{BB962C8B-B14F-4D97-AF65-F5344CB8AC3E}">
        <p14:creationId xmlns:p14="http://schemas.microsoft.com/office/powerpoint/2010/main" val="300495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A1C1C79-724B-49A9-B288-3E05E73B4C20}" type="datetimeFigureOut">
              <a:rPr lang="en-US"/>
              <a:pPr>
                <a:defRPr/>
              </a:pPr>
              <a:t>6/2/2013</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8E22E99C-7396-47EE-85AC-964548233C00}" type="slidenum">
              <a:rPr lang="en-US"/>
              <a:pPr>
                <a:defRPr/>
              </a:pPr>
              <a:t>‹#›</a:t>
            </a:fld>
            <a:endParaRPr lang="en-US"/>
          </a:p>
        </p:txBody>
      </p:sp>
    </p:spTree>
    <p:extLst>
      <p:ext uri="{BB962C8B-B14F-4D97-AF65-F5344CB8AC3E}">
        <p14:creationId xmlns:p14="http://schemas.microsoft.com/office/powerpoint/2010/main" val="92475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A8551309-1550-4D6D-ACB9-1A7D505839C3}" type="datetimeFigureOut">
              <a:rPr lang="en-US"/>
              <a:pPr>
                <a:defRPr/>
              </a:pPr>
              <a:t>6/2/2013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E336FBF-8534-45D6-8043-CF4AECDC6977}" type="slidenum">
              <a:rPr lang="en-US"/>
              <a:pPr>
                <a:defRPr/>
              </a:pPr>
              <a:t>‹#›</a:t>
            </a:fld>
            <a:endParaRPr lang="en-US"/>
          </a:p>
        </p:txBody>
      </p:sp>
    </p:spTree>
    <p:extLst>
      <p:ext uri="{BB962C8B-B14F-4D97-AF65-F5344CB8AC3E}">
        <p14:creationId xmlns:p14="http://schemas.microsoft.com/office/powerpoint/2010/main" val="96261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5EF440D-211A-4EDF-B795-1F26EE78252E}" type="datetimeFigureOut">
              <a:rPr lang="en-US"/>
              <a:pPr>
                <a:defRPr/>
              </a:pPr>
              <a:t>6/2/2013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F44A755-9403-4C41-B262-9B2CAE207AE8}" type="slidenum">
              <a:rPr lang="en-US"/>
              <a:pPr>
                <a:defRPr/>
              </a:pPr>
              <a:t>‹#›</a:t>
            </a:fld>
            <a:endParaRPr lang="en-US"/>
          </a:p>
        </p:txBody>
      </p:sp>
    </p:spTree>
    <p:extLst>
      <p:ext uri="{BB962C8B-B14F-4D97-AF65-F5344CB8AC3E}">
        <p14:creationId xmlns:p14="http://schemas.microsoft.com/office/powerpoint/2010/main" val="24256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6217CF9-67CB-4E7F-BD80-AC0802E6E043}" type="datetimeFigureOut">
              <a:rPr lang="en-US"/>
              <a:pPr>
                <a:defRPr/>
              </a:pPr>
              <a:t>6/2/2013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16B4BDB-7AB5-4444-9A66-AA4B18EB93E8}" type="slidenum">
              <a:rPr lang="en-US"/>
              <a:pPr>
                <a:defRPr/>
              </a:pPr>
              <a:t>‹#›</a:t>
            </a:fld>
            <a:endParaRPr lang="en-US"/>
          </a:p>
        </p:txBody>
      </p:sp>
    </p:spTree>
    <p:extLst>
      <p:ext uri="{BB962C8B-B14F-4D97-AF65-F5344CB8AC3E}">
        <p14:creationId xmlns:p14="http://schemas.microsoft.com/office/powerpoint/2010/main" val="213148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348EC7E0-E846-41DE-AD21-06F2A12C2956}" type="datetimeFigureOut">
              <a:rPr lang="en-US"/>
              <a:pPr>
                <a:defRPr/>
              </a:pPr>
              <a:t>6/2/2013</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1E47100E-34F3-404C-BF3E-25FEB555A761}" type="slidenum">
              <a:rPr lang="en-US"/>
              <a:pPr>
                <a:defRPr/>
              </a:pPr>
              <a:t>‹#›</a:t>
            </a:fld>
            <a:endParaRPr lang="en-US"/>
          </a:p>
        </p:txBody>
      </p:sp>
    </p:spTree>
    <p:extLst>
      <p:ext uri="{BB962C8B-B14F-4D97-AF65-F5344CB8AC3E}">
        <p14:creationId xmlns:p14="http://schemas.microsoft.com/office/powerpoint/2010/main" val="212074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E13B4BC-FCA1-47F5-8604-66138ED2E667}" type="datetimeFigureOut">
              <a:rPr lang="en-US"/>
              <a:pPr>
                <a:defRPr/>
              </a:pPr>
              <a:t>6/2/2013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DB3F083-443F-4323-8F73-4930F5A3DAD7}" type="slidenum">
              <a:rPr lang="en-US"/>
              <a:pPr>
                <a:defRPr/>
              </a:pPr>
              <a:t>‹#›</a:t>
            </a:fld>
            <a:endParaRPr lang="en-US"/>
          </a:p>
        </p:txBody>
      </p:sp>
    </p:spTree>
    <p:extLst>
      <p:ext uri="{BB962C8B-B14F-4D97-AF65-F5344CB8AC3E}">
        <p14:creationId xmlns:p14="http://schemas.microsoft.com/office/powerpoint/2010/main" val="236383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8D83874A-DCCE-470C-BF86-BC33F1AC6CE3}" type="datetimeFigureOut">
              <a:rPr lang="en-US"/>
              <a:pPr>
                <a:defRPr/>
              </a:pPr>
              <a:t>6/2/2013</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A582BF11-62F4-471D-B9F3-F19ABC582FBF}" type="slidenum">
              <a:rPr lang="en-US"/>
              <a:pPr>
                <a:defRPr/>
              </a:pPr>
              <a:t>‹#›</a:t>
            </a:fld>
            <a:endParaRPr lang="en-US"/>
          </a:p>
        </p:txBody>
      </p:sp>
    </p:spTree>
    <p:extLst>
      <p:ext uri="{BB962C8B-B14F-4D97-AF65-F5344CB8AC3E}">
        <p14:creationId xmlns:p14="http://schemas.microsoft.com/office/powerpoint/2010/main" val="41135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alpha val="5000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BE1C15FA-D13A-4BCE-B0B8-9A7B79D705FA}" type="datetimeFigureOut">
              <a:rPr lang="en-US"/>
              <a:pPr>
                <a:defRPr/>
              </a:pPr>
              <a:t>6/2/2013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9F5DFE5A-53E5-4925-B272-BC6A9CA6400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6175" r:id="rId1"/>
    <p:sldLayoutId id="2147486176" r:id="rId2"/>
    <p:sldLayoutId id="2147486177" r:id="rId3"/>
    <p:sldLayoutId id="2147486178" r:id="rId4"/>
    <p:sldLayoutId id="2147486179" r:id="rId5"/>
    <p:sldLayoutId id="2147486180" r:id="rId6"/>
    <p:sldLayoutId id="2147486181" r:id="rId7"/>
    <p:sldLayoutId id="2147486182" r:id="rId8"/>
    <p:sldLayoutId id="2147486183" r:id="rId9"/>
    <p:sldLayoutId id="2147486184" r:id="rId10"/>
    <p:sldLayoutId id="2147486185" r:id="rId11"/>
    <p:sldLayoutId id="2147486186" r:id="rId12"/>
    <p:sldLayoutId id="2147486187" r:id="rId13"/>
    <p:sldLayoutId id="2147486188" r:id="rId14"/>
    <p:sldLayoutId id="2147486189" r:id="rId15"/>
    <p:sldLayoutId id="2147486190" r:id="rId16"/>
    <p:sldLayoutId id="2147486191" r:id="rId17"/>
    <p:sldLayoutId id="2147486192" r:id="rId18"/>
    <p:sldLayoutId id="2147486193"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438400" y="5715000"/>
            <a:ext cx="4677884"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zh-TW" altLang="en-US" sz="2800" b="1" dirty="0"/>
              <a:t>林前</a:t>
            </a:r>
            <a:r>
              <a:rPr lang="en-US" sz="2800" b="1" dirty="0"/>
              <a:t>1 Corinthians 11:23-26</a:t>
            </a:r>
            <a:endPar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 Kaiti Medium Big5" pitchFamily="49" charset="-120"/>
              <a:ea typeface="AR Kaiti Medium Big5" pitchFamily="49" charset="-120"/>
            </a:endParaRPr>
          </a:p>
        </p:txBody>
      </p:sp>
      <p:sp>
        <p:nvSpPr>
          <p:cNvPr id="6" name="Rectangle 5"/>
          <p:cNvSpPr/>
          <p:nvPr/>
        </p:nvSpPr>
        <p:spPr>
          <a:xfrm>
            <a:off x="762000" y="457200"/>
            <a:ext cx="7761288" cy="1938338"/>
          </a:xfrm>
          <a:prstGeom prst="rect">
            <a:avLst/>
          </a:prstGeom>
        </p:spPr>
        <p:txBody>
          <a:bodyPr wrap="none">
            <a:spAutoFit/>
          </a:bodyPr>
          <a:lstStyle/>
          <a:p>
            <a:pPr algn="ctr">
              <a:defRPr/>
            </a:pPr>
            <a:r>
              <a:rPr lang="zh-TW" altLang="en-US" sz="6000" dirty="0">
                <a:solidFill>
                  <a:schemeClr val="accent2">
                    <a:lumMod val="60000"/>
                    <a:lumOff val="40000"/>
                  </a:schemeClr>
                </a:solidFill>
                <a:effectLst>
                  <a:outerShdw blurRad="38100" dist="38100" dir="2700000" algn="tl">
                    <a:srgbClr val="000000">
                      <a:alpha val="43137"/>
                    </a:srgbClr>
                  </a:outerShdw>
                </a:effectLst>
                <a:latin typeface="Andalus" pitchFamily="18" charset="-78"/>
                <a:ea typeface="AR Maokai Heavy Big5" pitchFamily="49" charset="-120"/>
                <a:cs typeface="Andalus" pitchFamily="18" charset="-78"/>
              </a:rPr>
              <a:t>聖餐的默想</a:t>
            </a:r>
            <a:endParaRPr lang="en-US" sz="6000" dirty="0">
              <a:solidFill>
                <a:schemeClr val="accent2">
                  <a:lumMod val="60000"/>
                  <a:lumOff val="40000"/>
                </a:schemeClr>
              </a:solidFill>
              <a:effectLst>
                <a:outerShdw blurRad="38100" dist="38100" dir="2700000" algn="tl">
                  <a:srgbClr val="000000">
                    <a:alpha val="43137"/>
                  </a:srgbClr>
                </a:outerShdw>
              </a:effectLst>
              <a:latin typeface="Andalus" pitchFamily="18" charset="-78"/>
              <a:ea typeface="AR Maokai Heavy Big5" pitchFamily="49" charset="-120"/>
              <a:cs typeface="Andalus" pitchFamily="18" charset="-78"/>
            </a:endParaRPr>
          </a:p>
          <a:p>
            <a:pPr algn="ctr">
              <a:defRPr/>
            </a:pPr>
            <a:r>
              <a:rPr lang="en-US" sz="6000" dirty="0">
                <a:solidFill>
                  <a:schemeClr val="accent2">
                    <a:lumMod val="60000"/>
                    <a:lumOff val="40000"/>
                  </a:schemeClr>
                </a:solidFill>
                <a:effectLst>
                  <a:outerShdw blurRad="38100" dist="38100" dir="2700000" algn="tl">
                    <a:srgbClr val="000000">
                      <a:alpha val="43137"/>
                    </a:srgbClr>
                  </a:outerShdw>
                </a:effectLst>
                <a:latin typeface="Andalus" pitchFamily="18" charset="-78"/>
                <a:ea typeface="AR Maokai Heavy Big5" pitchFamily="49" charset="-120"/>
                <a:cs typeface="Andalus" pitchFamily="18" charset="-78"/>
              </a:rPr>
              <a:t>Communion Meditation</a:t>
            </a:r>
          </a:p>
        </p:txBody>
      </p:sp>
      <p:pic>
        <p:nvPicPr>
          <p:cNvPr id="21508" name="Picture 6" descr="http://images.yourdictionary.com/images/definitions/lg/holy-commun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28600" y="1066800"/>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				Henri Nouwen (</a:t>
            </a:r>
            <a:r>
              <a:rPr lang="zh-TW" altLang="en-US" sz="3200"/>
              <a:t>盧雲</a:t>
            </a:r>
            <a:r>
              <a:rPr lang="en-US" sz="3200"/>
              <a:t>) used 				to be a theology professor 				at Harvard University. One 				day, he was invited to the 				synagogue and it just so happened to coincide with the Jewish rite, Bar Mitzvah. A 13-year-old boy was being received as an adult by the congregation. He first led worship, read scripture from Genesis, shared a short message, and was then declared by the Rabbis. </a:t>
            </a:r>
          </a:p>
        </p:txBody>
      </p:sp>
      <p:pic>
        <p:nvPicPr>
          <p:cNvPr id="30724" name="Picture 4" descr="http://www.jrbriggs.com/wp-content/uploads/2012/05/nouwen.jpg"/>
          <p:cNvPicPr>
            <a:picLocks noChangeAspect="1" noChangeArrowheads="1"/>
          </p:cNvPicPr>
          <p:nvPr/>
        </p:nvPicPr>
        <p:blipFill>
          <a:blip r:embed="rId2"/>
          <a:srcRect/>
          <a:stretch>
            <a:fillRect/>
          </a:stretch>
        </p:blipFill>
        <p:spPr bwMode="auto">
          <a:xfrm>
            <a:off x="914400" y="609600"/>
            <a:ext cx="2352675"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81000" y="31242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In observing this ceremony, Nouwen was most deeply moved by the final blessing of the parents of the child. The father said, "My son, no matter what happens to you, success or failure, whether you become famous or not, healthy or not, always remember your mother and I love you!”</a:t>
            </a:r>
          </a:p>
        </p:txBody>
      </p:sp>
      <p:pic>
        <p:nvPicPr>
          <p:cNvPr id="31748" name="Picture 4" descr="http://www.soniahalliday.com/images/IS6A-23-22BS.jpg"/>
          <p:cNvPicPr>
            <a:picLocks noChangeAspect="1" noChangeArrowheads="1"/>
          </p:cNvPicPr>
          <p:nvPr/>
        </p:nvPicPr>
        <p:blipFill>
          <a:blip r:embed="rId2"/>
          <a:srcRect/>
          <a:stretch>
            <a:fillRect/>
          </a:stretch>
        </p:blipFill>
        <p:spPr bwMode="auto">
          <a:xfrm>
            <a:off x="2971800" y="533400"/>
            <a:ext cx="3443288"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4" descr="http://www.blog.christurc.org/wp-content/uploads/2012/03/CURC-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
          <p:cNvSpPr>
            <a:spLocks noChangeArrowheads="1"/>
          </p:cNvSpPr>
          <p:nvPr/>
        </p:nvSpPr>
        <p:spPr bwMode="auto">
          <a:xfrm>
            <a:off x="0" y="411480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bg1"/>
                </a:solidFill>
              </a:rPr>
              <a:t>Dear brothers and sisters, we all hope and pray to get the blessings from God and God has given the authority of blessing to the Lord Jesus. The power of blessing is real. We should also follow the example of the Lord: bless others always!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19812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“They all ate and were satisfied. Afterward the disciples picked up seven basketfuls of broken pieces that were left over.” (Matthew 15:37)</a:t>
            </a:r>
          </a:p>
        </p:txBody>
      </p:sp>
      <p:sp>
        <p:nvSpPr>
          <p:cNvPr id="3" name="Rectangle 2"/>
          <p:cNvSpPr/>
          <p:nvPr/>
        </p:nvSpPr>
        <p:spPr>
          <a:xfrm>
            <a:off x="0" y="609600"/>
            <a:ext cx="91440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4000" dirty="0"/>
              <a:t>3. Break it</a:t>
            </a:r>
          </a:p>
        </p:txBody>
      </p:sp>
      <p:pic>
        <p:nvPicPr>
          <p:cNvPr id="33796" name="Picture 4" descr="http://www.lutheranworld.org/lwf/wp-content/uploads/2010/04/LACPAC-SantaCena-big.jpg"/>
          <p:cNvPicPr>
            <a:picLocks noChangeAspect="1" noChangeArrowheads="1"/>
          </p:cNvPicPr>
          <p:nvPr/>
        </p:nvPicPr>
        <p:blipFill>
          <a:blip r:embed="rId2">
            <a:lum bright="10000"/>
          </a:blip>
          <a:srcRect/>
          <a:stretch>
            <a:fillRect/>
          </a:stretch>
        </p:blipFill>
        <p:spPr bwMode="auto">
          <a:xfrm>
            <a:off x="2743200" y="3962400"/>
            <a:ext cx="3657600" cy="254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31242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U.S. President Richard M. Nixon was asked to step down because of the Watergate scandal. It was a big shock and struck a huge blow to his spirits. After stepping down, he became ill and was rushed to the hospital for treatment. In his depression, he even told his wife that he wanted to give up. </a:t>
            </a:r>
          </a:p>
        </p:txBody>
      </p:sp>
      <p:pic>
        <p:nvPicPr>
          <p:cNvPr id="34820" name="Picture 4" descr="https://encrypted-tbn3.gstatic.com/images?q=tbn:ANd9GcSslFLT0FjppUOF8V9cBOAGrKblK0FDVTx3DTgwlyEHTHHLamFo"/>
          <p:cNvPicPr>
            <a:picLocks noChangeAspect="1" noChangeArrowheads="1"/>
          </p:cNvPicPr>
          <p:nvPr/>
        </p:nvPicPr>
        <p:blipFill>
          <a:blip r:embed="rId2"/>
          <a:srcRect/>
          <a:stretch>
            <a:fillRect/>
          </a:stretch>
        </p:blipFill>
        <p:spPr bwMode="auto">
          <a:xfrm>
            <a:off x="2743200" y="304800"/>
            <a:ext cx="3352800" cy="2578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6096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One day, a nurse ran into his room. She opened the curtains and pointed to the sky. There was a small plane with a long banner tied to its tail that read: "Mr. President, God loves you, we love you." It was later found out that it was Mrs. Ruth Graham, the wife of Reverend Billy Graham, who specifically rented a small plane to tell President Nixon that "He is a person whom God still loves.” That was the turning point of Nixon’s life. In experiencing someone who still loves him regardless of what had happened before in his life, this gave him hope and courage.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21336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Jesus took bread, gave thanks, broke it, and with his final action "he gave it to them.“</a:t>
            </a:r>
          </a:p>
          <a:p>
            <a:r>
              <a:rPr lang="en-US" sz="3200"/>
              <a:t/>
            </a:r>
            <a:br>
              <a:rPr lang="en-US" sz="3200"/>
            </a:br>
            <a:r>
              <a:rPr lang="en-US" sz="3200" b="1" i="1"/>
              <a:t>" And he took bread, gave thanks and broke it, and gave it to them, saying, “This is my body given for you; do this in remembrance of me.”  (Luke 22:19)</a:t>
            </a:r>
            <a:endParaRPr lang="en-US" sz="3200"/>
          </a:p>
        </p:txBody>
      </p:sp>
      <p:sp>
        <p:nvSpPr>
          <p:cNvPr id="3" name="Rectangle 2"/>
          <p:cNvSpPr/>
          <p:nvPr/>
        </p:nvSpPr>
        <p:spPr>
          <a:xfrm>
            <a:off x="0" y="685800"/>
            <a:ext cx="9144000"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4000" dirty="0"/>
              <a:t>4.Give it to them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7270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a:t>Dear brothers and sisters, you whom God chose, are touched the love of God and blessed by God, God has given you unique life experiences with the purpose of sharing it. </a:t>
            </a:r>
          </a:p>
          <a:p>
            <a:endParaRPr lang="en-US" sz="3200"/>
          </a:p>
          <a:p>
            <a:r>
              <a:rPr lang="en-US" sz="3200"/>
              <a:t>Only when we know how to share with other people, can we can truly appreciate the ultimate meaning of life. </a:t>
            </a:r>
          </a:p>
        </p:txBody>
      </p:sp>
      <p:pic>
        <p:nvPicPr>
          <p:cNvPr id="37891" name="Picture 4" descr="http://images.yourdictionary.com/images/definitions/lg/g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447675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22098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a:t>Just as Jesus said in Holy Communion, "that the Lord Jesus was betrayed that night, took bread, and gave thanks, and break it, and said, this is my body, broken for you", Here we learn an important truth: </a:t>
            </a:r>
            <a:r>
              <a:rPr lang="en-US" sz="3200" b="1" i="1"/>
              <a:t>“Give, and you will receive”. </a:t>
            </a:r>
            <a:r>
              <a:rPr lang="en-US" sz="3200"/>
              <a:t>Imagine a cold night, you see a man squatting and shivering on the ground. Unless someone is willing to take off his coat, that man will feel warm.</a:t>
            </a:r>
            <a:endParaRPr lang="en-US" altLang="zh-TW" sz="3200">
              <a:cs typeface="Arial" charset="0"/>
            </a:endParaRPr>
          </a:p>
        </p:txBody>
      </p:sp>
      <p:pic>
        <p:nvPicPr>
          <p:cNvPr id="38915" name="Picture 4" descr="http://www.fubiz.net/wp-content/uploads/2013/04/G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35480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0"/>
            <a:ext cx="89916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i="1"/>
              <a:t>Conclusion:</a:t>
            </a:r>
            <a:r>
              <a:rPr lang="en-US" sz="3200"/>
              <a:t/>
            </a:r>
            <a:br>
              <a:rPr lang="en-US" sz="3200"/>
            </a:br>
            <a:r>
              <a:rPr lang="en-US" sz="3200"/>
              <a:t>After the establishment of Holy Communion, Jesus said, </a:t>
            </a:r>
            <a:r>
              <a:rPr lang="en-US" sz="3200" b="1" i="1"/>
              <a:t>“This cup is the new covenant in my blood; do this, whenever you drink it, in remembrance of me.”  </a:t>
            </a:r>
            <a:r>
              <a:rPr lang="en-US" sz="3200"/>
              <a:t>FPCOC holds this once every quarter, we should cherish this opportunity. Do not miss the sacrament. Please remember Jesus’ word. You are chosen by God, and have received His blessings. Through our </a:t>
            </a:r>
          </a:p>
          <a:p>
            <a:r>
              <a:rPr lang="en-US" sz="3200"/>
              <a:t>broken experiences, go and share the</a:t>
            </a:r>
          </a:p>
          <a:p>
            <a:r>
              <a:rPr lang="en-US" sz="3200"/>
              <a:t>blessings of God to the people. </a:t>
            </a:r>
          </a:p>
          <a:p>
            <a:r>
              <a:rPr lang="en-US" sz="3200"/>
              <a:t>And when you do so, you will live </a:t>
            </a:r>
          </a:p>
          <a:p>
            <a:r>
              <a:rPr lang="en-US" sz="3200"/>
              <a:t>a wonderful testimony to God. </a:t>
            </a:r>
          </a:p>
        </p:txBody>
      </p:sp>
      <p:pic>
        <p:nvPicPr>
          <p:cNvPr id="39941" name="Picture 5" descr="http://1.bp.blogspot.com/-z3azUHNbXC4/UC-0wOJcmJI/AAAAAAAAAZA/pht2MltkWIA/s1600/Jesus-Eucharist-733676.jpg"/>
          <p:cNvPicPr>
            <a:picLocks noChangeAspect="1" noChangeArrowheads="1"/>
          </p:cNvPicPr>
          <p:nvPr/>
        </p:nvPicPr>
        <p:blipFill>
          <a:blip r:embed="rId2"/>
          <a:srcRect/>
          <a:stretch>
            <a:fillRect/>
          </a:stretch>
        </p:blipFill>
        <p:spPr bwMode="auto">
          <a:xfrm>
            <a:off x="7010400" y="4267200"/>
            <a:ext cx="1655763" cy="22193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81000" y="3048000"/>
            <a:ext cx="838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 small town had three churches: </a:t>
            </a:r>
          </a:p>
          <a:p>
            <a:r>
              <a:rPr lang="en-US" sz="3200" b="1" i="1"/>
              <a:t>Presbyterian, Methodist, and Catholic. </a:t>
            </a:r>
          </a:p>
          <a:p>
            <a:endParaRPr lang="en-US" sz="3200"/>
          </a:p>
          <a:p>
            <a:r>
              <a:rPr lang="en-US" sz="3200"/>
              <a:t>All three had a serious problem with squirrels in the church building and each, in its own fashion, had a meeting to deal with the problem.</a:t>
            </a:r>
          </a:p>
        </p:txBody>
      </p:sp>
      <p:pic>
        <p:nvPicPr>
          <p:cNvPr id="22533" name="Picture 5" descr="http://lizzieandrewborden.com/MondoLizzie/wp-content/uploads/2009/08/squirrel.jpg"/>
          <p:cNvPicPr>
            <a:picLocks noChangeAspect="1" noChangeArrowheads="1"/>
          </p:cNvPicPr>
          <p:nvPr/>
        </p:nvPicPr>
        <p:blipFill>
          <a:blip r:embed="rId2" cstate="print"/>
          <a:srcRect/>
          <a:stretch>
            <a:fillRect/>
          </a:stretch>
        </p:blipFill>
        <p:spPr bwMode="auto">
          <a:xfrm>
            <a:off x="2590800" y="304800"/>
            <a:ext cx="4136245" cy="2511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38100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i="1"/>
              <a:t>The Presbyterians </a:t>
            </a:r>
            <a:r>
              <a:rPr lang="en-US" sz="3200"/>
              <a:t>decided that it was predestined that squirrels be in the church and that they would just have to live with them.</a:t>
            </a:r>
          </a:p>
          <a:p>
            <a:endParaRPr lang="en-US" sz="3200"/>
          </a:p>
          <a:p>
            <a:r>
              <a:rPr lang="en-US" sz="3200" b="1" i="1"/>
              <a:t>The Methodists </a:t>
            </a:r>
            <a:r>
              <a:rPr lang="en-US" sz="3200"/>
              <a:t>decided they should deal with the squirrels lovingly. They humanely trapped them and released them in a park at the edge of town. </a:t>
            </a:r>
          </a:p>
          <a:p>
            <a:r>
              <a:rPr lang="en-US" sz="3200"/>
              <a:t>Within 3 days, they were all back in the church.</a:t>
            </a:r>
          </a:p>
          <a:p>
            <a:endParaRPr lang="en-US" sz="3200"/>
          </a:p>
          <a:p>
            <a:r>
              <a:rPr lang="en-US" sz="3200" b="1" i="1"/>
              <a:t>The Catholics </a:t>
            </a:r>
            <a:r>
              <a:rPr lang="en-US" sz="3200"/>
              <a:t>had the best solution. They baptized and confirmed the squirrels. Now they only see them at Christmas and Easter.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100"/>
              <a:t>No matter what denomination, Christians have long celebrated Holy Communion. Holy Communion also known as "The Lord's Supper" (Eucharist), was established by the Lord Jesus for more than two thousand years ago. </a:t>
            </a:r>
          </a:p>
          <a:p>
            <a:endParaRPr lang="en-US" sz="3100"/>
          </a:p>
          <a:p>
            <a:r>
              <a:rPr lang="en-US" sz="3100"/>
              <a:t>Some churches hold it every Sunday, some once a month, others once a quarter, just like us. The Lord took bread and said, "This is my body". These four phrases “</a:t>
            </a:r>
            <a:r>
              <a:rPr lang="en-US" sz="3100" b="1" i="1"/>
              <a:t>‘take bread’, ‘given thanks’, ‘break it’, ‘give it to them’ </a:t>
            </a:r>
            <a:r>
              <a:rPr lang="en-US" sz="3100"/>
              <a:t>” represents the life of Jesus, and also similarly summarize our life as a Christian. Today, we meditate together on the meaning of the Holy Communion.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304800"/>
            <a:ext cx="9144000" cy="7080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4000" dirty="0"/>
              <a:t>1.Take Bread </a:t>
            </a:r>
            <a:endParaRPr lang="en-US" sz="4000" b="1" i="1" dirty="0"/>
          </a:p>
        </p:txBody>
      </p:sp>
      <p:sp>
        <p:nvSpPr>
          <p:cNvPr id="25603" name="Rectangle 3"/>
          <p:cNvSpPr>
            <a:spLocks noChangeArrowheads="1"/>
          </p:cNvSpPr>
          <p:nvPr/>
        </p:nvSpPr>
        <p:spPr bwMode="auto">
          <a:xfrm>
            <a:off x="0" y="1349375"/>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a:cs typeface="Arial" charset="0"/>
              </a:rPr>
              <a:t>"Take" is translated from the Greek word “Lambano”. This word appears 266 times in the Bible. If we say “our life was taken by God”, it sounds a bit cold and is more difficult to figure out the meaning. Let’s look at two verses:</a:t>
            </a:r>
          </a:p>
          <a:p>
            <a:pPr eaLnBrk="0" hangingPunct="0"/>
            <a:endParaRPr lang="en-US" sz="3200">
              <a:cs typeface="Arial" charset="0"/>
            </a:endParaRPr>
          </a:p>
          <a:p>
            <a:pPr eaLnBrk="0" hangingPunct="0"/>
            <a:r>
              <a:rPr lang="en-US" sz="3200" b="1" i="1">
                <a:cs typeface="Arial" charset="0"/>
              </a:rPr>
              <a:t>“The Lord God took the man and put him in the Garden of Eden to work it and take care of it.” (Genesis 2:15)</a:t>
            </a:r>
          </a:p>
          <a:p>
            <a:pPr eaLnBrk="0" hangingPunct="0"/>
            <a:r>
              <a:rPr lang="en-US" sz="3200" b="1" i="1" baseline="30000">
                <a:cs typeface="Arial" charset="0"/>
              </a:rPr>
              <a:t>“</a:t>
            </a:r>
            <a:r>
              <a:rPr lang="en-US" sz="3200" b="1" i="1">
                <a:cs typeface="Arial" charset="0"/>
              </a:rPr>
              <a:t>I will take you as my own people, and I will be your God.”(Exodus 6:7)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990600"/>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sz="3200"/>
              <a:t>So, we understand that “Lambano” can also be </a:t>
            </a:r>
          </a:p>
          <a:p>
            <a:pPr marL="514350" indent="-514350"/>
            <a:r>
              <a:rPr lang="en-US" sz="3200"/>
              <a:t>translated into </a:t>
            </a:r>
            <a:r>
              <a:rPr lang="en-US" sz="3200" b="1" i="1"/>
              <a:t>"chosen". </a:t>
            </a:r>
            <a:r>
              <a:rPr lang="en-US" sz="3200"/>
              <a:t>In life, the "chosen" or </a:t>
            </a:r>
          </a:p>
          <a:p>
            <a:pPr marL="514350" indent="-514350"/>
            <a:r>
              <a:rPr lang="en-US" sz="3200"/>
              <a:t>"elected" are often selected at the expense of the </a:t>
            </a:r>
          </a:p>
          <a:p>
            <a:pPr marL="514350" indent="-514350"/>
            <a:r>
              <a:rPr lang="en-US" sz="3200"/>
              <a:t>“unchosen” or "unsuccessful", </a:t>
            </a:r>
          </a:p>
          <a:p>
            <a:pPr marL="514350" indent="-514350"/>
            <a:r>
              <a:rPr lang="en-US" sz="3200"/>
              <a:t>whether it is in an </a:t>
            </a:r>
          </a:p>
          <a:p>
            <a:pPr marL="514350" indent="-514350"/>
            <a:r>
              <a:rPr lang="en-US" sz="3200"/>
              <a:t>election for class president, </a:t>
            </a:r>
          </a:p>
          <a:p>
            <a:pPr marL="514350" indent="-514350"/>
            <a:r>
              <a:rPr lang="en-US" sz="3200"/>
              <a:t>valedictorian election, </a:t>
            </a:r>
          </a:p>
          <a:p>
            <a:pPr marL="514350" indent="-514350"/>
            <a:r>
              <a:rPr lang="en-US" sz="3200"/>
              <a:t>or the election of Miss World. </a:t>
            </a:r>
          </a:p>
        </p:txBody>
      </p:sp>
      <p:pic>
        <p:nvPicPr>
          <p:cNvPr id="26628" name="Picture 4" descr="http://4.bp.blogspot.com/-XsVmPkGruyY/T4Bd8ToUxxI/AAAAAAAALH0/VjmBqikG7K8/s1600/MISS+PARAN%C3%81+2012+-+ALESSANDRA+BERNARDI.jpg"/>
          <p:cNvPicPr>
            <a:picLocks noChangeAspect="1" noChangeArrowheads="1"/>
          </p:cNvPicPr>
          <p:nvPr/>
        </p:nvPicPr>
        <p:blipFill>
          <a:blip r:embed="rId2"/>
          <a:srcRect/>
          <a:stretch>
            <a:fillRect/>
          </a:stretch>
        </p:blipFill>
        <p:spPr bwMode="auto">
          <a:xfrm>
            <a:off x="6019800" y="3124200"/>
            <a:ext cx="2574925"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28600" y="892175"/>
            <a:ext cx="8763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			When I was a kid, baseball was 			most popular sport in my era. 				Usually, the first two chosen 				become team captains. The two 			captains then take turns to 				choose their team members.  Towards the end, there are always a few people left who do not get picked. The only position left is the referee. So I often was the referee. An old man like me still remembers these things. </a:t>
            </a:r>
          </a:p>
        </p:txBody>
      </p:sp>
      <p:pic>
        <p:nvPicPr>
          <p:cNvPr id="27653" name="Picture 5" descr="https://upload.wikimedia.org/wikipedia/commons/thumb/1/19/LIttle_League_baseball,_May_2009_batter.jpg/220px-LIttle_League_baseball,_May_2009_batter.jpg"/>
          <p:cNvPicPr>
            <a:picLocks noChangeAspect="1" noChangeArrowheads="1"/>
          </p:cNvPicPr>
          <p:nvPr/>
        </p:nvPicPr>
        <p:blipFill>
          <a:blip r:embed="rId2"/>
          <a:srcRect/>
          <a:stretch>
            <a:fillRect/>
          </a:stretch>
        </p:blipFill>
        <p:spPr bwMode="auto">
          <a:xfrm>
            <a:off x="457200" y="381000"/>
            <a:ext cx="2095500" cy="31527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211138"/>
            <a:ext cx="91440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The spiritual definition of God's chosen, however, is completely different from the competitive world of the "elected". The world’s "elected" implies the exclusion of others.  </a:t>
            </a:r>
          </a:p>
          <a:p>
            <a:endParaRPr lang="en-US" sz="3200"/>
          </a:p>
          <a:p>
            <a:r>
              <a:rPr lang="en-US" sz="3200"/>
              <a:t>God does not exclude certain people, but rather includes and accepts others. Because each person is unique in God's eyes. You are a person who unique and chosen by God. </a:t>
            </a:r>
          </a:p>
          <a:p>
            <a:endParaRPr lang="en-US" sz="3200"/>
          </a:p>
          <a:p>
            <a:r>
              <a:rPr lang="en-US" sz="3200"/>
              <a:t>The meaning of “Lambano” tells us that we are already chosen by God. Let our hearts be thankful for what He has prepared for us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1349375"/>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Jesus took bread, and then he "gave thanks" for the bread. In many churches, the last prayer in Sunday worship is called "Benediction", which comes from the Latin words,</a:t>
            </a:r>
          </a:p>
          <a:p>
            <a:r>
              <a:rPr lang="en-US" sz="3200"/>
              <a:t> "bene" (which means beauty) and</a:t>
            </a:r>
          </a:p>
          <a:p>
            <a:r>
              <a:rPr lang="en-US" sz="3200"/>
              <a:t> "diction" (which means a saying, expression, word). </a:t>
            </a:r>
          </a:p>
          <a:p>
            <a:r>
              <a:rPr lang="en-US" sz="3200"/>
              <a:t>Together, "benediction" means “the words with blessings”. </a:t>
            </a:r>
          </a:p>
        </p:txBody>
      </p:sp>
      <p:sp>
        <p:nvSpPr>
          <p:cNvPr id="3" name="Rectangle 2"/>
          <p:cNvSpPr/>
          <p:nvPr/>
        </p:nvSpPr>
        <p:spPr>
          <a:xfrm>
            <a:off x="0" y="381000"/>
            <a:ext cx="9144000"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4000" dirty="0"/>
              <a:t>2.Given Thanks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11744</TotalTime>
  <Words>1103</Words>
  <Application>Microsoft Office PowerPoint</Application>
  <PresentationFormat>On-screen Show (4:3)</PresentationFormat>
  <Paragraphs>59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DFPBiaoKaiShu-B5</vt:lpstr>
      <vt:lpstr>Gill Sans MT</vt:lpstr>
      <vt:lpstr>Wingdings 2</vt:lpstr>
      <vt:lpstr>Verdana</vt:lpstr>
      <vt:lpstr>Calibri</vt:lpstr>
      <vt:lpstr>Andalus</vt:lpstr>
      <vt:lpstr>AR Maokai Heavy Big5</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689</cp:revision>
  <dcterms:created xsi:type="dcterms:W3CDTF">2010-02-20T00:55:59Z</dcterms:created>
  <dcterms:modified xsi:type="dcterms:W3CDTF">2013-06-02T14:59:43Z</dcterms:modified>
</cp:coreProperties>
</file>