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0"/>
  </p:notesMasterIdLst>
  <p:handoutMasterIdLst>
    <p:handoutMasterId r:id="rId21"/>
  </p:handoutMasterIdLst>
  <p:sldIdLst>
    <p:sldId id="479" r:id="rId2"/>
    <p:sldId id="529" r:id="rId3"/>
    <p:sldId id="530" r:id="rId4"/>
    <p:sldId id="535" r:id="rId5"/>
    <p:sldId id="536" r:id="rId6"/>
    <p:sldId id="537" r:id="rId7"/>
    <p:sldId id="538" r:id="rId8"/>
    <p:sldId id="539" r:id="rId9"/>
    <p:sldId id="540" r:id="rId10"/>
    <p:sldId id="494" r:id="rId11"/>
    <p:sldId id="541" r:id="rId12"/>
    <p:sldId id="542" r:id="rId13"/>
    <p:sldId id="543" r:id="rId14"/>
    <p:sldId id="544" r:id="rId15"/>
    <p:sldId id="525" r:id="rId16"/>
    <p:sldId id="526" r:id="rId17"/>
    <p:sldId id="495" r:id="rId18"/>
    <p:sldId id="545" r:id="rId19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8DC75-22E5-40EC-B555-69B2F8CF4D55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93D19D-1D7D-4A7A-93EF-ADF293A1A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782674-6D6D-407D-BC77-623F51A324C5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7CB847-F270-4695-B579-5A5B0162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52BA0A-6882-4AA1-8E70-182CB9418FF9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4A146-F08F-47AB-BBA6-E51B616C0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A0CA-30EE-49DC-B5F7-D649586591CF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0846-3D8E-4E10-9F78-0577F3CD1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ABCF-E210-4CA8-9CBB-2A67A9587FC9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F708-9348-4FB4-BA40-E1F61181F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29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3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1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0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3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28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45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41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895CF-F58B-4F5B-9370-F16E449C7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16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13D826-4A14-4D75-A01E-6B9319F49A03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67402-3D5C-4189-BA69-E0A46C2F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62E1-65F4-44F6-8F5B-4C9C58714AFB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EB31-781F-4AE6-8F6B-D1DAE2198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EB0A7-53BE-403E-B979-501C941C2FDF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6EC4C-1384-4A29-A284-3AC582721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59B4-E4B8-45F1-8EDA-C8AA9E4905BE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D67D-1A6B-42C9-A9B2-B21C0C2D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D22384-96E2-4FEA-8782-5705F3C3CD41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4AC68D-D80A-487D-99DB-92457FC5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50616-CCAA-4B94-96BC-874751153CE1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438B4-71E5-4F25-97F1-E36C8B7CF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7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BBED8-0E9D-4787-839D-6D56ED8429E0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EA00B-D89F-4A61-A4A0-1316F977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F5E98C1-CCA3-42C0-9E68-01872EF3B646}" type="datetimeFigureOut">
              <a:rPr lang="en-US"/>
              <a:pPr>
                <a:defRPr/>
              </a:pPr>
              <a:t>8/11/2013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8D6BBD0-36D2-4615-8532-293E14A3A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05" r:id="rId1"/>
    <p:sldLayoutId id="2147487506" r:id="rId2"/>
    <p:sldLayoutId id="2147487507" r:id="rId3"/>
    <p:sldLayoutId id="2147487508" r:id="rId4"/>
    <p:sldLayoutId id="2147487509" r:id="rId5"/>
    <p:sldLayoutId id="2147487510" r:id="rId6"/>
    <p:sldLayoutId id="2147487511" r:id="rId7"/>
    <p:sldLayoutId id="2147487512" r:id="rId8"/>
    <p:sldLayoutId id="2147487513" r:id="rId9"/>
    <p:sldLayoutId id="2147487514" r:id="rId10"/>
    <p:sldLayoutId id="2147487515" r:id="rId11"/>
    <p:sldLayoutId id="2147487516" r:id="rId12"/>
    <p:sldLayoutId id="2147487517" r:id="rId13"/>
    <p:sldLayoutId id="2147487518" r:id="rId14"/>
    <p:sldLayoutId id="2147487519" r:id="rId15"/>
    <p:sldLayoutId id="2147487520" r:id="rId16"/>
    <p:sldLayoutId id="2147487521" r:id="rId17"/>
    <p:sldLayoutId id="2147487522" r:id="rId18"/>
    <p:sldLayoutId id="214748752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us.123rf.com/400wm/400/400/kwest19/kwest191206/kwest19120600024/14116297-a-beautiful-sunset-over-a-barossa-vine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533400"/>
            <a:ext cx="76962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葡萄園的故事</a:t>
            </a:r>
            <a:endParaRPr lang="en-US" altLang="zh-TW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-- The Kingdom of God is hiring</a:t>
            </a:r>
            <a:endParaRPr lang="en-US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590800"/>
            <a:ext cx="1916113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馬太</a:t>
            </a:r>
            <a:r>
              <a:rPr lang="en-US" sz="2800" b="1" dirty="0"/>
              <a:t>20:1-7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http://sfodan.files.wordpress.com/2011/09/4059827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5272333" cy="3508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81000" y="4343400"/>
            <a:ext cx="8458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朋友、我不虧負你．你與我講定的、不是一錢銀子麼。 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sz="3200">
                <a:ea typeface="AR Maokai Heavy Big5" pitchFamily="49" charset="-120"/>
                <a:cs typeface="Arial" charset="0"/>
              </a:rPr>
              <a:t>I am not being unfair to you, friend. Didn’t you agree to work for a denarius?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ibcom.org/files/images/news/6a00d8341d0dbb53ef0120a5ceebeb970b-6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3625" y="3962400"/>
            <a:ext cx="69548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4800"/>
              <a:t>What is your attitude?</a:t>
            </a:r>
          </a:p>
          <a:p>
            <a:pPr algn="ctr"/>
            <a:r>
              <a:rPr lang="en-US" altLang="zh-TW" sz="3600"/>
              <a:t>Complaining or Gratitude</a:t>
            </a:r>
          </a:p>
          <a:p>
            <a:pPr algn="ctr"/>
            <a:endParaRPr lang="en-US" altLang="zh-TW" sz="3600"/>
          </a:p>
          <a:p>
            <a:pPr algn="ctr"/>
            <a:r>
              <a:rPr lang="zh-TW" altLang="en-US" sz="4400">
                <a:latin typeface="AR Maokai Heavy Big5" pitchFamily="49" charset="-120"/>
                <a:ea typeface="AR Maokai Heavy Big5" pitchFamily="49" charset="-120"/>
              </a:rPr>
              <a:t>常常埋怨？還是心存感恩？</a:t>
            </a:r>
            <a:endParaRPr lang="en-US" sz="4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33528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latin typeface="AR Maokai Heavy Big5" pitchFamily="49" charset="-120"/>
                <a:ea typeface="AR Maokai Heavy Big5" pitchFamily="49" charset="-120"/>
              </a:rPr>
              <a:t>這樣、那在後的將要在前、在前的將要在後了。</a:t>
            </a:r>
            <a:endParaRPr lang="en-US" altLang="zh-TW" sz="4000" b="1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sz="4000">
                <a:ea typeface="AR Maokai Heavy Big5" pitchFamily="49" charset="-120"/>
                <a:cs typeface="Arial" charset="0"/>
              </a:rPr>
              <a:t>So the last will be first, and the first will be last. (Matt. 19:30, 20:16)</a:t>
            </a:r>
          </a:p>
        </p:txBody>
      </p:sp>
      <p:pic>
        <p:nvPicPr>
          <p:cNvPr id="86018" name="Picture 2" descr="http://laluzcenter.typepad.com/laluzcenter/pictures/vineyard-worker-ser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191000" cy="2579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64135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en-US" altLang="zh-TW" sz="4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與時間賽跑</a:t>
            </a:r>
            <a:r>
              <a:rPr lang="en-US" altLang="zh-TW" sz="4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--</a:t>
            </a:r>
            <a:r>
              <a:rPr lang="zh-TW" altLang="en-US" sz="4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採收葡萄時間所剩不多</a:t>
            </a:r>
            <a:endParaRPr lang="en-US" altLang="zh-TW" sz="40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sz="4000">
                <a:solidFill>
                  <a:srgbClr val="C0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Race against time - the grape harvest time is running out</a:t>
            </a:r>
            <a:endParaRPr lang="zh-TW" altLang="en-US" sz="4000">
              <a:solidFill>
                <a:srgbClr val="C00000"/>
              </a:solidFill>
              <a:latin typeface="Andalus" pitchFamily="18" charset="-78"/>
              <a:ea typeface="AR Maokai Heavy Big5" pitchFamily="49" charset="-120"/>
              <a:cs typeface="Andalus" pitchFamily="18" charset="-78"/>
            </a:endParaRPr>
          </a:p>
        </p:txBody>
      </p:sp>
      <p:pic>
        <p:nvPicPr>
          <p:cNvPr id="33795" name="Picture 3" descr="http://decanter.media.ipcdigital.co.uk/11150/000005fce/a6d3/champagne-h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91440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history.com/news/news/wp-content/uploads/2012/06/doomsday-c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447800" y="5791200"/>
            <a:ext cx="6600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latin typeface="AR Maokai Heavy Big5" pitchFamily="49" charset="-120"/>
                <a:ea typeface="AR Maokai Heavy Big5" pitchFamily="49" charset="-120"/>
              </a:rPr>
              <a:t>末日時鐘 </a:t>
            </a:r>
            <a:r>
              <a:rPr lang="en-US" sz="4000"/>
              <a:t>Doomsday Clock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04800"/>
            <a:ext cx="531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</a:rPr>
              <a:t>距離午夜剩</a:t>
            </a:r>
            <a:r>
              <a:rPr lang="en-US" sz="3600">
                <a:solidFill>
                  <a:schemeClr val="bg1"/>
                </a:solidFill>
              </a:rPr>
              <a:t>5</a:t>
            </a:r>
            <a:r>
              <a:rPr lang="zh-TW" altLang="en-US" sz="3600">
                <a:solidFill>
                  <a:schemeClr val="bg1"/>
                </a:solidFill>
              </a:rPr>
              <a:t>分鐘</a:t>
            </a:r>
            <a:endParaRPr lang="en-US" altLang="zh-TW" sz="3600">
              <a:solidFill>
                <a:schemeClr val="bg1"/>
              </a:solidFill>
            </a:endParaRPr>
          </a:p>
          <a:p>
            <a:r>
              <a:rPr lang="en-US" sz="3600">
                <a:solidFill>
                  <a:schemeClr val="bg1"/>
                </a:solidFill>
              </a:rPr>
              <a:t>5 minutes left to midnight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/>
              <a:t>Descriptive sections </a:t>
            </a:r>
          </a:p>
          <a:p>
            <a:pPr lvl="1"/>
            <a:r>
              <a:rPr lang="en-US" sz="3600"/>
              <a:t>Basic universal problems (</a:t>
            </a:r>
            <a:r>
              <a:rPr lang="en-US" sz="3600">
                <a:solidFill>
                  <a:srgbClr val="FF0000"/>
                </a:solidFill>
              </a:rPr>
              <a:t>170</a:t>
            </a:r>
            <a:r>
              <a:rPr lang="en-US" sz="3600"/>
              <a:t>)</a:t>
            </a:r>
          </a:p>
          <a:p>
            <a:pPr lvl="1"/>
            <a:r>
              <a:rPr lang="en-US" sz="3600"/>
              <a:t>Cross-sectoral problems (</a:t>
            </a:r>
            <a:r>
              <a:rPr lang="en-US" sz="3600">
                <a:solidFill>
                  <a:srgbClr val="FF0000"/>
                </a:solidFill>
              </a:rPr>
              <a:t>575</a:t>
            </a:r>
            <a:r>
              <a:rPr lang="en-US" sz="3600"/>
              <a:t>)</a:t>
            </a:r>
          </a:p>
          <a:p>
            <a:pPr lvl="1"/>
            <a:r>
              <a:rPr lang="en-US" sz="3600"/>
              <a:t>Detailed problems (</a:t>
            </a:r>
            <a:r>
              <a:rPr lang="en-US" sz="3600">
                <a:solidFill>
                  <a:srgbClr val="FF0000"/>
                </a:solidFill>
              </a:rPr>
              <a:t>2,162</a:t>
            </a:r>
            <a:r>
              <a:rPr lang="en-US" sz="3600"/>
              <a:t>)</a:t>
            </a:r>
          </a:p>
          <a:p>
            <a:pPr lvl="1"/>
            <a:r>
              <a:rPr lang="en-US" sz="3600"/>
              <a:t>Emanations of other problems (</a:t>
            </a:r>
            <a:r>
              <a:rPr lang="en-US" sz="3600">
                <a:solidFill>
                  <a:srgbClr val="FF0000"/>
                </a:solidFill>
              </a:rPr>
              <a:t>3,857</a:t>
            </a:r>
            <a:r>
              <a:rPr lang="en-US" sz="3600"/>
              <a:t>)</a:t>
            </a:r>
          </a:p>
          <a:p>
            <a:pPr lvl="1"/>
            <a:r>
              <a:rPr lang="en-US" sz="3600"/>
              <a:t>Exceptional problems (</a:t>
            </a:r>
            <a:r>
              <a:rPr lang="en-US" sz="3600">
                <a:solidFill>
                  <a:srgbClr val="FF0000"/>
                </a:solidFill>
              </a:rPr>
              <a:t>3,072</a:t>
            </a:r>
            <a:r>
              <a:rPr lang="en-US" sz="3600"/>
              <a:t>)</a:t>
            </a:r>
          </a:p>
          <a:p>
            <a:r>
              <a:rPr lang="en-US" sz="3600"/>
              <a:t>Cross-referenced sections </a:t>
            </a:r>
          </a:p>
          <a:p>
            <a:pPr lvl="1"/>
            <a:r>
              <a:rPr lang="en-US" sz="3600"/>
              <a:t>Very specific problems (</a:t>
            </a:r>
            <a:r>
              <a:rPr lang="en-US" sz="3600">
                <a:solidFill>
                  <a:srgbClr val="FF0000"/>
                </a:solidFill>
              </a:rPr>
              <a:t>2,153</a:t>
            </a:r>
            <a:r>
              <a:rPr lang="en-US" sz="3600"/>
              <a:t>)</a:t>
            </a:r>
          </a:p>
          <a:p>
            <a:pPr lvl="1"/>
            <a:r>
              <a:rPr lang="en-US" sz="3600"/>
              <a:t>Problems under consideration (</a:t>
            </a:r>
            <a:r>
              <a:rPr lang="en-US" sz="3600">
                <a:solidFill>
                  <a:srgbClr val="FF0000"/>
                </a:solidFill>
              </a:rPr>
              <a:t>214</a:t>
            </a:r>
            <a:r>
              <a:rPr lang="en-US" sz="360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562600"/>
            <a:ext cx="7391400" cy="923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en-US" sz="5400" dirty="0"/>
              <a:t>Total: </a:t>
            </a:r>
            <a:r>
              <a:rPr lang="en-US" sz="5400" dirty="0">
                <a:solidFill>
                  <a:srgbClr val="FF0000"/>
                </a:solidFill>
              </a:rPr>
              <a:t>12203</a:t>
            </a:r>
            <a:r>
              <a:rPr lang="en-US" sz="5400" dirty="0"/>
              <a:t>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06400"/>
            <a:ext cx="6781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00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約翰衛斯理：「世界是我的教區」</a:t>
            </a:r>
            <a:endParaRPr lang="en-US" altLang="zh-TW" sz="4000"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3600">
                <a:ea typeface="AR Maokai Heavy Big5" pitchFamily="49" charset="-120"/>
                <a:cs typeface="Arial" charset="0"/>
              </a:rPr>
              <a:t>The world is my parish. </a:t>
            </a:r>
          </a:p>
          <a:p>
            <a:pPr eaLnBrk="0" hangingPunct="0"/>
            <a:r>
              <a:rPr lang="en-US" altLang="zh-TW" sz="3600">
                <a:ea typeface="AR Maokai Heavy Big5" pitchFamily="49" charset="-120"/>
                <a:cs typeface="Arial" charset="0"/>
              </a:rPr>
              <a:t>                          – John Wesley</a:t>
            </a:r>
            <a:r>
              <a:rPr lang="zh-TW" altLang="en-US" sz="3600">
                <a:ea typeface="AR Maokai Heavy Big5" pitchFamily="49" charset="-120"/>
                <a:cs typeface="Arial" charset="0"/>
              </a:rPr>
              <a:t> </a:t>
            </a:r>
            <a:endParaRPr lang="en-US" altLang="zh-TW" sz="3600">
              <a:ea typeface="AR Maokai Heavy Big5" pitchFamily="49" charset="-12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9800" y="3581400"/>
            <a:ext cx="6934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威廉克里</a:t>
            </a:r>
            <a:r>
              <a:rPr lang="en-US" altLang="zh-TW" sz="3600">
                <a:latin typeface="AR Maokai Heavy Big5" pitchFamily="49" charset="-120"/>
                <a:ea typeface="AR Maokai Heavy Big5" pitchFamily="49" charset="-120"/>
              </a:rPr>
              <a:t>:</a:t>
            </a:r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「為神謀劃大事，求主成就大事」 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pPr eaLnBrk="0" hangingPunct="0"/>
            <a:r>
              <a:rPr lang="en-US" altLang="zh-TW" sz="3600">
                <a:ea typeface="AR Maokai Heavy Big5" pitchFamily="49" charset="-120"/>
                <a:cs typeface="Arial" charset="0"/>
              </a:rPr>
              <a:t>“Expect great things from God, attempt great things for God.” </a:t>
            </a:r>
          </a:p>
          <a:p>
            <a:pPr eaLnBrk="0" hangingPunct="0"/>
            <a:r>
              <a:rPr lang="en-US" altLang="zh-TW" sz="3600">
                <a:ea typeface="AR Maokai Heavy Big5" pitchFamily="49" charset="-120"/>
                <a:cs typeface="Arial" charset="0"/>
              </a:rPr>
              <a:t>                           -- William Carey</a:t>
            </a:r>
          </a:p>
        </p:txBody>
      </p:sp>
      <p:pic>
        <p:nvPicPr>
          <p:cNvPr id="29702" name="Picture 6" descr="http://anglicanhistory.org/wesley/jwes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05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www.thetintypeshop.com/church/Library/Horne/wca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21605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762000"/>
            <a:ext cx="8686800" cy="144621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什麼是「大事」？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altLang="zh-TW" sz="4400" dirty="0">
                <a:latin typeface="Arial" pitchFamily="34" charset="0"/>
                <a:ea typeface="AR Maokai Heavy Big5" pitchFamily="49" charset="-120"/>
                <a:cs typeface="Arial" pitchFamily="34" charset="0"/>
              </a:rPr>
              <a:t>What is great thing?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667000"/>
            <a:ext cx="8686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「人在最小的事上忠心，在大事上也忠心，在最小的事上不義，在大事上也不義」  </a:t>
            </a:r>
            <a:r>
              <a:rPr lang="en-US" altLang="zh-TW" sz="3600">
                <a:latin typeface="AR Maokai Heavy Big5" pitchFamily="49" charset="-120"/>
                <a:ea typeface="AR Maokai Heavy Big5" pitchFamily="49" charset="-120"/>
              </a:rPr>
              <a:t>(</a:t>
            </a:r>
            <a:r>
              <a:rPr lang="zh-TW" altLang="en-US" sz="3600">
                <a:latin typeface="AR Maokai Heavy Big5" pitchFamily="49" charset="-120"/>
                <a:ea typeface="AR Maokai Heavy Big5" pitchFamily="49" charset="-120"/>
              </a:rPr>
              <a:t>路加福音</a:t>
            </a:r>
            <a:r>
              <a:rPr lang="en-US" altLang="en-US" sz="3600">
                <a:latin typeface="AR Maokai Heavy Big5" pitchFamily="49" charset="-120"/>
                <a:ea typeface="AR Maokai Heavy Big5" pitchFamily="49" charset="-120"/>
              </a:rPr>
              <a:t>16:10)</a:t>
            </a:r>
            <a:endParaRPr lang="en-US" altLang="zh-TW" sz="360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sz="3200"/>
              <a:t>“If you are faithful in little things, you will be faithful in large ones. But if you are dishonest in little things, you won’t be honest with greater responsibilities. </a:t>
            </a:r>
            <a:r>
              <a:rPr lang="en-US" sz="3200" b="1" i="1"/>
              <a:t>Luke 16:10 (NLT)</a:t>
            </a:r>
            <a:endParaRPr lang="en-US" sz="3200" b="1" i="1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sphotos-b.xx.fbcdn.net/hphotos-prn1/529111_514357748600892_4542808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886200" cy="2914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4343400"/>
            <a:ext cx="2416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/>
              <a:t>El Niño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4343400"/>
            <a:ext cx="5022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00000"/>
                </a:solidFill>
              </a:rPr>
              <a:t>"The Little One"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410200"/>
            <a:ext cx="63039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  <a:t>Let’s start from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Stone carving of two figures carrying a large cluster of grap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943600"/>
            <a:ext cx="45148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Valley of Eshkol </a:t>
            </a:r>
            <a:r>
              <a:rPr lang="zh-TW" altLang="en-US" sz="3200" dirty="0"/>
              <a:t>以實各谷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cache5d.art.com/Crop/crop.jpg?img=21-2128-8JKED00Z&amp;x=15&amp;y=15&amp;w=308&amp;h=391&amp;size=2&amp;maxw=473&amp;maxh=488@384.409207161125_488@javascript:popHighzoom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86000" y="533400"/>
            <a:ext cx="4684955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8600" y="304800"/>
            <a:ext cx="82089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一、主耶穌呼召人進入葡萄園</a:t>
            </a:r>
            <a:endParaRPr lang="en-US" altLang="zh-TW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en-US" sz="4400">
                <a:solidFill>
                  <a:srgbClr val="C00000"/>
                </a:solidFill>
                <a:latin typeface="Andalus" pitchFamily="18" charset="-78"/>
                <a:ea typeface="AR Maokai Heavy Big5" pitchFamily="49" charset="-120"/>
                <a:cs typeface="Andalus" pitchFamily="18" charset="-78"/>
              </a:rPr>
              <a:t>Jesus calls people into the vineyard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905000"/>
            <a:ext cx="8610600" cy="2062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天國好像家主清早去雇人進他的葡萄園做工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200" dirty="0"/>
              <a:t>For the kingdom of heaven is like a landowner who went out early in the morning to hire workers for his vineyard.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zh-TW" altLang="en-US" sz="3200" dirty="0"/>
              <a:t>（</a:t>
            </a:r>
            <a:r>
              <a:rPr lang="en-US" sz="3200" dirty="0"/>
              <a:t>v.1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4075113"/>
            <a:ext cx="8610600" cy="25542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到了晚上，園主對管事的說，叫工人都來，給他們工錢</a:t>
            </a:r>
            <a:endParaRPr lang="en-US" altLang="zh-TW" sz="32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200" dirty="0"/>
              <a:t>When evening came, the owner of the vineyard said to his foreman, Call the workers and pay them their wages.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zh-TW" altLang="en-US" sz="3200" dirty="0"/>
              <a:t>（</a:t>
            </a:r>
            <a:r>
              <a:rPr lang="en-US" sz="3200" dirty="0"/>
              <a:t>v.8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ithsmessenger.com/wp-content/uploads/2013/07/h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8305800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/>
              <a:t>耶穌將天國濃縮為早上六點到晚上六點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From 6am to 6pm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lifeintheholyland.com/images/Watch_tower_in_vineyard,_mat04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5977699" cy="540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819400" y="5943600"/>
            <a:ext cx="36766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守望台</a:t>
            </a:r>
            <a:r>
              <a:rPr lang="en-US" sz="3200" dirty="0"/>
              <a:t>(watchtower)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3663" y="5867400"/>
            <a:ext cx="6561137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榨酒池 </a:t>
            </a:r>
            <a:r>
              <a:rPr lang="en-US" altLang="zh-TW" sz="3200" dirty="0"/>
              <a:t>(</a:t>
            </a:r>
            <a:r>
              <a:rPr lang="en-US" sz="3200" dirty="0"/>
              <a:t>Ancient wine-making factory)</a:t>
            </a:r>
          </a:p>
        </p:txBody>
      </p:sp>
      <p:pic>
        <p:nvPicPr>
          <p:cNvPr id="82948" name="Picture 4" descr="http://msnbcmedia2.msn.com/j/streams/2013/February/130220/1C6099791-bill-m--fink2641AC9E-E866-997C-0AE6-B1D43D65AC4F.blocks_desktop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781800" cy="508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2" descr="http://s4.e-monsite.com/2011/07/23/06/resize_550_550/peitnure-egypti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5791200"/>
            <a:ext cx="51863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A variety of works in vineyard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ventanawines.com/assets/client/Image/Vineyard%20Photos/red%20grapes%20Ventana%209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 descr="http://www.thebostonliberal.com/wp-content/uploads/2013/06/my-evolution-love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600325" cy="2600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19527</TotalTime>
  <Words>546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DFPBiaoKaiShu-B5</vt:lpstr>
      <vt:lpstr>Gill Sans MT</vt:lpstr>
      <vt:lpstr>Wingdings 2</vt:lpstr>
      <vt:lpstr>Verdana</vt:lpstr>
      <vt:lpstr>Calibri</vt:lpstr>
      <vt:lpstr>微軟正黑體</vt:lpstr>
      <vt:lpstr>AR Maokai Heavy Big5</vt:lpstr>
      <vt:lpstr>Andalus</vt:lpstr>
      <vt:lpstr>AR Kaiti Medium Big5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1298</cp:revision>
  <dcterms:created xsi:type="dcterms:W3CDTF">2010-02-20T00:55:59Z</dcterms:created>
  <dcterms:modified xsi:type="dcterms:W3CDTF">2013-08-11T14:51:58Z</dcterms:modified>
</cp:coreProperties>
</file>