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8602" r:id="rId1"/>
    <p:sldMasterId id="2147498604" r:id="rId2"/>
    <p:sldMasterId id="2147498606" r:id="rId3"/>
    <p:sldMasterId id="2147498608" r:id="rId4"/>
    <p:sldMasterId id="2147498610" r:id="rId5"/>
    <p:sldMasterId id="2147498612" r:id="rId6"/>
    <p:sldMasterId id="2147498614" r:id="rId7"/>
    <p:sldMasterId id="2147498616" r:id="rId8"/>
    <p:sldMasterId id="2147498618" r:id="rId9"/>
    <p:sldMasterId id="2147498620" r:id="rId10"/>
    <p:sldMasterId id="2147498622" r:id="rId11"/>
    <p:sldMasterId id="2147498624" r:id="rId12"/>
    <p:sldMasterId id="2147498626" r:id="rId13"/>
  </p:sldMasterIdLst>
  <p:notesMasterIdLst>
    <p:notesMasterId r:id="rId27"/>
  </p:notesMasterIdLst>
  <p:handoutMasterIdLst>
    <p:handoutMasterId r:id="rId28"/>
  </p:handoutMasterIdLst>
  <p:sldIdLst>
    <p:sldId id="3327" r:id="rId14"/>
    <p:sldId id="3328" r:id="rId15"/>
    <p:sldId id="3329" r:id="rId16"/>
    <p:sldId id="3330" r:id="rId17"/>
    <p:sldId id="3331" r:id="rId18"/>
    <p:sldId id="3332" r:id="rId19"/>
    <p:sldId id="3333" r:id="rId20"/>
    <p:sldId id="3334" r:id="rId21"/>
    <p:sldId id="3335" r:id="rId22"/>
    <p:sldId id="3336" r:id="rId23"/>
    <p:sldId id="3337" r:id="rId24"/>
    <p:sldId id="3338" r:id="rId25"/>
    <p:sldId id="3339" r:id="rId26"/>
  </p:sldIdLst>
  <p:sldSz cx="9144000" cy="6858000" type="screen4x3"/>
  <p:notesSz cx="7077075" cy="9051925"/>
  <p:kinsoku lang="zh-CN" invalStChars="!),.:;?]}、。—ˇ¨〃々～‖…’”〕〉》」』〗】∶！＂＇），．：；？］｀｜｝·" invalEndChars="([{‘“〔〈《「『〖【（［｛．·"/>
  <p:defaultTextStyle>
    <a:defPPr>
      <a:defRPr lang="zh-TW"/>
    </a:defPPr>
    <a:lvl1pPr algn="l" rtl="0" fontAlgn="base">
      <a:spcBef>
        <a:spcPct val="0"/>
      </a:spcBef>
      <a:spcAft>
        <a:spcPct val="0"/>
      </a:spcAft>
      <a:defRPr kumimoji="1" sz="6000" kern="1200">
        <a:solidFill>
          <a:srgbClr val="0000FF"/>
        </a:solidFill>
        <a:latin typeface="全真楷書" pitchFamily="49" charset="-120"/>
        <a:ea typeface="全真楷書" pitchFamily="49" charset="-120"/>
        <a:cs typeface="+mn-cs"/>
      </a:defRPr>
    </a:lvl1pPr>
    <a:lvl2pPr marL="457200" algn="l" rtl="0" fontAlgn="base">
      <a:spcBef>
        <a:spcPct val="0"/>
      </a:spcBef>
      <a:spcAft>
        <a:spcPct val="0"/>
      </a:spcAft>
      <a:defRPr kumimoji="1" sz="6000" kern="1200">
        <a:solidFill>
          <a:srgbClr val="0000FF"/>
        </a:solidFill>
        <a:latin typeface="全真楷書" pitchFamily="49" charset="-120"/>
        <a:ea typeface="全真楷書" pitchFamily="49" charset="-120"/>
        <a:cs typeface="+mn-cs"/>
      </a:defRPr>
    </a:lvl2pPr>
    <a:lvl3pPr marL="914400" algn="l" rtl="0" fontAlgn="base">
      <a:spcBef>
        <a:spcPct val="0"/>
      </a:spcBef>
      <a:spcAft>
        <a:spcPct val="0"/>
      </a:spcAft>
      <a:defRPr kumimoji="1" sz="6000" kern="1200">
        <a:solidFill>
          <a:srgbClr val="0000FF"/>
        </a:solidFill>
        <a:latin typeface="全真楷書" pitchFamily="49" charset="-120"/>
        <a:ea typeface="全真楷書" pitchFamily="49" charset="-120"/>
        <a:cs typeface="+mn-cs"/>
      </a:defRPr>
    </a:lvl3pPr>
    <a:lvl4pPr marL="1371600" algn="l" rtl="0" fontAlgn="base">
      <a:spcBef>
        <a:spcPct val="0"/>
      </a:spcBef>
      <a:spcAft>
        <a:spcPct val="0"/>
      </a:spcAft>
      <a:defRPr kumimoji="1" sz="6000" kern="1200">
        <a:solidFill>
          <a:srgbClr val="0000FF"/>
        </a:solidFill>
        <a:latin typeface="全真楷書" pitchFamily="49" charset="-120"/>
        <a:ea typeface="全真楷書" pitchFamily="49" charset="-120"/>
        <a:cs typeface="+mn-cs"/>
      </a:defRPr>
    </a:lvl4pPr>
    <a:lvl5pPr marL="1828800" algn="l" rtl="0" fontAlgn="base">
      <a:spcBef>
        <a:spcPct val="0"/>
      </a:spcBef>
      <a:spcAft>
        <a:spcPct val="0"/>
      </a:spcAft>
      <a:defRPr kumimoji="1" sz="6000" kern="1200">
        <a:solidFill>
          <a:srgbClr val="0000FF"/>
        </a:solidFill>
        <a:latin typeface="全真楷書" pitchFamily="49" charset="-120"/>
        <a:ea typeface="全真楷書" pitchFamily="49" charset="-120"/>
        <a:cs typeface="+mn-cs"/>
      </a:defRPr>
    </a:lvl5pPr>
    <a:lvl6pPr marL="2286000" algn="l" defTabSz="914400" rtl="0" eaLnBrk="1" latinLnBrk="0" hangingPunct="1">
      <a:defRPr kumimoji="1" sz="6000" kern="1200">
        <a:solidFill>
          <a:srgbClr val="0000FF"/>
        </a:solidFill>
        <a:latin typeface="全真楷書" pitchFamily="49" charset="-120"/>
        <a:ea typeface="全真楷書" pitchFamily="49" charset="-120"/>
        <a:cs typeface="+mn-cs"/>
      </a:defRPr>
    </a:lvl6pPr>
    <a:lvl7pPr marL="2743200" algn="l" defTabSz="914400" rtl="0" eaLnBrk="1" latinLnBrk="0" hangingPunct="1">
      <a:defRPr kumimoji="1" sz="6000" kern="1200">
        <a:solidFill>
          <a:srgbClr val="0000FF"/>
        </a:solidFill>
        <a:latin typeface="全真楷書" pitchFamily="49" charset="-120"/>
        <a:ea typeface="全真楷書" pitchFamily="49" charset="-120"/>
        <a:cs typeface="+mn-cs"/>
      </a:defRPr>
    </a:lvl7pPr>
    <a:lvl8pPr marL="3200400" algn="l" defTabSz="914400" rtl="0" eaLnBrk="1" latinLnBrk="0" hangingPunct="1">
      <a:defRPr kumimoji="1" sz="6000" kern="1200">
        <a:solidFill>
          <a:srgbClr val="0000FF"/>
        </a:solidFill>
        <a:latin typeface="全真楷書" pitchFamily="49" charset="-120"/>
        <a:ea typeface="全真楷書" pitchFamily="49" charset="-120"/>
        <a:cs typeface="+mn-cs"/>
      </a:defRPr>
    </a:lvl8pPr>
    <a:lvl9pPr marL="3657600" algn="l" defTabSz="914400" rtl="0" eaLnBrk="1" latinLnBrk="0" hangingPunct="1">
      <a:defRPr kumimoji="1" sz="6000" kern="1200">
        <a:solidFill>
          <a:srgbClr val="0000FF"/>
        </a:solidFill>
        <a:latin typeface="全真楷書" pitchFamily="49" charset="-120"/>
        <a:ea typeface="全真楷書"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E129D"/>
    <a:srgbClr val="0000CC"/>
    <a:srgbClr val="C5639B"/>
    <a:srgbClr val="0000FF"/>
    <a:srgbClr val="080808"/>
    <a:srgbClr val="3D0B59"/>
    <a:srgbClr val="FFFF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624" autoAdjust="0"/>
    <p:restoredTop sz="86214" autoAdjust="0"/>
  </p:normalViewPr>
  <p:slideViewPr>
    <p:cSldViewPr>
      <p:cViewPr varScale="1">
        <p:scale>
          <a:sx n="63" d="100"/>
          <a:sy n="63" d="100"/>
        </p:scale>
        <p:origin x="-1308" y="-102"/>
      </p:cViewPr>
      <p:guideLst>
        <p:guide orient="horz" pos="2069"/>
        <p:guide pos="2880"/>
      </p:guideLst>
    </p:cSldViewPr>
  </p:slideViewPr>
  <p:outlineViewPr>
    <p:cViewPr>
      <p:scale>
        <a:sx n="25" d="100"/>
        <a:sy n="25" d="100"/>
      </p:scale>
      <p:origin x="0" y="33708"/>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0" d="100"/>
          <a:sy n="80" d="100"/>
        </p:scale>
        <p:origin x="-1968" y="-96"/>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298" name="Rectangle 2"/>
          <p:cNvSpPr>
            <a:spLocks noGrp="1" noChangeArrowheads="1"/>
          </p:cNvSpPr>
          <p:nvPr>
            <p:ph type="hdr" sz="quarter"/>
          </p:nvPr>
        </p:nvSpPr>
        <p:spPr bwMode="auto">
          <a:xfrm>
            <a:off x="0" y="0"/>
            <a:ext cx="3065463" cy="452438"/>
          </a:xfrm>
          <a:prstGeom prst="rect">
            <a:avLst/>
          </a:prstGeom>
          <a:noFill/>
          <a:ln w="9525">
            <a:noFill/>
            <a:miter lim="800000"/>
            <a:headEnd/>
            <a:tailEnd/>
          </a:ln>
          <a:effectLst/>
        </p:spPr>
        <p:txBody>
          <a:bodyPr vert="horz" wrap="square" lIns="90430" tIns="45215" rIns="90430" bIns="45215" numCol="1" anchor="t" anchorCtr="0" compatLnSpc="1">
            <a:prstTxWarp prst="textNoShape">
              <a:avLst/>
            </a:prstTxWarp>
          </a:bodyPr>
          <a:lstStyle>
            <a:lvl1pP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823299" name="Rectangle 3"/>
          <p:cNvSpPr>
            <a:spLocks noGrp="1" noChangeArrowheads="1"/>
          </p:cNvSpPr>
          <p:nvPr>
            <p:ph type="dt" sz="quarter" idx="1"/>
          </p:nvPr>
        </p:nvSpPr>
        <p:spPr bwMode="auto">
          <a:xfrm>
            <a:off x="4011613" y="0"/>
            <a:ext cx="3065462" cy="452438"/>
          </a:xfrm>
          <a:prstGeom prst="rect">
            <a:avLst/>
          </a:prstGeom>
          <a:noFill/>
          <a:ln w="9525">
            <a:noFill/>
            <a:miter lim="800000"/>
            <a:headEnd/>
            <a:tailEnd/>
          </a:ln>
          <a:effectLst/>
        </p:spPr>
        <p:txBody>
          <a:bodyPr vert="horz" wrap="square" lIns="90430" tIns="45215" rIns="90430" bIns="45215" numCol="1" anchor="t" anchorCtr="0" compatLnSpc="1">
            <a:prstTxWarp prst="textNoShape">
              <a:avLst/>
            </a:prstTxWarp>
          </a:bodyPr>
          <a:lstStyle>
            <a:lvl1pPr algn="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823300" name="Rectangle 4"/>
          <p:cNvSpPr>
            <a:spLocks noGrp="1" noChangeArrowheads="1"/>
          </p:cNvSpPr>
          <p:nvPr>
            <p:ph type="ftr" sz="quarter" idx="2"/>
          </p:nvPr>
        </p:nvSpPr>
        <p:spPr bwMode="auto">
          <a:xfrm>
            <a:off x="0" y="8599488"/>
            <a:ext cx="3065463" cy="452437"/>
          </a:xfrm>
          <a:prstGeom prst="rect">
            <a:avLst/>
          </a:prstGeom>
          <a:noFill/>
          <a:ln w="9525">
            <a:noFill/>
            <a:miter lim="800000"/>
            <a:headEnd/>
            <a:tailEnd/>
          </a:ln>
          <a:effectLst/>
        </p:spPr>
        <p:txBody>
          <a:bodyPr vert="horz" wrap="square" lIns="90430" tIns="45215" rIns="90430" bIns="45215" numCol="1" anchor="b" anchorCtr="0" compatLnSpc="1">
            <a:prstTxWarp prst="textNoShape">
              <a:avLst/>
            </a:prstTxWarp>
          </a:bodyPr>
          <a:lstStyle>
            <a:lvl1pP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823301" name="Rectangle 5"/>
          <p:cNvSpPr>
            <a:spLocks noGrp="1" noChangeArrowheads="1"/>
          </p:cNvSpPr>
          <p:nvPr>
            <p:ph type="sldNum" sz="quarter" idx="3"/>
          </p:nvPr>
        </p:nvSpPr>
        <p:spPr bwMode="auto">
          <a:xfrm>
            <a:off x="4011613" y="8599488"/>
            <a:ext cx="3065462" cy="452437"/>
          </a:xfrm>
          <a:prstGeom prst="rect">
            <a:avLst/>
          </a:prstGeom>
          <a:noFill/>
          <a:ln w="9525">
            <a:noFill/>
            <a:miter lim="800000"/>
            <a:headEnd/>
            <a:tailEnd/>
          </a:ln>
          <a:effectLst/>
        </p:spPr>
        <p:txBody>
          <a:bodyPr vert="horz" wrap="square" lIns="90430" tIns="45215" rIns="90430" bIns="45215" numCol="1" anchor="b" anchorCtr="0" compatLnSpc="1">
            <a:prstTxWarp prst="textNoShape">
              <a:avLst/>
            </a:prstTxWarp>
          </a:bodyPr>
          <a:lstStyle>
            <a:lvl1pPr algn="r" defTabSz="903288">
              <a:defRPr sz="1200">
                <a:solidFill>
                  <a:schemeClr val="tx1"/>
                </a:solidFill>
                <a:latin typeface="Times New Roman" pitchFamily="18" charset="0"/>
                <a:ea typeface="新細明體" pitchFamily="18" charset="-120"/>
                <a:cs typeface="Arial" pitchFamily="34" charset="0"/>
              </a:defRPr>
            </a:lvl1pPr>
          </a:lstStyle>
          <a:p>
            <a:pPr>
              <a:defRPr/>
            </a:pPr>
            <a:fld id="{34A080B2-50C1-4096-AC15-B271E4C989FF}" type="slidenum">
              <a:rPr lang="en-US" altLang="zh-TW"/>
              <a:pPr>
                <a:defRPr/>
              </a:pPr>
              <a:t>‹#›</a:t>
            </a:fld>
            <a:endParaRPr lang="en-US" altLang="zh-TW"/>
          </a:p>
        </p:txBody>
      </p:sp>
    </p:spTree>
    <p:extLst>
      <p:ext uri="{BB962C8B-B14F-4D97-AF65-F5344CB8AC3E}">
        <p14:creationId xmlns:p14="http://schemas.microsoft.com/office/powerpoint/2010/main" val="4198421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5463" cy="452438"/>
          </a:xfrm>
          <a:prstGeom prst="rect">
            <a:avLst/>
          </a:prstGeom>
          <a:noFill/>
          <a:ln w="9525">
            <a:noFill/>
            <a:miter lim="800000"/>
            <a:headEnd/>
            <a:tailEnd/>
          </a:ln>
          <a:effectLst/>
        </p:spPr>
        <p:txBody>
          <a:bodyPr vert="horz" wrap="square" lIns="90430" tIns="45215" rIns="90430" bIns="45215" numCol="1" anchor="t" anchorCtr="0" compatLnSpc="1">
            <a:prstTxWarp prst="textNoShape">
              <a:avLst/>
            </a:prstTxWarp>
          </a:bodyPr>
          <a:lstStyle>
            <a:lvl1pP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4099" name="Rectangle 3"/>
          <p:cNvSpPr>
            <a:spLocks noGrp="1" noChangeArrowheads="1"/>
          </p:cNvSpPr>
          <p:nvPr>
            <p:ph type="dt" idx="1"/>
          </p:nvPr>
        </p:nvSpPr>
        <p:spPr bwMode="auto">
          <a:xfrm>
            <a:off x="4011613" y="0"/>
            <a:ext cx="3065462" cy="452438"/>
          </a:xfrm>
          <a:prstGeom prst="rect">
            <a:avLst/>
          </a:prstGeom>
          <a:noFill/>
          <a:ln w="9525">
            <a:noFill/>
            <a:miter lim="800000"/>
            <a:headEnd/>
            <a:tailEnd/>
          </a:ln>
          <a:effectLst/>
        </p:spPr>
        <p:txBody>
          <a:bodyPr vert="horz" wrap="square" lIns="90430" tIns="45215" rIns="90430" bIns="45215" numCol="1" anchor="t" anchorCtr="0" compatLnSpc="1">
            <a:prstTxWarp prst="textNoShape">
              <a:avLst/>
            </a:prstTxWarp>
          </a:bodyPr>
          <a:lstStyle>
            <a:lvl1pPr algn="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171012" name="Rectangle 4"/>
          <p:cNvSpPr>
            <a:spLocks noGrp="1" noRot="1" noChangeAspect="1" noChangeArrowheads="1" noTextEdit="1"/>
          </p:cNvSpPr>
          <p:nvPr>
            <p:ph type="sldImg" idx="2"/>
          </p:nvPr>
        </p:nvSpPr>
        <p:spPr bwMode="auto">
          <a:xfrm>
            <a:off x="1274763" y="677863"/>
            <a:ext cx="4529137" cy="339566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4563" y="4298950"/>
            <a:ext cx="5187950" cy="4075113"/>
          </a:xfrm>
          <a:prstGeom prst="rect">
            <a:avLst/>
          </a:prstGeom>
          <a:noFill/>
          <a:ln w="9525">
            <a:noFill/>
            <a:miter lim="800000"/>
            <a:headEnd/>
            <a:tailEnd/>
          </a:ln>
          <a:effectLst/>
        </p:spPr>
        <p:txBody>
          <a:bodyPr vert="horz" wrap="square" lIns="90430" tIns="45215" rIns="90430" bIns="45215"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8599488"/>
            <a:ext cx="3065463" cy="452437"/>
          </a:xfrm>
          <a:prstGeom prst="rect">
            <a:avLst/>
          </a:prstGeom>
          <a:noFill/>
          <a:ln w="9525">
            <a:noFill/>
            <a:miter lim="800000"/>
            <a:headEnd/>
            <a:tailEnd/>
          </a:ln>
          <a:effectLst/>
        </p:spPr>
        <p:txBody>
          <a:bodyPr vert="horz" wrap="square" lIns="90430" tIns="45215" rIns="90430" bIns="45215" numCol="1" anchor="b" anchorCtr="0" compatLnSpc="1">
            <a:prstTxWarp prst="textNoShape">
              <a:avLst/>
            </a:prstTxWarp>
          </a:bodyPr>
          <a:lstStyle>
            <a:lvl1pPr defTabSz="903288">
              <a:defRPr sz="1200">
                <a:solidFill>
                  <a:schemeClr val="tx1"/>
                </a:solidFill>
                <a:latin typeface="Times New Roman" pitchFamily="18" charset="0"/>
                <a:ea typeface="新細明體" pitchFamily="18" charset="-120"/>
                <a:cs typeface="Arial" pitchFamily="34"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4011613" y="8599488"/>
            <a:ext cx="3065462" cy="452437"/>
          </a:xfrm>
          <a:prstGeom prst="rect">
            <a:avLst/>
          </a:prstGeom>
          <a:noFill/>
          <a:ln w="9525">
            <a:noFill/>
            <a:miter lim="800000"/>
            <a:headEnd/>
            <a:tailEnd/>
          </a:ln>
          <a:effectLst/>
        </p:spPr>
        <p:txBody>
          <a:bodyPr vert="horz" wrap="square" lIns="90430" tIns="45215" rIns="90430" bIns="45215" numCol="1" anchor="b" anchorCtr="0" compatLnSpc="1">
            <a:prstTxWarp prst="textNoShape">
              <a:avLst/>
            </a:prstTxWarp>
          </a:bodyPr>
          <a:lstStyle>
            <a:lvl1pPr algn="r" defTabSz="903288">
              <a:defRPr sz="1200">
                <a:solidFill>
                  <a:schemeClr val="tx1"/>
                </a:solidFill>
                <a:latin typeface="Times New Roman" pitchFamily="18" charset="0"/>
                <a:ea typeface="新細明體" pitchFamily="18" charset="-120"/>
                <a:cs typeface="Arial" pitchFamily="34" charset="0"/>
              </a:defRPr>
            </a:lvl1pPr>
          </a:lstStyle>
          <a:p>
            <a:pPr>
              <a:defRPr/>
            </a:pPr>
            <a:fld id="{11743F91-4E02-475F-8708-50C1A7004BED}" type="slidenum">
              <a:rPr lang="en-US" altLang="zh-TW"/>
              <a:pPr>
                <a:defRPr/>
              </a:pPr>
              <a:t>‹#›</a:t>
            </a:fld>
            <a:endParaRPr lang="en-US" altLang="zh-TW"/>
          </a:p>
        </p:txBody>
      </p:sp>
    </p:spTree>
    <p:extLst>
      <p:ext uri="{BB962C8B-B14F-4D97-AF65-F5344CB8AC3E}">
        <p14:creationId xmlns:p14="http://schemas.microsoft.com/office/powerpoint/2010/main" val="289582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94FBF0C-CE7F-434A-B299-199B52EF3AE4}" type="slidenum">
              <a:rPr lang="en-US" altLang="en-US" smtClean="0">
                <a:solidFill>
                  <a:prstClr val="black"/>
                </a:solidFill>
              </a:rPr>
              <a:pPr fontAlgn="base">
                <a:spcBef>
                  <a:spcPct val="0"/>
                </a:spcBef>
                <a:spcAft>
                  <a:spcPct val="0"/>
                </a:spcAft>
                <a:defRPr/>
              </a:pPr>
              <a:t>1</a:t>
            </a:fld>
            <a:endParaRPr lang="en-US" altLang="en-US"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B317C-E8A7-42FE-B569-561054B208E5}"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21D00-A977-4FA0-AF13-A5FCA4B519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27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B317C-E8A7-42FE-B569-561054B208E5}"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421D00-A977-4FA0-AF13-A5FCA4B519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2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9E68AD-567C-4680-8CA9-05CE60BD9047}" type="datetimeFigureOut">
              <a:rPr lang="en-US">
                <a:solidFill>
                  <a:prstClr val="black">
                    <a:tint val="75000"/>
                  </a:prstClr>
                </a:solidFill>
              </a:rPr>
              <a:pPr>
                <a:defRPr/>
              </a:pPr>
              <a:t>12/22/2013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673FE7-B447-4C86-A68A-F12DC44AE0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45083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0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2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2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2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1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1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1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335CF2-2B7E-47E2-9EBF-7522D719486C}" type="datetimeFigureOut">
              <a:rPr kumimoji="0" lang="en-US">
                <a:solidFill>
                  <a:prstClr val="black">
                    <a:tint val="75000"/>
                  </a:prstClr>
                </a:solidFill>
              </a:rPr>
              <a:pPr>
                <a:defRPr/>
              </a:pPr>
              <a:t>12/22/2013</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AD38B3-4E4A-4EFB-B7E0-CE39FB8A2DAA}" type="slidenum">
              <a:rPr kumimoji="0" lang="en-US">
                <a:solidFill>
                  <a:prstClr val="black">
                    <a:tint val="75000"/>
                  </a:prstClr>
                </a:solidFill>
              </a:rPr>
              <a:pPr>
                <a:defRPr/>
              </a:pPr>
              <a:t>‹#›</a:t>
            </a:fld>
            <a:endParaRPr kumimoji="0"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9861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4"/>
          <p:cNvSpPr>
            <a:spLocks noChangeArrowheads="1"/>
          </p:cNvSpPr>
          <p:nvPr/>
        </p:nvSpPr>
        <p:spPr bwMode="auto">
          <a:xfrm>
            <a:off x="0" y="615950"/>
            <a:ext cx="9144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dirty="0" smtClean="0">
                <a:solidFill>
                  <a:prstClr val="black"/>
                </a:solidFill>
                <a:cs typeface="Arial" charset="0"/>
              </a:rPr>
              <a:t> One afternoon beginning around </a:t>
            </a:r>
          </a:p>
          <a:p>
            <a:pPr eaLnBrk="1" hangingPunct="1">
              <a:spcBef>
                <a:spcPct val="0"/>
              </a:spcBef>
              <a:buFontTx/>
              <a:buNone/>
            </a:pPr>
            <a:r>
              <a:rPr kumimoji="0" lang="en-US" altLang="en-US" dirty="0" smtClean="0">
                <a:solidFill>
                  <a:prstClr val="black"/>
                </a:solidFill>
                <a:cs typeface="Arial" charset="0"/>
              </a:rPr>
              <a:t>2:00pm, August 5, 2010, a copper </a:t>
            </a:r>
          </a:p>
          <a:p>
            <a:pPr eaLnBrk="1" hangingPunct="1">
              <a:spcBef>
                <a:spcPct val="0"/>
              </a:spcBef>
              <a:buFontTx/>
              <a:buNone/>
            </a:pPr>
            <a:r>
              <a:rPr kumimoji="0" lang="en-US" altLang="en-US" dirty="0" smtClean="0">
                <a:solidFill>
                  <a:prstClr val="black"/>
                </a:solidFill>
                <a:cs typeface="Arial" charset="0"/>
              </a:rPr>
              <a:t>mine in northern Chile caved in. </a:t>
            </a:r>
          </a:p>
          <a:p>
            <a:pPr eaLnBrk="1" hangingPunct="1">
              <a:spcBef>
                <a:spcPct val="0"/>
              </a:spcBef>
              <a:buFontTx/>
              <a:buNone/>
            </a:pPr>
            <a:r>
              <a:rPr kumimoji="0" lang="en-US" altLang="en-US" dirty="0" smtClean="0">
                <a:solidFill>
                  <a:prstClr val="black"/>
                </a:solidFill>
                <a:cs typeface="Arial" charset="0"/>
              </a:rPr>
              <a:t>At the time of the collapse, there </a:t>
            </a:r>
          </a:p>
          <a:p>
            <a:pPr eaLnBrk="1" hangingPunct="1">
              <a:spcBef>
                <a:spcPct val="0"/>
              </a:spcBef>
              <a:buFontTx/>
              <a:buNone/>
            </a:pPr>
            <a:r>
              <a:rPr kumimoji="0" lang="en-US" altLang="en-US" dirty="0" smtClean="0">
                <a:solidFill>
                  <a:prstClr val="black"/>
                </a:solidFill>
                <a:cs typeface="Arial" charset="0"/>
              </a:rPr>
              <a:t>were two groups of workers present in the mine. The group nearest the entrance escaped immediately without incident. A second group of 33 men was stuck deep inside the mine. A thick dust cloud caused by the rock fall blinded the miners for up to six hours. The buried men fell into panic immediately. What started as talk that quickly turned into quarrel. </a:t>
            </a:r>
          </a:p>
        </p:txBody>
      </p:sp>
      <p:pic>
        <p:nvPicPr>
          <p:cNvPr id="15362" name="Picture 2" descr="http://3.bp.blogspot.com/_nnrFKph3YDI/TPVVMfANhOI/AAAAAAAAAHI/Lh6egjBbd68/s1600/33-miners-trapped-in-chile-coal-mining.jpg"/>
          <p:cNvPicPr>
            <a:picLocks noChangeAspect="1" noChangeArrowheads="1"/>
          </p:cNvPicPr>
          <p:nvPr/>
        </p:nvPicPr>
        <p:blipFill>
          <a:blip r:embed="rId4" cstate="print"/>
          <a:stretch>
            <a:fillRect/>
          </a:stretch>
        </p:blipFill>
        <p:spPr bwMode="auto">
          <a:xfrm>
            <a:off x="6019800" y="762000"/>
            <a:ext cx="2667000" cy="17735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38100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b="1" i="1" smtClean="0">
                <a:solidFill>
                  <a:srgbClr val="FFC000"/>
                </a:solidFill>
                <a:cs typeface="Arial" charset="0"/>
              </a:rPr>
              <a:t>“Darkness cannot drive out darkness,</a:t>
            </a:r>
          </a:p>
          <a:p>
            <a:pPr eaLnBrk="1" hangingPunct="1">
              <a:spcBef>
                <a:spcPct val="0"/>
              </a:spcBef>
              <a:buFontTx/>
              <a:buNone/>
            </a:pPr>
            <a:r>
              <a:rPr kumimoji="0" lang="en-US" altLang="en-US" b="1" i="1" smtClean="0">
                <a:solidFill>
                  <a:srgbClr val="FFC000"/>
                </a:solidFill>
                <a:cs typeface="Arial" charset="0"/>
              </a:rPr>
              <a:t>only light can do that.” </a:t>
            </a:r>
          </a:p>
          <a:p>
            <a:pPr eaLnBrk="1" hangingPunct="1">
              <a:spcBef>
                <a:spcPct val="0"/>
              </a:spcBef>
              <a:buFontTx/>
              <a:buNone/>
            </a:pPr>
            <a:r>
              <a:rPr kumimoji="0" lang="en-US" altLang="en-US" b="1" i="1" smtClean="0">
                <a:solidFill>
                  <a:srgbClr val="FFC000"/>
                </a:solidFill>
                <a:cs typeface="Arial" charset="0"/>
              </a:rPr>
              <a:t>                               Martin Luther King Jr. </a:t>
            </a:r>
          </a:p>
          <a:p>
            <a:pPr eaLnBrk="1" hangingPunct="1">
              <a:spcBef>
                <a:spcPct val="0"/>
              </a:spcBef>
              <a:buFontTx/>
              <a:buNone/>
            </a:pPr>
            <a:endParaRPr kumimoji="0" lang="en-US" altLang="en-US" i="1" smtClean="0">
              <a:solidFill>
                <a:prstClr val="white"/>
              </a:solidFill>
              <a:cs typeface="Arial" charset="0"/>
            </a:endParaRPr>
          </a:p>
          <a:p>
            <a:pPr eaLnBrk="1" hangingPunct="1">
              <a:spcBef>
                <a:spcPct val="0"/>
              </a:spcBef>
              <a:buFontTx/>
              <a:buNone/>
            </a:pPr>
            <a:endParaRPr kumimoji="0" lang="en-US" altLang="en-US" i="1" smtClean="0">
              <a:solidFill>
                <a:prstClr val="white"/>
              </a:solidFill>
              <a:cs typeface="Arial" charset="0"/>
            </a:endParaRPr>
          </a:p>
          <a:p>
            <a:pPr eaLnBrk="1" hangingPunct="1">
              <a:spcBef>
                <a:spcPct val="0"/>
              </a:spcBef>
              <a:buFontTx/>
              <a:buNone/>
            </a:pPr>
            <a:r>
              <a:rPr kumimoji="0" lang="en-US" altLang="en-US" i="1" smtClean="0">
                <a:solidFill>
                  <a:prstClr val="white"/>
                </a:solidFill>
                <a:cs typeface="Arial" charset="0"/>
              </a:rPr>
              <a:t>		We light the first purple candle in Advent </a:t>
            </a:r>
          </a:p>
          <a:p>
            <a:pPr eaLnBrk="1" hangingPunct="1">
              <a:spcBef>
                <a:spcPct val="0"/>
              </a:spcBef>
              <a:buFontTx/>
              <a:buNone/>
            </a:pPr>
            <a:r>
              <a:rPr kumimoji="0" lang="en-US" altLang="en-US" i="1" smtClean="0">
                <a:solidFill>
                  <a:prstClr val="white"/>
                </a:solidFill>
                <a:cs typeface="Arial" charset="0"/>
              </a:rPr>
              <a:t>                    season to represent "Hope". The second </a:t>
            </a:r>
          </a:p>
          <a:p>
            <a:pPr eaLnBrk="1" hangingPunct="1">
              <a:spcBef>
                <a:spcPct val="0"/>
              </a:spcBef>
              <a:buFontTx/>
              <a:buNone/>
            </a:pPr>
            <a:r>
              <a:rPr kumimoji="0" lang="en-US" altLang="en-US" i="1" smtClean="0">
                <a:solidFill>
                  <a:prstClr val="white"/>
                </a:solidFill>
                <a:cs typeface="Arial" charset="0"/>
              </a:rPr>
              <a:t>                   purple candle represents "Peace"; the third </a:t>
            </a:r>
          </a:p>
          <a:p>
            <a:pPr eaLnBrk="1" hangingPunct="1">
              <a:spcBef>
                <a:spcPct val="0"/>
              </a:spcBef>
              <a:buFontTx/>
              <a:buNone/>
            </a:pPr>
            <a:r>
              <a:rPr kumimoji="0" lang="en-US" altLang="en-US" i="1" smtClean="0">
                <a:solidFill>
                  <a:prstClr val="white"/>
                </a:solidFill>
                <a:cs typeface="Arial" charset="0"/>
              </a:rPr>
              <a:t>                   purple candle represents "Joy"; the fourth </a:t>
            </a:r>
          </a:p>
          <a:p>
            <a:pPr eaLnBrk="1" hangingPunct="1">
              <a:spcBef>
                <a:spcPct val="0"/>
              </a:spcBef>
              <a:buFontTx/>
              <a:buNone/>
            </a:pPr>
            <a:r>
              <a:rPr kumimoji="0" lang="en-US" altLang="en-US" i="1" smtClean="0">
                <a:solidFill>
                  <a:prstClr val="white"/>
                </a:solidFill>
                <a:cs typeface="Arial" charset="0"/>
              </a:rPr>
              <a:t>                   purple candle represents "Love"; </a:t>
            </a:r>
            <a:endParaRPr kumimoji="0" lang="en-US" altLang="en-US" smtClean="0">
              <a:solidFill>
                <a:prstClr val="white"/>
              </a:solidFill>
              <a:cs typeface="Arial" charset="0"/>
            </a:endParaRPr>
          </a:p>
          <a:p>
            <a:pPr eaLnBrk="1" hangingPunct="1">
              <a:spcBef>
                <a:spcPct val="0"/>
              </a:spcBef>
              <a:buFontTx/>
              <a:buNone/>
            </a:pPr>
            <a:r>
              <a:rPr kumimoji="0" lang="en-US" altLang="en-US" i="1" smtClean="0">
                <a:solidFill>
                  <a:prstClr val="white"/>
                </a:solidFill>
                <a:cs typeface="Arial" charset="0"/>
              </a:rPr>
              <a:t>the last white candle proclaims that Jesus Christ is the light of the world that will shine in this dark world. </a:t>
            </a:r>
          </a:p>
        </p:txBody>
      </p:sp>
      <p:pic>
        <p:nvPicPr>
          <p:cNvPr id="11267" name="Picture 2" descr="http://www.1800politics.com/wp-content/uploads/2013/08/M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304800"/>
            <a:ext cx="2628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http://venablefour.files.wordpress.com/2011/11/advent-wreath1.jpg"/>
          <p:cNvPicPr>
            <a:picLocks noChangeAspect="1" noChangeArrowheads="1"/>
          </p:cNvPicPr>
          <p:nvPr/>
        </p:nvPicPr>
        <p:blipFill>
          <a:blip r:embed="rId3">
            <a:extLst>
              <a:ext uri="{28A0092B-C50C-407E-A947-70E740481C1C}">
                <a14:useLocalDpi xmlns:a14="http://schemas.microsoft.com/office/drawing/2010/main" val="0"/>
              </a:ext>
            </a:extLst>
          </a:blip>
          <a:srcRect l="13474" t="3999" r="14674" b="8000"/>
          <a:stretch>
            <a:fillRect/>
          </a:stretch>
        </p:blipFill>
        <p:spPr bwMode="auto">
          <a:xfrm>
            <a:off x="228600" y="3200400"/>
            <a:ext cx="1447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smtClean="0"/>
          </a:p>
        </p:txBody>
      </p:sp>
      <p:sp>
        <p:nvSpPr>
          <p:cNvPr id="12291" name="Content Placeholder 2"/>
          <p:cNvSpPr>
            <a:spLocks noGrp="1"/>
          </p:cNvSpPr>
          <p:nvPr>
            <p:ph idx="1"/>
          </p:nvPr>
        </p:nvSpPr>
        <p:spPr/>
        <p:txBody>
          <a:bodyPr/>
          <a:lstStyle/>
          <a:p>
            <a:pPr eaLnBrk="1" hangingPunct="1"/>
            <a:endParaRPr lang="en-US" altLang="en-US" smtClean="0"/>
          </a:p>
        </p:txBody>
      </p:sp>
      <p:pic>
        <p:nvPicPr>
          <p:cNvPr id="12292" name="Picture 4" descr="http://truthmattersblog.files.wordpress.com/2013/01/prayer-warrior.jpg"/>
          <p:cNvPicPr>
            <a:picLocks noChangeAspect="1" noChangeArrowheads="1"/>
          </p:cNvPicPr>
          <p:nvPr/>
        </p:nvPicPr>
        <p:blipFill>
          <a:blip r:embed="rId2">
            <a:extLst>
              <a:ext uri="{28A0092B-C50C-407E-A947-70E740481C1C}">
                <a14:useLocalDpi xmlns:a14="http://schemas.microsoft.com/office/drawing/2010/main" val="0"/>
              </a:ext>
            </a:extLst>
          </a:blip>
          <a:srcRect l="5000" r="6667"/>
          <a:stretch>
            <a:fillRect/>
          </a:stretch>
        </p:blipFill>
        <p:spPr bwMode="auto">
          <a:xfrm>
            <a:off x="-9525"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 y="304800"/>
            <a:ext cx="7848600" cy="5016500"/>
          </a:xfrm>
          <a:prstGeom prst="rect">
            <a:avLst/>
          </a:prstGeom>
        </p:spPr>
        <p:txBody>
          <a:bodyPr>
            <a:spAutoFit/>
          </a:bodyPr>
          <a:lstStyle/>
          <a:p>
            <a:pPr fontAlgn="auto">
              <a:spcBef>
                <a:spcPts val="0"/>
              </a:spcBef>
              <a:spcAft>
                <a:spcPts val="0"/>
              </a:spcAft>
              <a:defRPr/>
            </a:pPr>
            <a:r>
              <a:rPr kumimoji="0" lang="en-US" sz="3200" dirty="0">
                <a:solidFill>
                  <a:prstClr val="white"/>
                </a:solidFill>
                <a:latin typeface="Calibri"/>
              </a:rPr>
              <a:t>The psalmist prays… </a:t>
            </a:r>
          </a:p>
          <a:p>
            <a:pPr>
              <a:defRPr/>
            </a:pPr>
            <a:r>
              <a:rPr kumimoji="0" lang="en-US" sz="3200" i="1" baseline="30000" dirty="0">
                <a:solidFill>
                  <a:prstClr val="white"/>
                </a:solidFill>
                <a:effectLst>
                  <a:outerShdw blurRad="38100" dist="38100" dir="2700000" algn="tl">
                    <a:srgbClr val="000000">
                      <a:alpha val="43137"/>
                    </a:srgbClr>
                  </a:outerShdw>
                </a:effectLst>
                <a:latin typeface="Calibri"/>
              </a:rPr>
              <a:t>17</a:t>
            </a:r>
            <a:r>
              <a:rPr kumimoji="0" lang="en-US" sz="3200" i="1" dirty="0">
                <a:solidFill>
                  <a:prstClr val="white"/>
                </a:solidFill>
                <a:effectLst>
                  <a:outerShdw blurRad="38100" dist="38100" dir="2700000" algn="tl">
                    <a:srgbClr val="000000">
                      <a:alpha val="43137"/>
                    </a:srgbClr>
                  </a:outerShdw>
                </a:effectLst>
                <a:latin typeface="Calibri"/>
              </a:rPr>
              <a:t>Let </a:t>
            </a:r>
            <a:r>
              <a:rPr kumimoji="0" lang="en-US" sz="3200" i="1" dirty="0">
                <a:solidFill>
                  <a:prstClr val="white"/>
                </a:solidFill>
                <a:latin typeface="Arial" charset="0"/>
                <a:cs typeface="Arial" charset="0"/>
              </a:rPr>
              <a:t>your hand rest on the man at your right hand, the son of man you have raised up for yourself. 18 Then we will not turn away from you; revive us, and we will call on your name. </a:t>
            </a:r>
          </a:p>
          <a:p>
            <a:pPr>
              <a:defRPr/>
            </a:pPr>
            <a:r>
              <a:rPr kumimoji="0" lang="en-US" sz="3200" i="1" dirty="0">
                <a:solidFill>
                  <a:prstClr val="white"/>
                </a:solidFill>
                <a:latin typeface="Arial" charset="0"/>
                <a:cs typeface="Arial" charset="0"/>
              </a:rPr>
              <a:t>19 Restore us, </a:t>
            </a:r>
            <a:endParaRPr kumimoji="0" lang="en-US" sz="3200" dirty="0">
              <a:solidFill>
                <a:prstClr val="white"/>
              </a:solidFill>
              <a:latin typeface="Arial" charset="0"/>
              <a:cs typeface="Arial" charset="0"/>
            </a:endParaRPr>
          </a:p>
          <a:p>
            <a:pPr>
              <a:defRPr/>
            </a:pPr>
            <a:r>
              <a:rPr kumimoji="0" lang="en-US" sz="3200" i="1" dirty="0">
                <a:solidFill>
                  <a:prstClr val="white"/>
                </a:solidFill>
                <a:latin typeface="Arial" charset="0"/>
                <a:cs typeface="Arial" charset="0"/>
              </a:rPr>
              <a:t>LORD God Almighty; make </a:t>
            </a:r>
            <a:endParaRPr kumimoji="0" lang="en-US" sz="3200" dirty="0">
              <a:solidFill>
                <a:prstClr val="white"/>
              </a:solidFill>
              <a:latin typeface="Arial" charset="0"/>
              <a:cs typeface="Arial" charset="0"/>
            </a:endParaRPr>
          </a:p>
          <a:p>
            <a:pPr>
              <a:defRPr/>
            </a:pPr>
            <a:r>
              <a:rPr kumimoji="0" lang="en-US" sz="3200" i="1" dirty="0">
                <a:solidFill>
                  <a:prstClr val="white"/>
                </a:solidFill>
                <a:latin typeface="Arial" charset="0"/>
                <a:cs typeface="Arial" charset="0"/>
              </a:rPr>
              <a:t>your face shine on us, </a:t>
            </a:r>
            <a:endParaRPr kumimoji="0" lang="en-US" sz="3200" dirty="0">
              <a:solidFill>
                <a:prstClr val="white"/>
              </a:solidFill>
              <a:latin typeface="Arial" charset="0"/>
              <a:cs typeface="Arial" charset="0"/>
            </a:endParaRPr>
          </a:p>
          <a:p>
            <a:pPr>
              <a:defRPr/>
            </a:pPr>
            <a:r>
              <a:rPr kumimoji="0" lang="en-US" sz="3200" i="1" dirty="0">
                <a:solidFill>
                  <a:prstClr val="white"/>
                </a:solidFill>
                <a:latin typeface="Arial" charset="0"/>
                <a:cs typeface="Arial" charset="0"/>
              </a:rPr>
              <a:t>that we may be saved. </a:t>
            </a:r>
            <a:endParaRPr kumimoji="0" lang="en-US" sz="3200" i="1" dirty="0">
              <a:solidFill>
                <a:prstClr val="white"/>
              </a:solidFill>
              <a:effectLst>
                <a:outerShdw blurRad="38100" dist="38100" dir="2700000" algn="tl">
                  <a:srgbClr val="000000">
                    <a:alpha val="43137"/>
                  </a:srgbClr>
                </a:outerShdw>
              </a:effectLst>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psalmslife.files.wordpress.com/2012/01/blessingofradiantface.jpg"/>
          <p:cNvPicPr>
            <a:picLocks noChangeAspect="1" noChangeArrowheads="1"/>
          </p:cNvPicPr>
          <p:nvPr/>
        </p:nvPicPr>
        <p:blipFill>
          <a:blip r:embed="rId2">
            <a:lum bright="-10000"/>
            <a:extLst>
              <a:ext uri="{28A0092B-C50C-407E-A947-70E740481C1C}">
                <a14:useLocalDpi xmlns:a14="http://schemas.microsoft.com/office/drawing/2010/main" val="0"/>
              </a:ext>
            </a:extLst>
          </a:blip>
          <a:srcRect l="8083" r="7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762000"/>
            <a:ext cx="8382000" cy="3046413"/>
          </a:xfrm>
          <a:prstGeom prst="rect">
            <a:avLst/>
          </a:prstGeom>
        </p:spPr>
        <p:txBody>
          <a:bodyPr>
            <a:spAutoFit/>
          </a:bodyPr>
          <a:lstStyle/>
          <a:p>
            <a:pPr>
              <a:defRPr/>
            </a:pPr>
            <a:r>
              <a:rPr kumimoji="0" lang="en-US" sz="3200" i="1" dirty="0">
                <a:solidFill>
                  <a:prstClr val="white"/>
                </a:solidFill>
                <a:effectLst>
                  <a:outerShdw blurRad="38100" dist="38100" dir="2700000" algn="tl">
                    <a:srgbClr val="000000">
                      <a:alpha val="43137"/>
                    </a:srgbClr>
                  </a:outerShdw>
                </a:effectLst>
                <a:latin typeface="Calibri"/>
              </a:rPr>
              <a:t>God </a:t>
            </a:r>
            <a:r>
              <a:rPr kumimoji="0" lang="en-US" sz="3200" i="1" dirty="0">
                <a:solidFill>
                  <a:prstClr val="white"/>
                </a:solidFill>
                <a:latin typeface="Arial" charset="0"/>
                <a:cs typeface="Arial" charset="0"/>
              </a:rPr>
              <a:t>did answer their prayer—God gave them life—the people promised they will never turn away from God. This is our prayer too. The life that we humbly seek is to survive, to have a future, and to live in a restored relationship with God. </a:t>
            </a:r>
            <a:endParaRPr kumimoji="0" lang="en-US" sz="3200" i="1" dirty="0">
              <a:solidFill>
                <a:prstClr val="white"/>
              </a:solidFill>
              <a:effectLst>
                <a:outerShdw blurRad="38100" dist="38100" dir="2700000" algn="tl">
                  <a:srgbClr val="000000">
                    <a:alpha val="43137"/>
                  </a:srgbClr>
                </a:outerShdw>
              </a:effectLst>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mudpreacher.files.wordpress.com/2011/12/jesus-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2438400"/>
            <a:ext cx="7848600" cy="4032250"/>
          </a:xfrm>
          <a:prstGeom prst="rect">
            <a:avLst/>
          </a:prstGeom>
        </p:spPr>
        <p:txBody>
          <a:bodyPr>
            <a:spAutoFit/>
          </a:bodyPr>
          <a:lstStyle/>
          <a:p>
            <a:pPr>
              <a:defRPr/>
            </a:pPr>
            <a:r>
              <a:rPr kumimoji="0" lang="en-US" sz="3200" i="1" dirty="0">
                <a:solidFill>
                  <a:srgbClr val="FFFF00"/>
                </a:solidFill>
                <a:effectLst>
                  <a:outerShdw blurRad="38100" dist="38100" dir="2700000" algn="tl">
                    <a:srgbClr val="000000">
                      <a:alpha val="43137"/>
                    </a:srgbClr>
                  </a:outerShdw>
                </a:effectLst>
                <a:latin typeface="Calibri"/>
              </a:rPr>
              <a:t>Christ </a:t>
            </a:r>
            <a:r>
              <a:rPr kumimoji="0" lang="en-US" sz="3200" i="1" dirty="0">
                <a:solidFill>
                  <a:srgbClr val="FFFF00"/>
                </a:solidFill>
                <a:latin typeface="Arial" charset="0"/>
                <a:cs typeface="Arial" charset="0"/>
              </a:rPr>
              <a:t>is the one at God’s right hand, and one who saves the people. When God’s face shines, we are saved. Advent is a good time to spread the good news to people. “Make your face shine on us, that we may be saved”, the Lord will arise upon you, and His glory will appear over you. </a:t>
            </a:r>
            <a:endParaRPr kumimoji="0" lang="en-US" sz="3200" dirty="0">
              <a:solidFill>
                <a:srgbClr val="FFFF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
          <p:cNvSpPr>
            <a:spLocks noChangeArrowheads="1"/>
          </p:cNvSpPr>
          <p:nvPr/>
        </p:nvSpPr>
        <p:spPr bwMode="auto">
          <a:xfrm>
            <a:off x="0" y="123825"/>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3600" dirty="0" smtClean="0">
                <a:solidFill>
                  <a:prstClr val="black"/>
                </a:solidFill>
                <a:cs typeface="Arial" charset="0"/>
              </a:rPr>
              <a:t>                 </a:t>
            </a:r>
            <a:r>
              <a:rPr kumimoji="0" lang="en-US" altLang="en-US" sz="4800" dirty="0" smtClean="0">
                <a:solidFill>
                  <a:srgbClr val="FF0000"/>
                </a:solidFill>
                <a:cs typeface="Arial" charset="0"/>
              </a:rPr>
              <a:t>L</a:t>
            </a:r>
            <a:r>
              <a:rPr kumimoji="0" lang="en-US" altLang="en-US" sz="3600" dirty="0" smtClean="0">
                <a:solidFill>
                  <a:prstClr val="black"/>
                </a:solidFill>
                <a:cs typeface="Arial" charset="0"/>
              </a:rPr>
              <a:t>uis </a:t>
            </a:r>
            <a:r>
              <a:rPr kumimoji="0" lang="en-US" altLang="en-US" sz="3600" dirty="0" err="1" smtClean="0">
                <a:solidFill>
                  <a:prstClr val="black"/>
                </a:solidFill>
                <a:cs typeface="Arial" charset="0"/>
              </a:rPr>
              <a:t>Urzúa</a:t>
            </a:r>
            <a:r>
              <a:rPr kumimoji="0" lang="en-US" altLang="en-US" sz="3600" dirty="0" smtClean="0">
                <a:solidFill>
                  <a:prstClr val="black"/>
                </a:solidFill>
                <a:cs typeface="Arial" charset="0"/>
              </a:rPr>
              <a:t>, the duty shift supervisor </a:t>
            </a:r>
          </a:p>
          <a:p>
            <a:pPr eaLnBrk="1" hangingPunct="1">
              <a:spcBef>
                <a:spcPct val="0"/>
              </a:spcBef>
              <a:buFontTx/>
              <a:buNone/>
            </a:pPr>
            <a:r>
              <a:rPr kumimoji="0" lang="en-US" altLang="en-US" sz="3600" dirty="0" smtClean="0">
                <a:solidFill>
                  <a:prstClr val="black"/>
                </a:solidFill>
                <a:cs typeface="Arial" charset="0"/>
              </a:rPr>
              <a:t>                 said, </a:t>
            </a:r>
            <a:r>
              <a:rPr kumimoji="0" lang="en-US" altLang="en-US" sz="3600" b="1" dirty="0" smtClean="0">
                <a:solidFill>
                  <a:prstClr val="black"/>
                </a:solidFill>
                <a:cs typeface="Arial" charset="0"/>
              </a:rPr>
              <a:t>"If we do not unite at this </a:t>
            </a:r>
          </a:p>
          <a:p>
            <a:pPr eaLnBrk="1" hangingPunct="1">
              <a:spcBef>
                <a:spcPct val="0"/>
              </a:spcBef>
              <a:buFontTx/>
              <a:buNone/>
            </a:pPr>
            <a:r>
              <a:rPr kumimoji="0" lang="en-US" altLang="en-US" sz="3600" b="1" dirty="0" smtClean="0">
                <a:solidFill>
                  <a:prstClr val="black"/>
                </a:solidFill>
                <a:cs typeface="Arial" charset="0"/>
              </a:rPr>
              <a:t>                 moment, work together for survival </a:t>
            </a:r>
          </a:p>
          <a:p>
            <a:pPr eaLnBrk="1" hangingPunct="1">
              <a:spcBef>
                <a:spcPct val="0"/>
              </a:spcBef>
              <a:buFontTx/>
              <a:buNone/>
            </a:pPr>
            <a:r>
              <a:rPr kumimoji="0" lang="en-US" altLang="en-US" sz="3600" b="1" dirty="0" smtClean="0">
                <a:solidFill>
                  <a:prstClr val="black"/>
                </a:solidFill>
                <a:cs typeface="Arial" charset="0"/>
              </a:rPr>
              <a:t>                 struggle, we can only quarrel  </a:t>
            </a:r>
            <a:r>
              <a:rPr kumimoji="0" lang="en-US" altLang="en-US" sz="3600" b="1" dirty="0" err="1" smtClean="0">
                <a:solidFill>
                  <a:prstClr val="black"/>
                </a:solidFill>
                <a:cs typeface="Arial" charset="0"/>
              </a:rPr>
              <a:t>utually</a:t>
            </a:r>
            <a:r>
              <a:rPr kumimoji="0" lang="en-US" altLang="en-US" sz="3600" b="1" dirty="0" smtClean="0">
                <a:solidFill>
                  <a:prstClr val="black"/>
                </a:solidFill>
                <a:cs typeface="Arial" charset="0"/>
              </a:rPr>
              <a:t>, </a:t>
            </a:r>
            <a:endParaRPr kumimoji="0" lang="en-US" altLang="en-US" sz="3600" dirty="0" smtClean="0">
              <a:solidFill>
                <a:prstClr val="black"/>
              </a:solidFill>
              <a:cs typeface="Arial" charset="0"/>
            </a:endParaRPr>
          </a:p>
          <a:p>
            <a:pPr eaLnBrk="1" hangingPunct="1">
              <a:spcBef>
                <a:spcPct val="0"/>
              </a:spcBef>
              <a:buFontTx/>
              <a:buNone/>
            </a:pPr>
            <a:r>
              <a:rPr kumimoji="0" lang="en-US" altLang="en-US" sz="3600" b="1" dirty="0" smtClean="0">
                <a:solidFill>
                  <a:prstClr val="black"/>
                </a:solidFill>
                <a:cs typeface="Arial" charset="0"/>
              </a:rPr>
              <a:t>                 waiting for death in the fission." </a:t>
            </a:r>
            <a:r>
              <a:rPr kumimoji="0" lang="en-US" altLang="en-US" sz="3600" b="1" dirty="0" smtClean="0">
                <a:solidFill>
                  <a:prstClr val="black"/>
                </a:solidFill>
                <a:ea typeface="PMingLiU" pitchFamily="18" charset="-120"/>
                <a:cs typeface="Times New Roman" pitchFamily="18" charset="0"/>
              </a:rPr>
              <a:t> </a:t>
            </a:r>
          </a:p>
          <a:p>
            <a:pPr eaLnBrk="1" hangingPunct="1">
              <a:spcBef>
                <a:spcPct val="0"/>
              </a:spcBef>
              <a:buFontTx/>
              <a:buNone/>
            </a:pPr>
            <a:endParaRPr kumimoji="0" lang="en-US" altLang="en-US" b="1" dirty="0" smtClean="0">
              <a:solidFill>
                <a:prstClr val="black"/>
              </a:solidFill>
              <a:ea typeface="PMingLiU" pitchFamily="18" charset="-120"/>
              <a:cs typeface="Times New Roman" pitchFamily="18" charset="0"/>
            </a:endParaRPr>
          </a:p>
          <a:p>
            <a:pPr eaLnBrk="1" hangingPunct="1">
              <a:spcBef>
                <a:spcPct val="0"/>
              </a:spcBef>
              <a:buFontTx/>
              <a:buNone/>
            </a:pPr>
            <a:r>
              <a:rPr kumimoji="0" lang="en-US" altLang="en-US" dirty="0" smtClean="0">
                <a:solidFill>
                  <a:prstClr val="black"/>
                </a:solidFill>
                <a:cs typeface="Arial" charset="0"/>
              </a:rPr>
              <a:t>Today’s scripture, Psalm 80 was a community lament back during the time of Assyria’s military defeat. The people had been captured and the country fell into the darkness. </a:t>
            </a:r>
            <a:r>
              <a:rPr kumimoji="0" lang="en-US" altLang="en-US" dirty="0" err="1" smtClean="0">
                <a:solidFill>
                  <a:prstClr val="black"/>
                </a:solidFill>
                <a:cs typeface="Arial" charset="0"/>
              </a:rPr>
              <a:t>Asaph</a:t>
            </a:r>
            <a:r>
              <a:rPr kumimoji="0" lang="en-US" altLang="en-US" dirty="0" smtClean="0">
                <a:solidFill>
                  <a:prstClr val="black"/>
                </a:solidFill>
                <a:cs typeface="Arial" charset="0"/>
              </a:rPr>
              <a:t>, the director of music, prayed three times </a:t>
            </a:r>
            <a:r>
              <a:rPr kumimoji="0" lang="en-US" altLang="en-US" b="1" dirty="0" smtClean="0">
                <a:solidFill>
                  <a:prstClr val="black"/>
                </a:solidFill>
                <a:cs typeface="Arial" charset="0"/>
              </a:rPr>
              <a:t>“make your face shine on us, that we may be saved.” (Psalm 80:3, 7, 19) </a:t>
            </a:r>
            <a:endParaRPr kumimoji="0" lang="en-US" altLang="en-US" b="1" dirty="0" smtClean="0">
              <a:solidFill>
                <a:prstClr val="black"/>
              </a:solidFill>
              <a:latin typeface="Arial" charset="0"/>
              <a:ea typeface="PMingLiU" pitchFamily="18" charset="-120"/>
              <a:cs typeface="Arial" charset="0"/>
            </a:endParaRPr>
          </a:p>
        </p:txBody>
      </p:sp>
      <p:pic>
        <p:nvPicPr>
          <p:cNvPr id="13315" name="Picture 3" descr="http://www.dariamarchenkophotos.com/wp-content/uploads/2012/10/Luis-Urzua.jpg"/>
          <p:cNvPicPr>
            <a:picLocks noChangeAspect="1" noChangeArrowheads="1"/>
          </p:cNvPicPr>
          <p:nvPr/>
        </p:nvPicPr>
        <p:blipFill>
          <a:blip r:embed="rId3"/>
          <a:srcRect l="28527" r="28062" b="6977"/>
          <a:stretch>
            <a:fillRect/>
          </a:stretch>
        </p:blipFill>
        <p:spPr bwMode="auto">
          <a:xfrm>
            <a:off x="228600" y="609600"/>
            <a:ext cx="1371600" cy="1958975"/>
          </a:xfrm>
          <a:prstGeom prst="rect">
            <a:avLst/>
          </a:prstGeom>
          <a:ln>
            <a:noFill/>
          </a:ln>
          <a:effectLst>
            <a:outerShdw blurRad="292100" dist="139700" dir="2700000" algn="tl" rotWithShape="0">
              <a:srgbClr val="333333">
                <a:alpha val="65000"/>
              </a:srgbClr>
            </a:outerShdw>
          </a:effectLst>
        </p:spPr>
      </p:pic>
      <p:sp>
        <p:nvSpPr>
          <p:cNvPr id="3079" name="Rectangle 6"/>
          <p:cNvSpPr>
            <a:spLocks noChangeArrowheads="1"/>
          </p:cNvSpPr>
          <p:nvPr/>
        </p:nvSpPr>
        <p:spPr bwMode="auto">
          <a:xfrm>
            <a:off x="381000" y="2590800"/>
            <a:ext cx="1166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1800" b="1" i="1" smtClean="0">
                <a:solidFill>
                  <a:prstClr val="black"/>
                </a:solidFill>
                <a:cs typeface="Arial" charset="0"/>
              </a:rPr>
              <a:t>Luis Urzúa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s://encrypted-tbn2.gstatic.com/images?q=tbn:ANd9GcTEM3VzK95D1pAZdeOU3WzSv2uJ6lDjsXxAyEsiDkSJ9qY7vQOD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4"/>
          <p:cNvSpPr>
            <a:spLocks noChangeArrowheads="1"/>
          </p:cNvSpPr>
          <p:nvPr/>
        </p:nvSpPr>
        <p:spPr bwMode="auto">
          <a:xfrm>
            <a:off x="457200" y="5334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mtClean="0">
                <a:solidFill>
                  <a:prstClr val="white"/>
                </a:solidFill>
                <a:cs typeface="Arial" charset="0"/>
              </a:rPr>
              <a:t>This psalm is often read on the fourth Sunday of Advent in many Western Christian churches. </a:t>
            </a:r>
            <a:r>
              <a:rPr kumimoji="0" lang="en-US" altLang="en-US" b="1" smtClean="0">
                <a:solidFill>
                  <a:prstClr val="white"/>
                </a:solidFill>
                <a:cs typeface="Arial" charset="0"/>
              </a:rPr>
              <a:t>Advent </a:t>
            </a:r>
            <a:r>
              <a:rPr kumimoji="0" lang="en-US" altLang="en-US" smtClean="0">
                <a:solidFill>
                  <a:prstClr val="white"/>
                </a:solidFill>
                <a:cs typeface="Arial" charset="0"/>
              </a:rPr>
              <a:t>(from the Latin word </a:t>
            </a:r>
            <a:r>
              <a:rPr kumimoji="0" lang="en-US" altLang="en-US" i="1" smtClean="0">
                <a:solidFill>
                  <a:prstClr val="white"/>
                </a:solidFill>
                <a:cs typeface="Arial" charset="0"/>
              </a:rPr>
              <a:t>adventus </a:t>
            </a:r>
            <a:r>
              <a:rPr kumimoji="0" lang="en-US" altLang="en-US" smtClean="0">
                <a:solidFill>
                  <a:prstClr val="white"/>
                </a:solidFill>
                <a:cs typeface="Arial" charset="0"/>
              </a:rPr>
              <a:t>meaning "coming") is a time of expectant waiting and preparation for the celebration of the </a:t>
            </a:r>
          </a:p>
          <a:p>
            <a:pPr eaLnBrk="1" hangingPunct="1">
              <a:spcBef>
                <a:spcPct val="0"/>
              </a:spcBef>
              <a:buFontTx/>
              <a:buNone/>
            </a:pPr>
            <a:r>
              <a:rPr kumimoji="0" lang="en-US" altLang="en-US" smtClean="0">
                <a:solidFill>
                  <a:prstClr val="white"/>
                </a:solidFill>
                <a:cs typeface="Arial" charset="0"/>
              </a:rPr>
              <a:t>Nativity of Jesus at Christmas. </a:t>
            </a:r>
          </a:p>
          <a:p>
            <a:pPr eaLnBrk="1" hangingPunct="1">
              <a:spcBef>
                <a:spcPct val="0"/>
              </a:spcBef>
              <a:buFontTx/>
              <a:buNone/>
            </a:pPr>
            <a:r>
              <a:rPr kumimoji="0" lang="en-US" altLang="en-US" smtClean="0">
                <a:solidFill>
                  <a:prstClr val="white"/>
                </a:solidFill>
                <a:cs typeface="Arial" charset="0"/>
              </a:rPr>
              <a:t>We celebrate not only because He </a:t>
            </a:r>
          </a:p>
          <a:p>
            <a:pPr eaLnBrk="1" hangingPunct="1">
              <a:spcBef>
                <a:spcPct val="0"/>
              </a:spcBef>
              <a:buFontTx/>
              <a:buNone/>
            </a:pPr>
            <a:r>
              <a:rPr kumimoji="0" lang="en-US" altLang="en-US" smtClean="0">
                <a:solidFill>
                  <a:prstClr val="white"/>
                </a:solidFill>
                <a:cs typeface="Arial" charset="0"/>
              </a:rPr>
              <a:t>was born two thousand years ago, </a:t>
            </a:r>
          </a:p>
          <a:p>
            <a:pPr eaLnBrk="1" hangingPunct="1">
              <a:spcBef>
                <a:spcPct val="0"/>
              </a:spcBef>
              <a:buFontTx/>
              <a:buNone/>
            </a:pPr>
            <a:r>
              <a:rPr kumimoji="0" lang="en-US" altLang="en-US" smtClean="0">
                <a:solidFill>
                  <a:prstClr val="white"/>
                </a:solidFill>
                <a:cs typeface="Arial" charset="0"/>
              </a:rPr>
              <a:t>but we also wait with joy for </a:t>
            </a:r>
          </a:p>
          <a:p>
            <a:pPr eaLnBrk="1" hangingPunct="1">
              <a:spcBef>
                <a:spcPct val="0"/>
              </a:spcBef>
              <a:buFontTx/>
              <a:buNone/>
            </a:pPr>
            <a:r>
              <a:rPr kumimoji="0" lang="en-US" altLang="en-US" smtClean="0">
                <a:solidFill>
                  <a:prstClr val="white"/>
                </a:solidFill>
                <a:cs typeface="Arial" charset="0"/>
              </a:rPr>
              <a:t>His second coming.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hdwallpapersinn.com/wp-content/uploads/2013/12/c28ff890042a1a19747a2b00bb785aa7.jpg"/>
          <p:cNvPicPr>
            <a:picLocks noChangeAspect="1" noChangeArrowheads="1"/>
          </p:cNvPicPr>
          <p:nvPr/>
        </p:nvPicPr>
        <p:blipFill>
          <a:blip r:embed="rId3">
            <a:lum bright="-3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noChangeArrowheads="1"/>
          </p:cNvSpPr>
          <p:nvPr/>
        </p:nvSpPr>
        <p:spPr bwMode="auto">
          <a:xfrm>
            <a:off x="381000" y="609600"/>
            <a:ext cx="8763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mtClean="0">
                <a:solidFill>
                  <a:prstClr val="white"/>
                </a:solidFill>
                <a:cs typeface="Arial" charset="0"/>
              </a:rPr>
              <a:t>Therefore, during the Advent season, </a:t>
            </a:r>
          </a:p>
          <a:p>
            <a:pPr eaLnBrk="1" hangingPunct="1">
              <a:spcBef>
                <a:spcPct val="0"/>
              </a:spcBef>
              <a:buFontTx/>
              <a:buNone/>
            </a:pPr>
            <a:r>
              <a:rPr kumimoji="0" lang="en-US" altLang="en-US" smtClean="0">
                <a:solidFill>
                  <a:prstClr val="white"/>
                </a:solidFill>
                <a:cs typeface="Arial" charset="0"/>
              </a:rPr>
              <a:t>besides preparing to celebrate </a:t>
            </a:r>
          </a:p>
          <a:p>
            <a:pPr eaLnBrk="1" hangingPunct="1">
              <a:spcBef>
                <a:spcPct val="0"/>
              </a:spcBef>
              <a:buFontTx/>
              <a:buNone/>
            </a:pPr>
            <a:r>
              <a:rPr kumimoji="0" lang="en-US" altLang="en-US" smtClean="0">
                <a:solidFill>
                  <a:prstClr val="white"/>
                </a:solidFill>
                <a:cs typeface="Arial" charset="0"/>
              </a:rPr>
              <a:t>Christmas day, the more important </a:t>
            </a:r>
          </a:p>
          <a:p>
            <a:pPr eaLnBrk="1" hangingPunct="1">
              <a:spcBef>
                <a:spcPct val="0"/>
              </a:spcBef>
              <a:buFontTx/>
              <a:buNone/>
            </a:pPr>
            <a:r>
              <a:rPr kumimoji="0" lang="en-US" altLang="en-US" smtClean="0">
                <a:solidFill>
                  <a:prstClr val="white"/>
                </a:solidFill>
                <a:cs typeface="Arial" charset="0"/>
              </a:rPr>
              <a:t>thing is that Jesus Christ will come again. Nobody knows when He will come. </a:t>
            </a:r>
          </a:p>
          <a:p>
            <a:pPr eaLnBrk="1" hangingPunct="1">
              <a:spcBef>
                <a:spcPct val="0"/>
              </a:spcBef>
              <a:buFontTx/>
              <a:buNone/>
            </a:pPr>
            <a:r>
              <a:rPr kumimoji="0" lang="en-US" altLang="en-US" smtClean="0">
                <a:solidFill>
                  <a:prstClr val="white"/>
                </a:solidFill>
                <a:cs typeface="Arial" charset="0"/>
              </a:rPr>
              <a:t>Jesus once reminded us to be ready through the parable of the Ten Virgins. Are you ready? The time of waiting and preparation is always mixed with anxiety, anticipation and challenges.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1"/>
          <p:cNvSpPr>
            <a:spLocks noChangeArrowheads="1"/>
          </p:cNvSpPr>
          <p:nvPr/>
        </p:nvSpPr>
        <p:spPr bwMode="auto">
          <a:xfrm>
            <a:off x="304800" y="-31750"/>
            <a:ext cx="88392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6000" smtClean="0">
                <a:solidFill>
                  <a:srgbClr val="FF0000"/>
                </a:solidFill>
                <a:cs typeface="Arial" charset="0"/>
              </a:rPr>
              <a:t>A</a:t>
            </a:r>
            <a:r>
              <a:rPr kumimoji="0" lang="en-US" altLang="en-US" smtClean="0">
                <a:solidFill>
                  <a:prstClr val="black"/>
                </a:solidFill>
                <a:cs typeface="Arial" charset="0"/>
              </a:rPr>
              <a:t>fter the accident happened, a relief operation was immediately launched. Families waited anxiously on the ground. The rescue team was forced to race against time. 33 people were trapped 2,300 ft underground and about 3 miles from the mine's entrance. Although the trapped </a:t>
            </a:r>
          </a:p>
          <a:p>
            <a:pPr eaLnBrk="1" hangingPunct="1">
              <a:spcBef>
                <a:spcPct val="0"/>
              </a:spcBef>
              <a:buFontTx/>
              <a:buNone/>
            </a:pPr>
            <a:r>
              <a:rPr kumimoji="0" lang="en-US" altLang="en-US" smtClean="0">
                <a:solidFill>
                  <a:prstClr val="black"/>
                </a:solidFill>
                <a:cs typeface="Arial" charset="0"/>
              </a:rPr>
              <a:t>miners found the emergency </a:t>
            </a:r>
          </a:p>
          <a:p>
            <a:pPr eaLnBrk="1" hangingPunct="1">
              <a:spcBef>
                <a:spcPct val="0"/>
              </a:spcBef>
              <a:buFontTx/>
              <a:buNone/>
            </a:pPr>
            <a:r>
              <a:rPr kumimoji="0" lang="en-US" altLang="en-US" smtClean="0">
                <a:solidFill>
                  <a:prstClr val="black"/>
                </a:solidFill>
                <a:cs typeface="Arial" charset="0"/>
              </a:rPr>
              <a:t>supplies stocked in the shelter, </a:t>
            </a:r>
          </a:p>
          <a:p>
            <a:pPr eaLnBrk="1" hangingPunct="1">
              <a:spcBef>
                <a:spcPct val="0"/>
              </a:spcBef>
              <a:buFontTx/>
              <a:buNone/>
            </a:pPr>
            <a:r>
              <a:rPr kumimoji="0" lang="en-US" altLang="en-US" smtClean="0">
                <a:solidFill>
                  <a:prstClr val="black"/>
                </a:solidFill>
                <a:cs typeface="Arial" charset="0"/>
              </a:rPr>
              <a:t>these supplies were intended to </a:t>
            </a:r>
          </a:p>
          <a:p>
            <a:pPr eaLnBrk="1" hangingPunct="1">
              <a:spcBef>
                <a:spcPct val="0"/>
              </a:spcBef>
              <a:buFontTx/>
              <a:buNone/>
            </a:pPr>
            <a:r>
              <a:rPr kumimoji="0" lang="en-US" altLang="en-US" smtClean="0">
                <a:solidFill>
                  <a:prstClr val="black"/>
                </a:solidFill>
                <a:cs typeface="Arial" charset="0"/>
              </a:rPr>
              <a:t>last only two days. No one knew </a:t>
            </a:r>
          </a:p>
          <a:p>
            <a:pPr eaLnBrk="1" hangingPunct="1">
              <a:spcBef>
                <a:spcPct val="0"/>
              </a:spcBef>
              <a:buFontTx/>
              <a:buNone/>
            </a:pPr>
            <a:r>
              <a:rPr kumimoji="0" lang="en-US" altLang="en-US" smtClean="0">
                <a:solidFill>
                  <a:prstClr val="black"/>
                </a:solidFill>
                <a:cs typeface="Arial" charset="0"/>
              </a:rPr>
              <a:t>how long the rescue work would take. The only thing to do was to wait and prepare. </a:t>
            </a:r>
            <a:endParaRPr kumimoji="0" lang="en-US" altLang="en-US" smtClean="0">
              <a:solidFill>
                <a:prstClr val="black"/>
              </a:solidFill>
              <a:latin typeface="Arial" charset="0"/>
              <a:ea typeface="PMingLiU" pitchFamily="18" charset="-120"/>
              <a:cs typeface="Arial" charset="0"/>
            </a:endParaRPr>
          </a:p>
        </p:txBody>
      </p:sp>
      <p:pic>
        <p:nvPicPr>
          <p:cNvPr id="6" name="Picture 4" descr="http://image.slidesharecdn.com/unknownparametervalue-101221185024-phpapp02/95/slide-3-728.jpg?cb=1292994894"/>
          <p:cNvPicPr>
            <a:picLocks noChangeAspect="1" noChangeArrowheads="1"/>
          </p:cNvPicPr>
          <p:nvPr/>
        </p:nvPicPr>
        <p:blipFill>
          <a:blip r:embed="rId3" cstate="print">
            <a:lum/>
          </a:blip>
          <a:srcRect l="24000" t="21024" b="17949"/>
          <a:stretch>
            <a:fillRect/>
          </a:stretch>
        </p:blipFill>
        <p:spPr bwMode="auto">
          <a:xfrm>
            <a:off x="6019800" y="3397270"/>
            <a:ext cx="2838824"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
          <p:cNvSpPr>
            <a:spLocks noChangeArrowheads="1"/>
          </p:cNvSpPr>
          <p:nvPr/>
        </p:nvSpPr>
        <p:spPr bwMode="auto">
          <a:xfrm>
            <a:off x="304800" y="568325"/>
            <a:ext cx="8839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5400" smtClean="0">
                <a:solidFill>
                  <a:srgbClr val="FF0000"/>
                </a:solidFill>
                <a:ea typeface="PMingLiU" pitchFamily="18" charset="-120"/>
                <a:cs typeface="Times New Roman" pitchFamily="18" charset="0"/>
              </a:rPr>
              <a:t>L</a:t>
            </a:r>
            <a:r>
              <a:rPr kumimoji="0" lang="en-US" altLang="en-US" smtClean="0">
                <a:solidFill>
                  <a:prstClr val="black"/>
                </a:solidFill>
                <a:ea typeface="PMingLiU" pitchFamily="18" charset="-120"/>
                <a:cs typeface="Times New Roman" pitchFamily="18" charset="0"/>
              </a:rPr>
              <a:t>uis </a:t>
            </a:r>
            <a:r>
              <a:rPr kumimoji="0" lang="en-US" altLang="en-US" smtClean="0">
                <a:solidFill>
                  <a:prstClr val="black"/>
                </a:solidFill>
                <a:ea typeface="PMingLiU" pitchFamily="18" charset="-120"/>
                <a:cs typeface="Arial" charset="0"/>
              </a:rPr>
              <a:t>Urzua immediately decided that first, everyone needed to follow the regular schedule: eight hours of work, eight hours of sleep, and eight hours of leisure (for meals, physical exercise and entertainment). Secondly, everyone can eat a meal every two days (which included 2 small soupspoons </a:t>
            </a:r>
          </a:p>
          <a:p>
            <a:pPr eaLnBrk="1" hangingPunct="1">
              <a:spcBef>
                <a:spcPct val="0"/>
              </a:spcBef>
              <a:buFontTx/>
              <a:buNone/>
            </a:pPr>
            <a:r>
              <a:rPr kumimoji="0" lang="en-US" altLang="en-US" smtClean="0">
                <a:solidFill>
                  <a:prstClr val="black"/>
                </a:solidFill>
                <a:ea typeface="PMingLiU" pitchFamily="18" charset="-120"/>
                <a:cs typeface="Arial" charset="0"/>
              </a:rPr>
              <a:t>of tunas, 1 small piece of bread, </a:t>
            </a:r>
          </a:p>
          <a:p>
            <a:pPr eaLnBrk="1" hangingPunct="1">
              <a:spcBef>
                <a:spcPct val="0"/>
              </a:spcBef>
              <a:buFontTx/>
              <a:buNone/>
            </a:pPr>
            <a:r>
              <a:rPr kumimoji="0" lang="en-US" altLang="en-US" smtClean="0">
                <a:solidFill>
                  <a:prstClr val="black"/>
                </a:solidFill>
                <a:ea typeface="PMingLiU" pitchFamily="18" charset="-120"/>
                <a:cs typeface="Arial" charset="0"/>
              </a:rPr>
              <a:t>and 2 small soupspoons of milk) </a:t>
            </a:r>
          </a:p>
          <a:p>
            <a:pPr eaLnBrk="1" hangingPunct="1">
              <a:spcBef>
                <a:spcPct val="0"/>
              </a:spcBef>
              <a:buFontTx/>
              <a:buNone/>
            </a:pPr>
            <a:r>
              <a:rPr kumimoji="0" lang="en-US" altLang="en-US" smtClean="0">
                <a:solidFill>
                  <a:prstClr val="black"/>
                </a:solidFill>
                <a:ea typeface="PMingLiU" pitchFamily="18" charset="-120"/>
                <a:cs typeface="Arial" charset="0"/>
              </a:rPr>
              <a:t>and must wait until every miner </a:t>
            </a:r>
          </a:p>
          <a:p>
            <a:pPr eaLnBrk="1" hangingPunct="1">
              <a:spcBef>
                <a:spcPct val="0"/>
              </a:spcBef>
              <a:buFontTx/>
              <a:buNone/>
            </a:pPr>
            <a:r>
              <a:rPr kumimoji="0" lang="en-US" altLang="en-US" smtClean="0">
                <a:solidFill>
                  <a:prstClr val="black"/>
                </a:solidFill>
                <a:ea typeface="PMingLiU" pitchFamily="18" charset="-120"/>
                <a:cs typeface="Arial" charset="0"/>
              </a:rPr>
              <a:t>received their portion to eat. </a:t>
            </a:r>
            <a:endParaRPr kumimoji="0" lang="en-US" altLang="en-US" smtClean="0">
              <a:solidFill>
                <a:prstClr val="black"/>
              </a:solidFill>
              <a:latin typeface="Arial" charset="0"/>
              <a:ea typeface="PMingLiU" pitchFamily="18" charset="-120"/>
              <a:cs typeface="Arial" charset="0"/>
            </a:endParaRPr>
          </a:p>
        </p:txBody>
      </p:sp>
      <p:pic>
        <p:nvPicPr>
          <p:cNvPr id="9219" name="Picture 3" descr="http://static.abbottnutrition.com/cms/abbottnutrition.co.za/IMAGES/recipes-tuna.png"/>
          <p:cNvPicPr>
            <a:picLocks noChangeAspect="1" noChangeArrowheads="1"/>
          </p:cNvPicPr>
          <p:nvPr/>
        </p:nvPicPr>
        <p:blipFill>
          <a:blip r:embed="rId3" cstate="print"/>
          <a:srcRect/>
          <a:stretch>
            <a:fillRect/>
          </a:stretch>
        </p:blipFill>
        <p:spPr bwMode="auto">
          <a:xfrm>
            <a:off x="6019800" y="4114800"/>
            <a:ext cx="2743200" cy="1817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381000" y="487363"/>
            <a:ext cx="8458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b="1" i="1" smtClean="0">
                <a:solidFill>
                  <a:prstClr val="black"/>
                </a:solidFill>
                <a:ea typeface="PMingLiU" pitchFamily="18" charset="-120"/>
                <a:cs typeface="Times New Roman" pitchFamily="18" charset="0"/>
              </a:rPr>
              <a:t>“</a:t>
            </a:r>
            <a:r>
              <a:rPr kumimoji="0" lang="en-US" altLang="en-US" b="1" i="1" smtClean="0">
                <a:solidFill>
                  <a:prstClr val="black"/>
                </a:solidFill>
                <a:ea typeface="PMingLiU" pitchFamily="18" charset="-120"/>
                <a:cs typeface="Arial" charset="0"/>
              </a:rPr>
              <a:t>You have fed them with the bread </a:t>
            </a:r>
            <a:endParaRPr kumimoji="0" lang="en-US" altLang="en-US" smtClean="0">
              <a:solidFill>
                <a:prstClr val="black"/>
              </a:solidFill>
              <a:ea typeface="PMingLiU" pitchFamily="18" charset="-120"/>
              <a:cs typeface="Arial" charset="0"/>
            </a:endParaRPr>
          </a:p>
          <a:p>
            <a:pPr eaLnBrk="1" hangingPunct="1">
              <a:spcBef>
                <a:spcPct val="0"/>
              </a:spcBef>
              <a:buFontTx/>
              <a:buNone/>
            </a:pPr>
            <a:r>
              <a:rPr kumimoji="0" lang="en-US" altLang="en-US" b="1" i="1" smtClean="0">
                <a:solidFill>
                  <a:prstClr val="black"/>
                </a:solidFill>
                <a:ea typeface="PMingLiU" pitchFamily="18" charset="-120"/>
                <a:cs typeface="Arial" charset="0"/>
              </a:rPr>
              <a:t>of tears; you have made them drink </a:t>
            </a:r>
            <a:endParaRPr kumimoji="0" lang="en-US" altLang="en-US" smtClean="0">
              <a:solidFill>
                <a:prstClr val="black"/>
              </a:solidFill>
              <a:ea typeface="PMingLiU" pitchFamily="18" charset="-120"/>
              <a:cs typeface="Arial" charset="0"/>
            </a:endParaRPr>
          </a:p>
          <a:p>
            <a:pPr eaLnBrk="1" hangingPunct="1">
              <a:spcBef>
                <a:spcPct val="0"/>
              </a:spcBef>
              <a:buFontTx/>
              <a:buNone/>
            </a:pPr>
            <a:r>
              <a:rPr kumimoji="0" lang="en-US" altLang="en-US" b="1" i="1" smtClean="0">
                <a:solidFill>
                  <a:prstClr val="black"/>
                </a:solidFill>
                <a:ea typeface="PMingLiU" pitchFamily="18" charset="-120"/>
                <a:cs typeface="Arial" charset="0"/>
              </a:rPr>
              <a:t>tears by the bowlful.” (Psalms 80:5) </a:t>
            </a:r>
            <a:endParaRPr kumimoji="0" lang="en-US" altLang="en-US" b="1" smtClean="0">
              <a:solidFill>
                <a:prstClr val="black"/>
              </a:solidFill>
              <a:latin typeface="Arial" charset="0"/>
              <a:ea typeface="PMingLiU" pitchFamily="18" charset="-120"/>
              <a:cs typeface="Arial" charset="0"/>
            </a:endParaRPr>
          </a:p>
          <a:p>
            <a:pPr eaLnBrk="1" hangingPunct="1">
              <a:spcBef>
                <a:spcPct val="0"/>
              </a:spcBef>
              <a:buFontTx/>
              <a:buNone/>
            </a:pPr>
            <a:r>
              <a:rPr kumimoji="0" lang="en-US" altLang="en-US" sz="5400" smtClean="0">
                <a:solidFill>
                  <a:srgbClr val="FF0000"/>
                </a:solidFill>
                <a:ea typeface="PMingLiU" pitchFamily="18" charset="-120"/>
                <a:cs typeface="Times New Roman" pitchFamily="18" charset="0"/>
              </a:rPr>
              <a:t>A</a:t>
            </a:r>
            <a:r>
              <a:rPr kumimoji="0" lang="en-US" altLang="en-US" smtClean="0">
                <a:solidFill>
                  <a:prstClr val="black"/>
                </a:solidFill>
                <a:ea typeface="PMingLiU" pitchFamily="18" charset="-120"/>
                <a:cs typeface="Times New Roman" pitchFamily="18" charset="0"/>
              </a:rPr>
              <a:t>midst </a:t>
            </a:r>
            <a:r>
              <a:rPr kumimoji="0" lang="en-US" altLang="en-US" smtClean="0">
                <a:solidFill>
                  <a:prstClr val="black"/>
                </a:solidFill>
                <a:cs typeface="Arial" charset="0"/>
              </a:rPr>
              <a:t>the darkness, people eat and drink but with tears because everybody knows that with every bite, the remaining amount of food decreases. The NIV Bible says "bread of tears" and "tears to drink", helping us relate to the Holy Communion sacrament: the receiving of bread and cup. Through the blessing of bread and cup, we participate in the new life Christ gives. </a:t>
            </a:r>
            <a:endParaRPr kumimoji="0" lang="en-US" altLang="en-US" smtClean="0">
              <a:solidFill>
                <a:prstClr val="black"/>
              </a:solidFill>
              <a:latin typeface="Arial" charset="0"/>
              <a:cs typeface="Arial" charset="0"/>
            </a:endParaRPr>
          </a:p>
        </p:txBody>
      </p:sp>
      <p:pic>
        <p:nvPicPr>
          <p:cNvPr id="8195" name="Picture 3" descr="Bread of Tears - A Christian Murder Mystery, by Christian author Keith Warren Walley"/>
          <p:cNvPicPr>
            <a:picLocks noChangeAspect="1" noChangeArrowheads="1"/>
          </p:cNvPicPr>
          <p:nvPr/>
        </p:nvPicPr>
        <p:blipFill>
          <a:blip r:embed="rId3" cstate="print">
            <a:lum bright="10000"/>
          </a:blip>
          <a:srcRect b="43462"/>
          <a:stretch>
            <a:fillRect/>
          </a:stretch>
        </p:blipFill>
        <p:spPr bwMode="auto">
          <a:xfrm>
            <a:off x="6781800" y="304800"/>
            <a:ext cx="19812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p:cNvSpPr>
            <a:spLocks noChangeArrowheads="1"/>
          </p:cNvSpPr>
          <p:nvPr/>
        </p:nvSpPr>
        <p:spPr bwMode="auto">
          <a:xfrm>
            <a:off x="0" y="457200"/>
            <a:ext cx="91440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5400" smtClean="0">
                <a:solidFill>
                  <a:srgbClr val="FF0000"/>
                </a:solidFill>
                <a:cs typeface="Arial" charset="0"/>
              </a:rPr>
              <a:t>T</a:t>
            </a:r>
            <a:r>
              <a:rPr kumimoji="0" lang="en-US" altLang="en-US" smtClean="0">
                <a:solidFill>
                  <a:prstClr val="black"/>
                </a:solidFill>
                <a:cs typeface="Arial" charset="0"/>
              </a:rPr>
              <a:t>he time passed by day after day. 16 days had already passed since the collapse. There remained only enough food for what seemed like a last meal. However, a miracle happened. On the 17th day, at a depth of 2,257 ft, the eight drill bit broke through into </a:t>
            </a:r>
          </a:p>
          <a:p>
            <a:pPr eaLnBrk="1" hangingPunct="1">
              <a:spcBef>
                <a:spcPct val="0"/>
              </a:spcBef>
              <a:buFontTx/>
              <a:buNone/>
            </a:pPr>
            <a:r>
              <a:rPr kumimoji="0" lang="en-US" altLang="en-US" smtClean="0">
                <a:solidFill>
                  <a:prstClr val="black"/>
                </a:solidFill>
                <a:cs typeface="Arial" charset="0"/>
              </a:rPr>
              <a:t>                                       the mine, and finally reached a </a:t>
            </a:r>
          </a:p>
          <a:p>
            <a:pPr eaLnBrk="1" hangingPunct="1">
              <a:spcBef>
                <a:spcPct val="0"/>
              </a:spcBef>
              <a:buFontTx/>
              <a:buNone/>
            </a:pPr>
            <a:r>
              <a:rPr kumimoji="0" lang="en-US" altLang="en-US" smtClean="0">
                <a:solidFill>
                  <a:prstClr val="black"/>
                </a:solidFill>
                <a:cs typeface="Arial" charset="0"/>
              </a:rPr>
              <a:t>                                      ramp. The drilling engineers </a:t>
            </a:r>
          </a:p>
          <a:p>
            <a:pPr eaLnBrk="1" hangingPunct="1">
              <a:spcBef>
                <a:spcPct val="0"/>
              </a:spcBef>
              <a:buFontTx/>
              <a:buNone/>
            </a:pPr>
            <a:r>
              <a:rPr kumimoji="0" lang="en-US" altLang="en-US" smtClean="0">
                <a:solidFill>
                  <a:prstClr val="black"/>
                </a:solidFill>
                <a:cs typeface="Arial" charset="0"/>
              </a:rPr>
              <a:t>                                      were surprised to discover the </a:t>
            </a:r>
          </a:p>
          <a:p>
            <a:pPr eaLnBrk="1" hangingPunct="1">
              <a:spcBef>
                <a:spcPct val="0"/>
              </a:spcBef>
              <a:buFontTx/>
              <a:buNone/>
            </a:pPr>
            <a:r>
              <a:rPr kumimoji="0" lang="en-US" altLang="en-US" smtClean="0">
                <a:solidFill>
                  <a:prstClr val="black"/>
                </a:solidFill>
                <a:cs typeface="Arial" charset="0"/>
              </a:rPr>
              <a:t>                                      notes written on a piece of </a:t>
            </a:r>
          </a:p>
          <a:p>
            <a:pPr eaLnBrk="1" hangingPunct="1">
              <a:spcBef>
                <a:spcPct val="0"/>
              </a:spcBef>
              <a:buFontTx/>
              <a:buNone/>
            </a:pPr>
            <a:r>
              <a:rPr kumimoji="0" lang="en-US" altLang="en-US" smtClean="0">
                <a:solidFill>
                  <a:prstClr val="black"/>
                </a:solidFill>
                <a:cs typeface="Arial" charset="0"/>
              </a:rPr>
              <a:t>                                      paper, </a:t>
            </a:r>
            <a:r>
              <a:rPr kumimoji="0" lang="en-US" altLang="en-US" b="1" smtClean="0">
                <a:solidFill>
                  <a:prstClr val="black"/>
                </a:solidFill>
                <a:cs typeface="Arial" charset="0"/>
              </a:rPr>
              <a:t>“We are well in the shelter, the 33”</a:t>
            </a:r>
            <a:r>
              <a:rPr kumimoji="0" lang="en-US" altLang="en-US" smtClean="0">
                <a:solidFill>
                  <a:prstClr val="black"/>
                </a:solidFill>
                <a:cs typeface="Arial" charset="0"/>
              </a:rPr>
              <a:t>, when the drill bit was pulled out. </a:t>
            </a:r>
          </a:p>
        </p:txBody>
      </p:sp>
      <p:pic>
        <p:nvPicPr>
          <p:cNvPr id="7170" name="Picture 2" descr="http://static.guim.co.uk/sys-images/Guardian/Pix/pictures/2010/8/23/1282518683176/Chile-trapped-miners-006.jpg"/>
          <p:cNvPicPr>
            <a:picLocks noChangeAspect="1" noChangeArrowheads="1"/>
          </p:cNvPicPr>
          <p:nvPr/>
        </p:nvPicPr>
        <p:blipFill>
          <a:blip r:embed="rId3" cstate="print"/>
          <a:srcRect/>
          <a:stretch>
            <a:fillRect/>
          </a:stretch>
        </p:blipFill>
        <p:spPr bwMode="auto">
          <a:xfrm>
            <a:off x="228600" y="3505200"/>
            <a:ext cx="3302000" cy="19812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152400" y="-152400"/>
            <a:ext cx="89916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kumimoji="0" lang="en-US" altLang="en-US" sz="5400" smtClean="0">
                <a:solidFill>
                  <a:srgbClr val="FF0000"/>
                </a:solidFill>
                <a:cs typeface="Arial" charset="0"/>
              </a:rPr>
              <a:t>T</a:t>
            </a:r>
            <a:r>
              <a:rPr kumimoji="0" lang="en-US" altLang="en-US" sz="3000" smtClean="0">
                <a:solidFill>
                  <a:prstClr val="black"/>
                </a:solidFill>
                <a:cs typeface="Arial" charset="0"/>
              </a:rPr>
              <a:t>he </a:t>
            </a:r>
            <a:r>
              <a:rPr kumimoji="0" lang="en-US" altLang="en-US" smtClean="0">
                <a:solidFill>
                  <a:prstClr val="black"/>
                </a:solidFill>
                <a:cs typeface="Arial" charset="0"/>
              </a:rPr>
              <a:t>words became the motto of the miners' survival and the rescue effort. The drill holes became a lifeline, allowing the back and forth transportation of water, food, medicine and clothes. All men were rescued after 69 days. But the most miraculous part of the story is not the rescue. The real miracle -- and most inspiring part of this story -- is how the duty shift supervisor Luis Urzua managed to overcome darkness, despair, and the possibility of starvation to organize a team who worked together to make sure that every man survived in the worst of conditions. </a:t>
            </a:r>
            <a:endParaRPr kumimoji="0" lang="en-US" altLang="en-US" sz="3000" smtClean="0">
              <a:solidFill>
                <a:prstClr val="black"/>
              </a:solidFill>
              <a:cs typeface="Arial" charset="0"/>
            </a:endParaRPr>
          </a:p>
        </p:txBody>
      </p:sp>
      <p:pic>
        <p:nvPicPr>
          <p:cNvPr id="10246" name="Picture 3" descr="http://image.slidesharecdn.com/unknownparametervalue-101221185024-phpapp02/95/slide-22-728.jpg?cb=1292994894"/>
          <p:cNvPicPr>
            <a:picLocks noChangeAspect="1" noChangeArrowheads="1"/>
          </p:cNvPicPr>
          <p:nvPr/>
        </p:nvPicPr>
        <p:blipFill>
          <a:blip r:embed="rId3">
            <a:extLst>
              <a:ext uri="{28A0092B-C50C-407E-A947-70E740481C1C}">
                <a14:useLocalDpi xmlns:a14="http://schemas.microsoft.com/office/drawing/2010/main" val="0"/>
              </a:ext>
            </a:extLst>
          </a:blip>
          <a:srcRect t="21111"/>
          <a:stretch>
            <a:fillRect/>
          </a:stretch>
        </p:blipFill>
        <p:spPr bwMode="auto">
          <a:xfrm>
            <a:off x="1295400" y="5518150"/>
            <a:ext cx="21129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https://encrypted-tbn3.gstatic.com/images?q=tbn:ANd9GcQEp51CAmwFWLn75wgl_5aFPTIFo-56pCLTFLNYCKFIf_5eEVFWR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518150"/>
            <a:ext cx="2057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http://2.bp.blogspot.com/_swbuV-p-MTQ/TLYWKCbZpxI/AAAAAAAACUw/YXMCmExVCxQ/s1600/minatori-cile-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518150"/>
            <a:ext cx="20574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27049</TotalTime>
  <Words>1036</Words>
  <Application>Microsoft Office PowerPoint</Application>
  <PresentationFormat>On-screen Show (4:3)</PresentationFormat>
  <Paragraphs>66</Paragraphs>
  <Slides>13</Slides>
  <Notes>1</Notes>
  <HiddenSlides>0</HiddenSlides>
  <MMClips>0</MMClips>
  <ScaleCrop>false</ScaleCrop>
  <HeadingPairs>
    <vt:vector size="4" baseType="variant">
      <vt:variant>
        <vt:lpstr>Theme</vt:lpstr>
      </vt:variant>
      <vt:variant>
        <vt:i4>13</vt:i4>
      </vt:variant>
      <vt:variant>
        <vt:lpstr>Slide Titles</vt:lpstr>
      </vt:variant>
      <vt:variant>
        <vt:i4>13</vt:i4>
      </vt:variant>
    </vt:vector>
  </HeadingPairs>
  <TitlesOfParts>
    <vt:vector size="26" baseType="lpstr">
      <vt:lpstr>15_Office Theme</vt:lpstr>
      <vt:lpstr>16_Office Theme</vt:lpstr>
      <vt:lpstr>17_Office Theme</vt:lpstr>
      <vt:lpstr>18_Office Theme</vt:lpstr>
      <vt:lpstr>19_Office Theme</vt:lpstr>
      <vt:lpstr>20_Office Theme</vt:lpstr>
      <vt:lpstr>21_Office Theme</vt:lpstr>
      <vt:lpstr>52_Office Theme</vt:lpstr>
      <vt:lpstr>53_Office Theme</vt:lpstr>
      <vt:lpstr>54_Office Theme</vt:lpstr>
      <vt:lpstr>55_Office Theme</vt:lpstr>
      <vt:lpstr>56_Office Theme</vt:lpstr>
      <vt:lpstr>57_Office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08/22/2010 FPCOC Sunday Worship</dc:title>
  <dc:creator>Jonathan</dc:creator>
  <cp:lastModifiedBy>Sunday Worship</cp:lastModifiedBy>
  <cp:revision>3117</cp:revision>
  <dcterms:created xsi:type="dcterms:W3CDTF">2005-02-27T07:43:32Z</dcterms:created>
  <dcterms:modified xsi:type="dcterms:W3CDTF">2013-12-22T19:37:09Z</dcterms:modified>
</cp:coreProperties>
</file>