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4" r:id="rId2"/>
    <p:sldId id="295" r:id="rId3"/>
    <p:sldId id="286" r:id="rId4"/>
    <p:sldId id="287" r:id="rId5"/>
    <p:sldId id="296" r:id="rId6"/>
    <p:sldId id="288" r:id="rId7"/>
    <p:sldId id="291" r:id="rId8"/>
    <p:sldId id="292" r:id="rId9"/>
    <p:sldId id="289" r:id="rId10"/>
    <p:sldId id="290" r:id="rId11"/>
    <p:sldId id="297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/>
  </p:normalViewPr>
  <p:slideViewPr>
    <p:cSldViewPr>
      <p:cViewPr>
        <p:scale>
          <a:sx n="69" d="100"/>
          <a:sy n="69" d="100"/>
        </p:scale>
        <p:origin x="-9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6AA4934-22E3-4150-BFCF-A46728AC7D1D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1DFEA52-9533-4454-A997-F897B6211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9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F562-F8E5-40D4-B1C9-9C4EC1F2F85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0ahUKEwiZ4crk0KvLAhVSzGMKHWUJBpkQjRwIBw&amp;url=https://sojo.net/biography/miroslav-volf&amp;psig=AFQjCNGoiUlTog2I7Oya8jo7qXEjXawb_Q&amp;ust=1457338943957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TW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/>
            </a:r>
            <a:br>
              <a:rPr lang="en-US" altLang="zh-TW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</a:br>
            <a:r>
              <a:rPr lang="en-US" altLang="zh-TW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/>
            </a:r>
            <a:br>
              <a:rPr lang="en-US" altLang="zh-TW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</a:br>
            <a:r>
              <a:rPr lang="zh-TW" altLang="en-US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發現美麗新世界</a:t>
            </a:r>
            <a:r>
              <a:rPr lang="en-US" sz="8800" dirty="0" smtClean="0">
                <a:solidFill>
                  <a:srgbClr val="FFFF00"/>
                </a:solidFill>
              </a:rPr>
              <a:t/>
            </a:r>
            <a:br>
              <a:rPr lang="en-US" sz="8800" dirty="0" smtClean="0">
                <a:solidFill>
                  <a:srgbClr val="FFFF00"/>
                </a:solidFill>
              </a:rPr>
            </a:br>
            <a:r>
              <a:rPr lang="en-US" sz="8800" dirty="0" smtClean="0">
                <a:solidFill>
                  <a:srgbClr val="0070C0"/>
                </a:solidFill>
              </a:rPr>
              <a:t/>
            </a:r>
            <a:br>
              <a:rPr lang="en-US" sz="8800" dirty="0" smtClean="0">
                <a:solidFill>
                  <a:srgbClr val="0070C0"/>
                </a:solidFill>
              </a:rPr>
            </a:br>
            <a:endParaRPr lang="en-US" altLang="en-US" sz="8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14338" name="Picture 2" descr="https://c1.staticflickr.com/5/4037/4544266061_56688443b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495800" cy="449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hotos1.blogger.com/blogger/7874/980/320/amish1.jpg"/>
          <p:cNvPicPr>
            <a:picLocks noChangeAspect="1" noChangeArrowheads="1"/>
          </p:cNvPicPr>
          <p:nvPr/>
        </p:nvPicPr>
        <p:blipFill>
          <a:blip r:embed="rId2" cstate="print"/>
          <a:srcRect t="1786"/>
          <a:stretch>
            <a:fillRect/>
          </a:stretch>
        </p:blipFill>
        <p:spPr bwMode="auto">
          <a:xfrm>
            <a:off x="0" y="2667000"/>
            <a:ext cx="3200399" cy="4191000"/>
          </a:xfrm>
          <a:prstGeom prst="rect">
            <a:avLst/>
          </a:prstGeom>
          <a:noFill/>
        </p:spPr>
      </p:pic>
      <p:pic>
        <p:nvPicPr>
          <p:cNvPr id="8194" name="Picture 2" descr="http://murderpedia.org/male.R/images/roberts_charles_carl/roberts000.jpg"/>
          <p:cNvPicPr>
            <a:picLocks noChangeAspect="1" noChangeArrowheads="1"/>
          </p:cNvPicPr>
          <p:nvPr/>
        </p:nvPicPr>
        <p:blipFill>
          <a:blip r:embed="rId3" cstate="print"/>
          <a:srcRect r="7353"/>
          <a:stretch>
            <a:fillRect/>
          </a:stretch>
        </p:blipFill>
        <p:spPr bwMode="auto">
          <a:xfrm>
            <a:off x="0" y="0"/>
            <a:ext cx="3200400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2209800"/>
            <a:ext cx="207787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Charles Carl Roberts</a:t>
            </a:r>
            <a:endParaRPr lang="en-US" dirty="0"/>
          </a:p>
        </p:txBody>
      </p:sp>
      <p:pic>
        <p:nvPicPr>
          <p:cNvPr id="8198" name="Picture 6" descr="http://media.gettyimages.com/photos/nickel-mines-united-states-amish-sesidents-arrive-for-the-funeral-one-picture-id72189211"/>
          <p:cNvPicPr>
            <a:picLocks noChangeAspect="1" noChangeArrowheads="1"/>
          </p:cNvPicPr>
          <p:nvPr/>
        </p:nvPicPr>
        <p:blipFill>
          <a:blip r:embed="rId4" cstate="print"/>
          <a:srcRect l="2564" t="3636" b="38182"/>
          <a:stretch>
            <a:fillRect/>
          </a:stretch>
        </p:blipFill>
        <p:spPr bwMode="auto">
          <a:xfrm>
            <a:off x="3184059" y="4419600"/>
            <a:ext cx="5959941" cy="2438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" y="6096000"/>
            <a:ext cx="195277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 smtClean="0"/>
              <a:t>Marian Fisher</a:t>
            </a:r>
            <a:endParaRPr lang="en-US" sz="2400" b="1" i="1" dirty="0"/>
          </a:p>
        </p:txBody>
      </p:sp>
      <p:pic>
        <p:nvPicPr>
          <p:cNvPr id="8200" name="Picture 8" descr="https://s-media-cache-ak0.pinimg.com/236x/cd/f4/89/cdf489a1c399fdbea296fa7e12adf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667000"/>
            <a:ext cx="1641324" cy="1752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00600" y="2819400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We must not think </a:t>
            </a:r>
          </a:p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evil of this man.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8202" name="Picture 10" descr="http://bloximages.newyork1.vip.townnews.com/lancasteronline.com/content/tncms/assets/v3/editorial/c/09/c092f9bd-9607-5040-b825-a18d71200c1c/5230fa13e7d4d.image.jpg"/>
          <p:cNvPicPr>
            <a:picLocks noChangeAspect="1" noChangeArrowheads="1"/>
          </p:cNvPicPr>
          <p:nvPr/>
        </p:nvPicPr>
        <p:blipFill>
          <a:blip r:embed="rId6" cstate="print"/>
          <a:srcRect l="4444" t="7635" r="13333" b="33193"/>
          <a:stretch>
            <a:fillRect/>
          </a:stretch>
        </p:blipFill>
        <p:spPr bwMode="auto">
          <a:xfrm>
            <a:off x="3200400" y="0"/>
            <a:ext cx="5943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www.meltingvinyl.co.uk/wp-content/uploads/2010/12/dawn-7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800600" y="609600"/>
            <a:ext cx="419100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這個美麗新世界不在遠處、不在未來，它就在我們的身邊，你發現了嗎？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9718" name="Picture 22" descr="http://www.colindye.com/wp-content/uploads/2012/11/God%E2%80%99s-gift-of-forgiveness-must-be-the-best-news-in-the-Bible-It-meets-your-most-basic-need-as-a-sinner-and-establishes-your-relationship-with-God-forever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495800" cy="288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s://d.ibtimes.co.uk/en/full/1483515/oscars-so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26608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cdn04.cdn.justjared.com/wp-content/uploads/2016/02/rock-ask1/chris-rock-ask-her-more-oscars-2016-opening-monologue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5410200" cy="36082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66800" y="4114800"/>
            <a:ext cx="728494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i="1" dirty="0" smtClean="0">
                <a:solidFill>
                  <a:schemeClr val="bg1"/>
                </a:solidFill>
              </a:rPr>
              <a:t>Oscars So White </a:t>
            </a:r>
          </a:p>
          <a:p>
            <a:pPr algn="ctr"/>
            <a:r>
              <a:rPr lang="zh-TW" altLang="en-US" sz="80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奧斯卡好白</a:t>
            </a:r>
            <a:endParaRPr lang="en-US" sz="80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周日的奧斯卡頒獎禮上，主持人克里斯·洛克拿扮演會計師的孩子開起了玩笑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assets.nydailynews.com/polopoly_fs/1.2269263.1435157846!/img/httpImage/image.jpg_gen/derivatives/article_635/477747802.jpg"/>
          <p:cNvPicPr>
            <a:picLocks noChangeAspect="1" noChangeArrowheads="1"/>
          </p:cNvPicPr>
          <p:nvPr/>
        </p:nvPicPr>
        <p:blipFill>
          <a:blip r:embed="rId2" cstate="print"/>
          <a:srcRect l="5000" r="2500"/>
          <a:stretch>
            <a:fillRect/>
          </a:stretch>
        </p:blipFill>
        <p:spPr bwMode="auto">
          <a:xfrm>
            <a:off x="1219200" y="2209800"/>
            <a:ext cx="6400800" cy="448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 descr="http://i.kinja-img.com/gawker-media/image/upload/xdxmylkqrku81prcv0b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"/>
            <a:ext cx="297818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257800" y="304800"/>
            <a:ext cx="2264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</a:rPr>
              <a:t>Dylann</a:t>
            </a:r>
            <a:r>
              <a:rPr lang="en-US" sz="3200" b="1" i="1" dirty="0" smtClean="0">
                <a:solidFill>
                  <a:schemeClr val="bg1"/>
                </a:solidFill>
              </a:rPr>
              <a:t> Roof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752600"/>
            <a:ext cx="8077200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baseline="30000" dirty="0" smtClean="0"/>
              <a:t>15 </a:t>
            </a:r>
            <a:r>
              <a:rPr lang="zh-TW" altLang="en-US" sz="3600" b="1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並且他替眾人死，是叫那些活著的人</a:t>
            </a:r>
            <a:r>
              <a:rPr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不再</a:t>
            </a:r>
            <a:r>
              <a:rPr lang="zh-TW" altLang="en-US" sz="3600" b="1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為自己活，乃為替他們死而復活的主活。 </a:t>
            </a:r>
            <a:endParaRPr lang="en-US" altLang="zh-TW" sz="3600" b="1" dirty="0" smtClean="0">
              <a:solidFill>
                <a:srgbClr val="000000"/>
              </a:solidFill>
              <a:latin typeface="Arial" pitchFamily="34" charset="0"/>
              <a:ea typeface="AR Kaiti Medium Big5" pitchFamily="49" charset="-120"/>
              <a:cs typeface="MingLiU" pitchFamily="49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Arial" pitchFamily="34" charset="0"/>
              </a:rPr>
              <a:t>16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所以，我們從今以後，不憑著外貌認人了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 Kaiti Medium Big5" pitchFamily="49" charset="-120"/>
                <a:cs typeface="MingLiU" pitchFamily="49" charset="-120"/>
              </a:rPr>
              <a:t>，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雖然憑著外貌認過基督，如今卻</a:t>
            </a:r>
            <a:r>
              <a:rPr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不再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這樣認他了。</a:t>
            </a:r>
            <a:endParaRPr kumimoji="0" lang="en-US" altLang="zh-TW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 Kaiti Medium Big5" pitchFamily="49" charset="-120"/>
              <a:cs typeface="MingLiU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334000"/>
            <a:ext cx="80772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3600" b="1" baseline="30000" dirty="0" smtClean="0">
                <a:solidFill>
                  <a:schemeClr val="bg1"/>
                </a:solidFill>
                <a:latin typeface="Arial" pitchFamily="34" charset="0"/>
                <a:ea typeface="AR Kaiti Medium Big5" pitchFamily="49" charset="-120"/>
                <a:cs typeface="Arial" pitchFamily="34" charset="0"/>
              </a:rPr>
              <a:t>17 </a:t>
            </a:r>
            <a:r>
              <a:rPr lang="zh-TW" altLang="en-US" sz="3600" b="1" dirty="0" smtClean="0">
                <a:solidFill>
                  <a:schemeClr val="bg1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若有人在基督裡，他就是新造的人，舊事已過，都變成新的了。</a:t>
            </a:r>
            <a:endParaRPr lang="en-US" altLang="en-US" sz="3600" b="1" dirty="0" smtClean="0">
              <a:solidFill>
                <a:schemeClr val="bg1"/>
              </a:solidFill>
              <a:latin typeface="Arial" pitchFamily="34" charset="0"/>
              <a:ea typeface="AR Kaiti Medium Big5" pitchFamily="49" charset="-120"/>
              <a:cs typeface="MingLiU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81000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一、舊事已過，重新出發</a:t>
            </a:r>
            <a:endParaRPr lang="zh-TW" altLang="en-US" sz="5400" dirty="0" smtClean="0"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57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二、「和好」的偉大力量</a:t>
            </a:r>
            <a:endParaRPr lang="en-US" altLang="en-US" sz="5400" dirty="0" smtClean="0"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10244" name="Picture 4" descr="http://www.philipyancey.com/wp-content/uploads/2011/03/Wreck-2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4267200" cy="3200400"/>
          </a:xfrm>
          <a:prstGeom prst="rect">
            <a:avLst/>
          </a:prstGeom>
          <a:noFill/>
        </p:spPr>
      </p:pic>
      <p:pic>
        <p:nvPicPr>
          <p:cNvPr id="10246" name="Picture 6" descr="https://images-na.ssl-images-amazon.com/images/I/31CoYM65sfL._UX250_.jpg"/>
          <p:cNvPicPr>
            <a:picLocks noChangeAspect="1" noChangeArrowheads="1"/>
          </p:cNvPicPr>
          <p:nvPr/>
        </p:nvPicPr>
        <p:blipFill>
          <a:blip r:embed="rId3" cstate="print"/>
          <a:srcRect t="1852"/>
          <a:stretch>
            <a:fillRect/>
          </a:stretch>
        </p:blipFill>
        <p:spPr bwMode="auto">
          <a:xfrm>
            <a:off x="762000" y="2133600"/>
            <a:ext cx="3297114" cy="4038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114800" y="5486400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 Heiti Bold Big5" pitchFamily="49" charset="-120"/>
                <a:ea typeface="AR Heiti Bold Big5" pitchFamily="49" charset="-120"/>
              </a:rPr>
              <a:t>Philip Yancey</a:t>
            </a:r>
            <a:r>
              <a:rPr lang="zh-TW" altLang="en-US" sz="3200" b="1" dirty="0" smtClean="0">
                <a:latin typeface="AR Heiti Bold Big5" pitchFamily="49" charset="-120"/>
                <a:ea typeface="AR Heiti Bold Big5" pitchFamily="49" charset="-120"/>
              </a:rPr>
              <a:t>（楊腓力）</a:t>
            </a:r>
            <a:endParaRPr lang="en-US" sz="3200" b="1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ojo.net/sites/default/files/headshots/cappy_20120409_00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2584450" cy="38766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38400" y="5257800"/>
            <a:ext cx="39549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耶魯大學神學教授</a:t>
            </a:r>
            <a:endParaRPr lang="en-US" altLang="zh-TW" sz="2800" dirty="0" smtClean="0">
              <a:latin typeface="AR Heiti Bold Big5" pitchFamily="49" charset="-120"/>
              <a:ea typeface="AR Heiti Bold Big5" pitchFamily="49" charset="-120"/>
            </a:endParaRPr>
          </a:p>
          <a:p>
            <a:pPr algn="ctr"/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沃弗（</a:t>
            </a:r>
            <a:r>
              <a:rPr lang="en-US" sz="2800" dirty="0" err="1" smtClean="0">
                <a:latin typeface="AR Heiti Bold Big5" pitchFamily="49" charset="-120"/>
                <a:ea typeface="AR Heiti Bold Big5" pitchFamily="49" charset="-120"/>
              </a:rPr>
              <a:t>Miroslav</a:t>
            </a:r>
            <a:r>
              <a:rPr lang="en-US" sz="2800" dirty="0" smtClean="0">
                <a:latin typeface="AR Heiti Bold Big5" pitchFamily="49" charset="-120"/>
                <a:ea typeface="AR Heiti Bold Big5" pitchFamily="49" charset="-120"/>
              </a:rPr>
              <a:t> </a:t>
            </a:r>
            <a:r>
              <a:rPr lang="en-US" sz="2800" dirty="0" err="1" smtClean="0">
                <a:latin typeface="AR Heiti Bold Big5" pitchFamily="49" charset="-120"/>
                <a:ea typeface="AR Heiti Bold Big5" pitchFamily="49" charset="-120"/>
              </a:rPr>
              <a:t>Volf</a:t>
            </a:r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）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9222" name="Picture 6" descr="https://uahsibhistory.wikispaces.com/file/view/Bosnian_War_Grave.jpg/92476638/Bosnian_War_Gra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6315" y="1066800"/>
            <a:ext cx="588908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6096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600" b="1" baseline="30000" dirty="0" smtClean="0">
                <a:latin typeface="AR Kaiti Medium Big5" pitchFamily="49" charset="-120"/>
                <a:ea typeface="AR Kaiti Medium Big5" pitchFamily="49" charset="-120"/>
              </a:rPr>
              <a:t>18 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一切都是出於神，他藉著基督使我們</a:t>
            </a:r>
            <a:r>
              <a:rPr lang="zh-TW" altLang="en-US" sz="3600" b="1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與他和好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，又將勸人與他</a:t>
            </a:r>
            <a:r>
              <a:rPr lang="zh-TW" altLang="en-US" sz="3600" b="1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和好的職分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賜給我們。</a:t>
            </a:r>
            <a:r>
              <a:rPr lang="en-US" sz="3600" b="1" baseline="30000" dirty="0" smtClean="0">
                <a:latin typeface="AR Kaiti Medium Big5" pitchFamily="49" charset="-120"/>
                <a:ea typeface="AR Kaiti Medium Big5" pitchFamily="49" charset="-120"/>
              </a:rPr>
              <a:t>19 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這就是神在基督裡叫世人</a:t>
            </a:r>
            <a:r>
              <a:rPr lang="zh-TW" altLang="en-US" sz="3600" b="1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與自己和好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，不將他們的過犯歸到他們身上，並且將這</a:t>
            </a:r>
            <a:r>
              <a:rPr lang="zh-TW" altLang="en-US" sz="3600" b="1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和好的道理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託付了我們。</a:t>
            </a:r>
            <a:r>
              <a:rPr lang="en-US" sz="3600" b="1" baseline="30000" dirty="0" smtClean="0">
                <a:latin typeface="AR Kaiti Medium Big5" pitchFamily="49" charset="-120"/>
                <a:ea typeface="AR Kaiti Medium Big5" pitchFamily="49" charset="-120"/>
              </a:rPr>
              <a:t>20 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所以，我們做基督的使者，就好像神藉我們勸你們一般，我們替基督求你們</a:t>
            </a:r>
            <a:r>
              <a:rPr lang="zh-TW" altLang="en-US" sz="3600" b="1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與神和好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r>
              <a:rPr lang="en-US" sz="3600" b="1" baseline="30000" dirty="0" smtClean="0">
                <a:latin typeface="AR Kaiti Medium Big5" pitchFamily="49" charset="-120"/>
                <a:ea typeface="AR Kaiti Medium Big5" pitchFamily="49" charset="-120"/>
              </a:rPr>
              <a:t>21 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神使那無罪的替我們成為罪，好叫我們在他裡面成為神的義。</a:t>
            </a:r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」</a:t>
            </a:r>
            <a:r>
              <a:rPr lang="en-US" altLang="zh-TW" sz="3600" b="1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林後</a:t>
            </a:r>
            <a:r>
              <a:rPr lang="en-US" altLang="zh-TW" sz="3600" b="1" dirty="0" smtClean="0">
                <a:latin typeface="AR Kaiti Medium Big5" pitchFamily="49" charset="-120"/>
                <a:ea typeface="AR Kaiti Medium Big5" pitchFamily="49" charset="-120"/>
              </a:rPr>
              <a:t>5:18-21)</a:t>
            </a:r>
            <a:endParaRPr lang="en-US" altLang="en-US" sz="3600" b="1" dirty="0" smtClean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9365</TotalTime>
  <Words>102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發現美麗新世界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22</cp:revision>
  <dcterms:created xsi:type="dcterms:W3CDTF">2016-01-15T06:22:45Z</dcterms:created>
  <dcterms:modified xsi:type="dcterms:W3CDTF">2016-03-06T16:14:50Z</dcterms:modified>
</cp:coreProperties>
</file>