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85" r:id="rId2"/>
    <p:sldId id="475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23" r:id="rId15"/>
    <p:sldId id="573" r:id="rId16"/>
    <p:sldId id="571" r:id="rId17"/>
    <p:sldId id="569" r:id="rId18"/>
    <p:sldId id="584" r:id="rId19"/>
    <p:sldId id="583" r:id="rId20"/>
    <p:sldId id="572" r:id="rId21"/>
    <p:sldId id="570" r:id="rId22"/>
    <p:sldId id="574" r:id="rId23"/>
    <p:sldId id="576" r:id="rId24"/>
    <p:sldId id="577" r:id="rId25"/>
    <p:sldId id="585" r:id="rId26"/>
    <p:sldId id="575" r:id="rId27"/>
    <p:sldId id="578" r:id="rId28"/>
    <p:sldId id="582" r:id="rId29"/>
    <p:sldId id="579" r:id="rId30"/>
    <p:sldId id="589" r:id="rId31"/>
    <p:sldId id="586" r:id="rId32"/>
    <p:sldId id="592" r:id="rId33"/>
    <p:sldId id="581" r:id="rId34"/>
    <p:sldId id="590" r:id="rId35"/>
    <p:sldId id="597" r:id="rId36"/>
    <p:sldId id="591" r:id="rId37"/>
    <p:sldId id="529" r:id="rId38"/>
    <p:sldId id="593" r:id="rId39"/>
    <p:sldId id="594" r:id="rId40"/>
    <p:sldId id="598" r:id="rId41"/>
    <p:sldId id="588" r:id="rId42"/>
    <p:sldId id="595" r:id="rId43"/>
    <p:sldId id="596" r:id="rId44"/>
    <p:sldId id="36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D81C6-9F87-4404-8762-7B4744871DB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EC1BB-A568-4DD8-90FC-81425F199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6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6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7595-D133-43A5-A100-DA38B5DD830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C942-AB06-4C70-A9C8-359E6992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129540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latin typeface="DFKai-SB" pitchFamily="65" charset="-120"/>
                <a:ea typeface="DFKai-SB" pitchFamily="65" charset="-120"/>
              </a:rPr>
              <a:t>來</a:t>
            </a:r>
            <a:r>
              <a:rPr lang="zh-TW" altLang="en-US" sz="6600" b="1" dirty="0" smtClean="0">
                <a:latin typeface="DFKai-SB" pitchFamily="65" charset="-120"/>
                <a:ea typeface="DFKai-SB" pitchFamily="65" charset="-120"/>
              </a:rPr>
              <a:t>成主召咱去</a:t>
            </a:r>
            <a:r>
              <a:rPr lang="zh-TW" altLang="en-US" sz="6600" b="1" dirty="0">
                <a:latin typeface="DFKai-SB" pitchFamily="65" charset="-120"/>
                <a:ea typeface="DFKai-SB" pitchFamily="65" charset="-120"/>
              </a:rPr>
              <a:t>擔當的工</a:t>
            </a:r>
            <a:endParaRPr lang="en-US" sz="66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68273"/>
            <a:ext cx="5715000" cy="205740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19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～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26</a:t>
            </a:r>
          </a:p>
          <a:p>
            <a:pPr lvl="0" algn="l"/>
            <a:r>
              <a:rPr lang="zh-TW" altLang="en-US" sz="48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13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～</a:t>
            </a:r>
            <a:r>
              <a:rPr lang="en-US" altLang="zh-TW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</a:t>
            </a:r>
            <a:endParaRPr lang="en-US" altLang="zh-TW" sz="4800" b="1" dirty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algn="l"/>
            <a:endParaRPr lang="en-US" sz="6000" dirty="0">
              <a:solidFill>
                <a:srgbClr val="FF0000"/>
              </a:solidFill>
              <a:ea typeface="全真特" pitchFamily="49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9434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13</a:t>
            </a:r>
            <a:r>
              <a:rPr lang="zh-TW" altLang="en-US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</a:t>
            </a:r>
            <a:r>
              <a:rPr lang="zh-TW" altLang="en-US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～</a:t>
            </a:r>
            <a:r>
              <a:rPr lang="en-US" altLang="zh-TW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7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13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佇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佇教會中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有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先知及教師幾若人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及稱做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尼結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的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u="sng" dirty="0" smtClean="0">
                <a:latin typeface="DFKai-SB" pitchFamily="65" charset="-120"/>
                <a:ea typeface="DFKai-SB" pitchFamily="65" charset="-120"/>
              </a:rPr>
              <a:t>西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面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古利奈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路求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及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分封的人君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希</a:t>
            </a:r>
            <a:r>
              <a:rPr lang="zh-TW" altLang="en-US" sz="6000" b="1" u="sng" dirty="0" smtClean="0">
                <a:latin typeface="DFKai-SB" pitchFamily="65" charset="-120"/>
                <a:ea typeface="DFKai-SB" pitchFamily="65" charset="-120"/>
              </a:rPr>
              <a:t>律</a:t>
            </a:r>
            <a:endParaRPr lang="en-US" altLang="zh-TW" sz="6000" b="1" u="sng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同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培養的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馬念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，以及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3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13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715000"/>
          </a:xfrm>
        </p:spPr>
        <p:txBody>
          <a:bodyPr>
            <a:normAutofit fontScale="92500"/>
          </a:bodyPr>
          <a:lstStyle/>
          <a:p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他們服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事主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、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禁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食的時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神講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：「著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給我分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派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拿巴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來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成我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召他們去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擔當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的工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。」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8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13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3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對按呢禁食祈禱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用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手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按他們，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就差他們去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2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28600"/>
            <a:ext cx="8991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消費者選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擇的依據？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當你走進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99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大華超級市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場購買</a:t>
            </a:r>
            <a:endParaRPr lang="en-US" altLang="zh-TW" sz="48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冰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淇淋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：義美？品牌？國家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…</a:t>
            </a:r>
          </a:p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想喝咖啡－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Starbucks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85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度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en-US" altLang="zh-TW" sz="48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打算購買電腦、汽車時的依據？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zh-TW" altLang="en-US" sz="48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靠的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是口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碑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感覺或是長久以來不知何時形成的「品牌」印象！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2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28600"/>
            <a:ext cx="8991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品牌價值</a:t>
            </a:r>
            <a:r>
              <a:rPr lang="en-US" altLang="zh-TW" sz="60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(Brand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/>
          </a:bodyPr>
          <a:lstStyle/>
          <a:p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一個品牌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給大部份人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的印象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和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感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覺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就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是該品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牌的價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值</a:t>
            </a:r>
            <a:r>
              <a:rPr lang="en-US" altLang="zh-TW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(Brand Value)</a:t>
            </a:r>
          </a:p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牌價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值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品牌管理中最為核心的部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分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也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</a:t>
            </a:r>
            <a:r>
              <a:rPr lang="zh-TW" altLang="en-US" sz="48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牌區別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於同類競爭品牌的重要標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誌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。</a:t>
            </a:r>
            <a:endParaRPr lang="en-US" altLang="zh-TW" sz="48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</a:t>
            </a:r>
            <a:r>
              <a:rPr lang="zh-TW" altLang="en-US" sz="48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牌</a:t>
            </a:r>
            <a:r>
              <a:rPr lang="zh-TW" altLang="en-US" sz="48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的價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值是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該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品牌最重要的</a:t>
            </a:r>
            <a:r>
              <a:rPr lang="zh-TW" altLang="en-US" sz="48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資產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，也是品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牌的核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心價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值與精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髓所在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。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5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品牌價值如何形成？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當然有主觀個人喜好的判斷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卻也有許多客觀的綜合因素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固有印象：日本車較省油、故障率較低但車體較薄、較不安全</a:t>
            </a:r>
            <a:r>
              <a:rPr lang="en-US" altLang="zh-TW" sz="4800" b="1" dirty="0">
                <a:latin typeface="DFKai-SB" pitchFamily="65" charset="-120"/>
                <a:ea typeface="DFKai-SB" pitchFamily="65" charset="-120"/>
              </a:rPr>
              <a:t>…</a:t>
            </a:r>
          </a:p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眾多消費者的口碑型塑出的印象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過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去長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期累積出的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商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譽。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販賣的不止是商品本身，更是企業的信譽。</a:t>
            </a:r>
            <a:endParaRPr lang="en-US" altLang="zh-TW" sz="48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1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45"/>
            <a:ext cx="9067800" cy="953655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眾所</a:t>
            </a:r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周知的企業品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牌標誌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9436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「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2018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年全球品牌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500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強」前九名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44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7076"/>
            <a:ext cx="1949910" cy="127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3922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70" y="196203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98" y="5108500"/>
            <a:ext cx="2329873" cy="163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755091"/>
            <a:ext cx="1600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80" y="3539153"/>
            <a:ext cx="2445111" cy="18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4" y="1912483"/>
            <a:ext cx="1625091" cy="16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306854"/>
            <a:ext cx="2895600" cy="131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6" y="5380182"/>
            <a:ext cx="2860088" cy="136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953655"/>
          </a:xfrm>
        </p:spPr>
        <p:txBody>
          <a:bodyPr>
            <a:noAutofit/>
          </a:bodyPr>
          <a:lstStyle/>
          <a:p>
            <a:pPr algn="l"/>
            <a:r>
              <a:rPr lang="en-US" altLang="zh-TW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2018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品牌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價值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的排名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9436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1.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亞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馬遜的品牌價值過去一年增長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42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%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 達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到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1508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億美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元，排名第一。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2.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蘋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果與谷歌分列第二和第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三。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3.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韓國的三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星位列第四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在亞洲品牌中排名最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高。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4.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第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五至九為依次為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:Facebook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AT&amp;T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、微軟、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威瑞森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、沃爾瑪。</a:t>
            </a:r>
            <a:endParaRPr lang="en-US" sz="44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7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良好的品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牌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也可能崩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壞</a:t>
            </a:r>
            <a:endParaRPr lang="en-US" altLang="zh-TW" sz="6000" b="1" dirty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台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灣食品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業夙有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「南統一、北</a:t>
            </a:r>
            <a:r>
              <a:rPr lang="zh-TW" altLang="en-US" sz="48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味全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」的盛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名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，味全為頂新國際集團成員之一。</a:t>
            </a:r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2014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捲入產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品使用劣質油原料風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暴，品牌一夕崩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壞</a:t>
            </a:r>
            <a:endParaRPr lang="en-US" altLang="zh-TW" sz="48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</a:t>
            </a:r>
            <a:r>
              <a:rPr lang="en-US" altLang="zh-TW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組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織經營出問題</a:t>
            </a:r>
          </a:p>
          <a:p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消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費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者認同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流失</a:t>
            </a:r>
          </a:p>
          <a:p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TW" altLang="en-US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外部同業競</a:t>
            </a:r>
            <a:r>
              <a:rPr lang="zh-TW" altLang="en-US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爭激烈</a:t>
            </a:r>
            <a:endParaRPr lang="en-US" altLang="zh-TW" sz="48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7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19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為著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司提反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的事所生起的苦難來四散的人遍行到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腓尼基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居比路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；無對別人講道理，只有對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猶太人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講若定。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8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國家也有品牌價值？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每個國家給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人各種不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同的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好感度</a:t>
            </a:r>
            <a:endParaRPr lang="en-US" altLang="zh-TW" sz="48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挪威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與索瑪利亞？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南韓與北韓？</a:t>
            </a:r>
            <a:endParaRPr lang="en-US" altLang="zh-TW" sz="48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自由繁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榮或獨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裁、落後、貧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窮</a:t>
            </a:r>
            <a:endParaRPr lang="en-US" altLang="zh-TW" sz="48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對每個國家立即、直接的觀</a:t>
            </a:r>
            <a:r>
              <a:rPr lang="zh-TW" altLang="en-US" sz="4800" b="1" dirty="0" smtClean="0">
                <a:latin typeface="DFKai-SB" pitchFamily="65" charset="-120"/>
                <a:ea typeface="DFKai-SB" pitchFamily="65" charset="-120"/>
              </a:rPr>
              <a:t>感，也會影響到購</a:t>
            </a:r>
            <a:r>
              <a:rPr lang="zh-TW" altLang="en-US" sz="4800" b="1" dirty="0">
                <a:latin typeface="DFKai-SB" pitchFamily="65" charset="-120"/>
                <a:ea typeface="DFKai-SB" pitchFamily="65" charset="-120"/>
              </a:rPr>
              <a:t>買或旅遊意願。</a:t>
            </a:r>
          </a:p>
          <a:p>
            <a:pPr lvl="0"/>
            <a:r>
              <a:rPr lang="en-US" altLang="zh-TW" sz="48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Made </a:t>
            </a:r>
            <a:r>
              <a:rPr lang="en-US" altLang="zh-TW" sz="48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in China ? </a:t>
            </a:r>
            <a:r>
              <a:rPr lang="en-US" altLang="zh-TW" sz="4800" b="1" dirty="0">
                <a:solidFill>
                  <a:prstClr val="black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Made in Japan </a:t>
            </a:r>
            <a:r>
              <a:rPr lang="en-US" altLang="zh-TW" sz="4800" b="1" dirty="0" smtClean="0">
                <a:solidFill>
                  <a:prstClr val="black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?</a:t>
            </a:r>
            <a:endParaRPr lang="en-US" altLang="zh-TW" sz="4800" b="1" dirty="0">
              <a:solidFill>
                <a:prstClr val="black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宗教信徒是否也有品牌？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如將各種宗教信徒給人的觀感來看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很主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觀的概論，沒有歧視的意思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佛教徒－慈悲、出世、與世無爭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…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pPr lvl="0"/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回教徒－教規嚴厲、虔誠、強勢</a:t>
            </a:r>
            <a:r>
              <a:rPr lang="en-US" altLang="zh-TW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…</a:t>
            </a:r>
          </a:p>
          <a:p>
            <a:pPr lvl="0"/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基督徒－入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世、關懷、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愛、宣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教</a:t>
            </a:r>
            <a:r>
              <a:rPr lang="en-US" altLang="zh-TW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…</a:t>
            </a:r>
            <a:endParaRPr lang="zh-TW" altLang="en-US" sz="4400" b="1" dirty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可再細分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為長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老會、靈恩派、聚會所</a:t>
            </a:r>
            <a:r>
              <a:rPr lang="en-US" altLang="zh-TW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…</a:t>
            </a:r>
            <a:r>
              <a:rPr lang="zh-TW" altLang="en-US" sz="44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信徒給人的觀感？</a:t>
            </a:r>
            <a:endParaRPr lang="zh-TW" altLang="en-US" sz="4400" b="1" dirty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7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基督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徒品牌的創始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閣學生稱做「基督徒」是對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起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26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這與一個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人暨一個教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會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有關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拿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與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敘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利亞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會。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有人說：沒有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保羅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就沒有基督教，而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沒有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就沒有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保羅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。雖然過於武斷，卻也點出部份歷史的事實。</a:t>
            </a:r>
            <a:endParaRPr 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1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背景：迫害導至福音擴散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為著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司提反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的事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所生起的苦難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來四散的人遍行到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腓尼基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居比路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；無對別人講道理，只有對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猶太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人講若定。若是其中有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居比路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古利奈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幾若人到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，亦對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希利尼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人傳主耶穌的福音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19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～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雖主耶穌交待要往普天下去傳福音，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但人要突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破根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深蒂固的觀念絕非易事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神的作為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藉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由苦難與迫害使福音擴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散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990600"/>
          </a:xfrm>
        </p:spPr>
        <p:txBody>
          <a:bodyPr>
            <a:noAutofit/>
          </a:bodyPr>
          <a:lstStyle/>
          <a:p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76200"/>
            <a:ext cx="8610600" cy="914400"/>
          </a:xfrm>
        </p:spPr>
        <p:txBody>
          <a:bodyPr>
            <a:noAutofit/>
          </a:bodyPr>
          <a:lstStyle/>
          <a:p>
            <a:r>
              <a:rPr lang="zh-TW" altLang="en-US" sz="5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巴拿巴</a:t>
            </a:r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被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差遣到</a:t>
            </a:r>
            <a:r>
              <a:rPr lang="zh-TW" altLang="en-US" sz="54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論到諸個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人，有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消息傳到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耶路撒冷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互教會聽見，他們就差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，去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22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何許人也？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利未族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的人，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出世佇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居比</a:t>
            </a:r>
            <a:r>
              <a:rPr lang="zh-TW" altLang="en-US" sz="44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路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名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約瑟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，使徒叫他做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（翻譯就是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敖（</a:t>
            </a:r>
            <a:r>
              <a:rPr lang="en-US" altLang="zh-TW" sz="4400" b="1" dirty="0" err="1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gau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）安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慰的人）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。他有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園就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賣去，將所賣的銀帶來下佇使徒的腳下。（使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4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36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原來是一個綽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號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本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名叫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約瑟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原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出生在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居比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路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屬於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利未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族的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猶太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人。是否與他是</a:t>
            </a:r>
            <a:r>
              <a:rPr lang="zh-TW" altLang="en-US" sz="43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居比</a:t>
            </a:r>
            <a:r>
              <a:rPr lang="zh-TW" altLang="en-US" sz="4300" b="1" u="sng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路</a:t>
            </a:r>
            <a:r>
              <a:rPr lang="zh-TW" altLang="en-US" sz="4300" b="1" dirty="0" smtClean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的人有關？</a:t>
            </a:r>
            <a:endParaRPr lang="en-US" altLang="zh-TW" sz="43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9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巴拿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巴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在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的服事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已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經到看見上帝的恩就歡喜，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苦勸眾人用心志，結聯佇主。因為他是好人，有聖神及信滿滿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。對按呢加添多多人歸佇主。他去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大數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尋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，已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經抵著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，就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導他到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。佇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教會中聚集一年久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，教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示多多人。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閣學生稱做「基督徒」是對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起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使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23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～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26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基督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徒－這一群立志學習基督的人，已先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的身上看見基督。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73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從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巴</a:t>
            </a:r>
            <a:r>
              <a:rPr lang="zh-TW" altLang="en-US" sz="60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拿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巴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來學習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一個敖（</a:t>
            </a:r>
            <a:r>
              <a:rPr lang="en-US" altLang="zh-TW" sz="4400" b="1" dirty="0" err="1" smtClean="0">
                <a:latin typeface="DFKai-SB" pitchFamily="65" charset="-120"/>
                <a:ea typeface="DFKai-SB" pitchFamily="65" charset="-120"/>
              </a:rPr>
              <a:t>gau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）安慰人的人。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一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個結聯佇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主、全心愛主的人。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一個好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人，有聖神及信滿滿。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個善於鼓勵，勤於牧養主羊的人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一個永逺給人第二次機會的人。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一個知道自己的有限而組建團隊。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一個願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意退居幕後有寬擴心胸的人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敘利亞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的</a:t>
            </a:r>
            <a:r>
              <a:rPr lang="zh-TW" altLang="en-US" sz="60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阿</a:t>
            </a:r>
            <a:endParaRPr lang="en-US" sz="6000" u="sng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7763"/>
            <a:ext cx="8860039" cy="55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敘利亞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的</a:t>
            </a:r>
            <a:r>
              <a:rPr lang="zh-TW" altLang="en-US" sz="60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</a:t>
            </a:r>
            <a:r>
              <a:rPr lang="zh-TW" altLang="en-US" sz="60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阿</a:t>
            </a:r>
            <a:endParaRPr lang="en-US" sz="6000" u="sng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耶路撒冷以北約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500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公里，距地中海約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25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公里，位於俄隆提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斯河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畔，即今土耳其東南的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安塔克雅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Antakya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）主前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4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世紀末由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亞歷山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將領之一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西流古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一世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所建立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前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64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年，羅馬元帥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龐培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(Pompey) 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攻克此城，立它為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敘利亞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省的省會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，集貿易、宗教、政治、文化為一體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，在當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時規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模是僅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次於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羅馬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亞力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山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4400" b="1" u="sng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馬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帝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國境內的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第三大城市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49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20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若是其中有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居比路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古利奈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幾若人到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，亦對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希利尼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人傳主耶穌的福音。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0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安提阿的教會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/>
          </a:bodyPr>
          <a:lstStyle/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佇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佇教會中，有先知及教師幾若人，就是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及稱做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尼結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西面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古利奈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人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路求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，及分封的人君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希律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同培養的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馬念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，以及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13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從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提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阿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教會的領袖群看，這是一個多種族、多文化、不同社會階層與背景的人所組成的教會，他們卻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能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拿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巴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的牧養下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結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聯佇主來合一。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5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安提阿教會對保羅的影響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安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教會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的服事經驗，讓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保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深深體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驗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以基督耶穌的心做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心是教會的核心價值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所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以，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若佇基督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有甚麼勸勉，抑是甚麼仁愛的安慰，抑是有聖神的甚麼交通，抑是有甚麼慈悲憐憫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，恁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著互我的歡喜充滿，就是同心志，同仁愛，心神和合，心志專一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。凡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事莫得為著結黨，抑是為著空空的榮光來做；獨獨大家用謙遜的心，看別人卡贏佇本身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。恁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逐人莫得顧家己的事，也著顧別人的事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恁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著有基督耶穌的心做心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：（腓立比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～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5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9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安提阿教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會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的特色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4000" b="1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信徒所建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立：</a:t>
            </a:r>
            <a:r>
              <a:rPr lang="zh-TW" altLang="en-US" sz="4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教會不是使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徒建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立的，而是因</a:t>
            </a:r>
            <a:r>
              <a:rPr lang="zh-TW" altLang="en-US" sz="4000" b="1" u="sng" dirty="0">
                <a:latin typeface="DFKai-SB" pitchFamily="65" charset="-120"/>
                <a:ea typeface="DFKai-SB" pitchFamily="65" charset="-120"/>
              </a:rPr>
              <a:t>司提反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受逼迫的事四散到</a:t>
            </a:r>
            <a:r>
              <a:rPr lang="zh-TW" altLang="en-US" sz="4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的門徒所建立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的。</a:t>
            </a:r>
            <a:endParaRPr lang="zh-TW" altLang="en-US" sz="4000" b="1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000" b="1" dirty="0" smtClean="0">
                <a:latin typeface="DFKai-SB" pitchFamily="65" charset="-120"/>
                <a:ea typeface="DFKai-SB" pitchFamily="65" charset="-120"/>
              </a:rPr>
              <a:t>2.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多元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化教會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：除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了猶太人，還有從</a:t>
            </a:r>
            <a:r>
              <a:rPr lang="zh-TW" altLang="en-US" sz="4000" b="1" u="sng" dirty="0">
                <a:latin typeface="DFKai-SB" pitchFamily="65" charset="-120"/>
                <a:ea typeface="DFKai-SB" pitchFamily="65" charset="-120"/>
              </a:rPr>
              <a:t>居比</a:t>
            </a:r>
            <a:r>
              <a:rPr lang="zh-TW" altLang="en-US" sz="4000" b="1" u="sng" dirty="0" smtClean="0">
                <a:latin typeface="DFKai-SB" pitchFamily="65" charset="-120"/>
                <a:ea typeface="DFKai-SB" pitchFamily="65" charset="-120"/>
              </a:rPr>
              <a:t>路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和</a:t>
            </a:r>
            <a:r>
              <a:rPr lang="zh-TW" altLang="en-US" sz="4000" b="1" u="sng" dirty="0">
                <a:latin typeface="DFKai-SB" pitchFamily="65" charset="-120"/>
                <a:ea typeface="DFKai-SB" pitchFamily="65" charset="-120"/>
              </a:rPr>
              <a:t>古利</a:t>
            </a:r>
            <a:r>
              <a:rPr lang="zh-TW" altLang="en-US" sz="4000" b="1" u="sng" dirty="0" smtClean="0">
                <a:latin typeface="DFKai-SB" pitchFamily="65" charset="-120"/>
                <a:ea typeface="DFKai-SB" pitchFamily="65" charset="-120"/>
              </a:rPr>
              <a:t>奈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來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的外邦人，加上當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地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人，主要語言可能是希臘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語。</a:t>
            </a:r>
            <a:endParaRPr lang="en-US" altLang="zh-TW" sz="40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000" b="1" dirty="0" smtClean="0">
                <a:latin typeface="DFKai-SB" pitchFamily="65" charset="-120"/>
                <a:ea typeface="DFKai-SB" pitchFamily="65" charset="-120"/>
              </a:rPr>
              <a:t>3</a:t>
            </a:r>
            <a:r>
              <a:rPr lang="en-US" altLang="zh-TW" sz="4000" b="1" dirty="0" smtClean="0"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同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心又有行動力的教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會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：特別在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差傳和賑災的事工上，經禱告與印證後馬上採取行動。</a:t>
            </a:r>
            <a:endParaRPr lang="zh-TW" altLang="en-US" sz="4000" b="1" dirty="0">
              <a:latin typeface="DFKai-SB" pitchFamily="65" charset="-120"/>
              <a:ea typeface="DFKai-SB" pitchFamily="65" charset="-120"/>
            </a:endParaRPr>
          </a:p>
          <a:p>
            <a:endParaRPr lang="en-US" altLang="zh-TW" sz="40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52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從安提阿的教會來學習禱告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他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們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服事主、禁食的時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，聖神講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：「著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給我分派巴拿巴、掃羅，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來成我召他們去擔當的工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。」對按呢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禁食祈禱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，用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手按他們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，就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差他們去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13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～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尋求上帝的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旨意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時</a:t>
            </a:r>
            <a:r>
              <a:rPr lang="zh-TW" altLang="en-US" sz="4400" b="1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禁食祈禱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，聖靈果然指示其當行的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路。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差傳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時也禁食祈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禱，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這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是一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個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凡事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禱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告的教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會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3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從安提阿的教會來學習愛心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當彼時，有幾若個先知對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耶路撒冷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落去到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。其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中一人，名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亞迦布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，起來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徛，靠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聖神來指明普天下欲大飢荒（當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克勞丟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的年間果然有此個事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。）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對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按呢學生定著意思逐人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照他的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力量，寄去供給</a:t>
            </a:r>
            <a:r>
              <a:rPr lang="zh-TW" altLang="en-US" sz="4400" b="1" u="sng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猶太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的兄弟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。他們就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照按呢行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，對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及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經手寄交許個長老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27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～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30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聽見需要就採取行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動成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為他人的祝福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51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從安提阿的教會來學習差傳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第一次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傳道旅行：對按呢禁食祈禱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，用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手按他們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就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差他們去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13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第二次傳道旅行：</a:t>
            </a:r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保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揀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西拉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相及去，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兄弟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將他交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託佇主的恩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。（使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15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40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第三次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傳道旅行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：</a:t>
            </a:r>
            <a:r>
              <a:rPr lang="zh-TW" altLang="en-US" sz="4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住</a:t>
            </a:r>
            <a:r>
              <a:rPr lang="zh-TW" altLang="en-US" sz="4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遐幾日，閣起身，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照次序經過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加拉太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弗呂家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的地方，堅固眾學生。（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使</a:t>
            </a:r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18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23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u="sng" dirty="0" smtClean="0">
                <a:latin typeface="DFKai-SB" pitchFamily="65" charset="-120"/>
                <a:ea typeface="DFKai-SB" pitchFamily="65" charset="-120"/>
              </a:rPr>
              <a:t>保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三次的傳道旅行皆是以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教會為根據地。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的教會成為</a:t>
            </a:r>
            <a:r>
              <a:rPr lang="zh-TW" altLang="en-US" sz="4400" b="1" u="sng" dirty="0">
                <a:latin typeface="DFKai-SB" pitchFamily="65" charset="-120"/>
                <a:ea typeface="DFKai-SB" pitchFamily="65" charset="-120"/>
              </a:rPr>
              <a:t>保羅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傳道旅行的重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要後盾與支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持者。</a:t>
            </a:r>
          </a:p>
          <a:p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9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安提阿教會給我們的啟示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DFKai-SB" pitchFamily="65" charset="-120"/>
                <a:ea typeface="DFKai-SB" pitchFamily="65" charset="-120"/>
              </a:rPr>
              <a:t>40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年前上帝的美意，設立了柑縣教會</a:t>
            </a:r>
            <a:r>
              <a:rPr lang="zh-TW" altLang="en-US" sz="4400" b="1" dirty="0" smtClean="0">
                <a:solidFill>
                  <a:prstClr val="black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除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了敬拜上帝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讓我們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教會生活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中經練彼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此相愛互相扶持外，上帝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對</a:t>
            </a:r>
            <a:r>
              <a:rPr lang="en-US" altLang="zh-TW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F.P.C.O.C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還有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什麼樣的心意？</a:t>
            </a:r>
            <a:endParaRPr lang="en-US" altLang="zh-TW" sz="4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只是讓我們享受安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逸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的教會生活？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我們是否願迫切禱告尋求神的心意？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我們是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否聽見聖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靈對我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們的呼籲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：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要來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成我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召恁去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擔當的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工</a:t>
            </a:r>
            <a:r>
              <a:rPr lang="en-US" altLang="zh-TW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…</a:t>
            </a:r>
          </a:p>
          <a:p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品牌價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值的再創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新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柑縣教會品牌？該如何再次擦亮招牌？</a:t>
            </a:r>
            <a:endParaRPr lang="en-US" altLang="zh-TW" sz="4400" b="1" dirty="0">
              <a:solidFill>
                <a:prstClr val="black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蘋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果每年新產品的發表會都令人期待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接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枝橄欖－邁向「跨文化、多語言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」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教會轉型的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探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討－時代在變，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我們豈能不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變？教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會豈能不變？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選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擇創新轉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型或改變都是痛苦的過程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擴大你生命的容量</a:t>
            </a:r>
            <a:endParaRPr lang="en-US" altLang="zh-TW" sz="44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要擴張你帳幕的境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界</a:t>
            </a:r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4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906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亞馬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遜的</a:t>
            </a:r>
            <a:r>
              <a:rPr lang="en-US" altLang="zh-TW" sz="5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CEO</a:t>
            </a:r>
            <a:r>
              <a:rPr lang="en-US" altLang="zh-TW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 </a:t>
            </a:r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傑夫．貝佐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斯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400" b="1" dirty="0">
                <a:latin typeface="DFKai-SB" pitchFamily="65" charset="-120"/>
                <a:ea typeface="DFKai-SB" pitchFamily="65" charset="-120"/>
              </a:rPr>
              <a:t>2010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普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林斯頓大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學畢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業典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禮的</a:t>
            </a:r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演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講 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We </a:t>
            </a:r>
            <a:r>
              <a:rPr lang="en-US" altLang="zh-TW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are What We Choose</a:t>
            </a:r>
            <a:endParaRPr lang="en-US" altLang="zh-TW" sz="4400" b="1" dirty="0" smtClean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>
                <a:latin typeface="DFKai-SB" pitchFamily="65" charset="-120"/>
                <a:ea typeface="DFKai-SB" pitchFamily="65" charset="-120"/>
              </a:rPr>
              <a:t>選擇，比天賦更重</a:t>
            </a:r>
            <a:r>
              <a:rPr lang="zh-TW" altLang="en-US" sz="4400" b="1" dirty="0" smtClean="0">
                <a:latin typeface="DFKai-SB" pitchFamily="65" charset="-120"/>
                <a:ea typeface="DFKai-SB" pitchFamily="65" charset="-120"/>
              </a:rPr>
              <a:t>要！</a:t>
            </a:r>
            <a:endParaRPr lang="en-US" altLang="zh-TW" sz="4400" b="1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每一生命個體都擁有許多獨特天賦，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如何運用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這些天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賦就是一種選擇。</a:t>
            </a:r>
            <a:endParaRPr lang="en-US" altLang="zh-TW" sz="4400" b="1" dirty="0" smtClean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明天，非常現實地說，你們從零塑造自己人生的時代即將開啟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。 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你們會如何運用自己的天賦？你們又會作出怎樣的抉擇？ </a:t>
            </a:r>
          </a:p>
          <a:p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十個問題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inertia be your guide, or will you follow your passions?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follow dogma, or will you be original?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choose a life of ease, or a life of service and adventure?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wilt under criticism, or will you follow your convictions?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bluff it out when you’re wrong, or will you apologize?</a:t>
            </a:r>
          </a:p>
          <a:p>
            <a:endParaRPr lang="en-US" altLang="zh-TW" sz="4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21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主的手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及他們佇著，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信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來歸佇主的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他們的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數額不止多。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38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你將如何抉擇？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guard your heart against rejection, or will you act when you fall in love?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play it safe, or will you be a little bit swashbuckling?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When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it’s tough, will you give up, or will you be relentless?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be a cynic, or will you be a builder?</a:t>
            </a:r>
          </a:p>
          <a:p>
            <a:r>
              <a:rPr lang="en-US" altLang="zh-TW" sz="4400" b="1" dirty="0" smtClean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Will </a:t>
            </a:r>
            <a:r>
              <a:rPr lang="en-US" altLang="zh-TW" sz="4400" b="1" dirty="0">
                <a:latin typeface="18thCentury" pitchFamily="2" charset="0"/>
                <a:ea typeface="DFKai-SB" pitchFamily="65" charset="-120"/>
                <a:cs typeface="Times New Roman" pitchFamily="18" charset="0"/>
              </a:rPr>
              <a:t>you be clever at the expense of others, or will you be kind?</a:t>
            </a:r>
            <a:endParaRPr lang="zh-TW" altLang="en-US" sz="4400" b="1" dirty="0">
              <a:latin typeface="18thCentury" pitchFamily="2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你的</a:t>
            </a:r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抉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擇將決</a:t>
            </a:r>
            <a:r>
              <a:rPr lang="zh-TW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定你的人生！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你是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被慣性所引導，還是追隨自己內心的熱情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墨守陳規，還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是敢於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創新？ 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選擇安逸的生活，還是選擇一個奉獻與冒險的人生？ 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屈從於批評，還是會堅守信念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掩飾錯誤，還是會坦誠道歉？</a:t>
            </a:r>
          </a:p>
          <a:p>
            <a:endParaRPr lang="zh-TW" altLang="en-US" sz="4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如何來成主召我去擔當的工？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因害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怕被拒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絕而掩飾內心，還是會在面對愛情時勇往直前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要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波瀾不驚，還是想要搏擊風浪？ 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你會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在嚴峻的現實之下選擇放棄，還是會義無反顧地前行？ 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你要做一個憤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世嫉俗者，還是踏實的建設者？ 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你要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不計手段證明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你的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聰明，還是選擇善良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？</a:t>
            </a:r>
            <a:endParaRPr lang="zh-TW" altLang="en-US" sz="4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當我還能選擇時</a:t>
            </a:r>
            <a:r>
              <a:rPr lang="en-US" altLang="zh-TW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ea typeface="全真特" pitchFamily="49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我要做一個預測：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在人生最後某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個追憶往昔的時刻，只有你一個人靜靜對內心訴說著你的人生故事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，希望其</a:t>
            </a:r>
            <a:r>
              <a:rPr lang="zh-TW" altLang="en-US" sz="44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中最為充實、最有意義的那段講述</a:t>
            </a:r>
            <a:r>
              <a:rPr lang="zh-TW" altLang="en-US" sz="44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，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是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選擇塑造了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我的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人生。繼續為你自己塑造一個偉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大人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生故事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。</a:t>
            </a:r>
            <a:endParaRPr lang="en-US" altLang="zh-TW" sz="4400" b="1" dirty="0" smtClean="0">
              <a:solidFill>
                <a:srgbClr val="C0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我（我們）選擇要努力來成就主</a:t>
            </a:r>
            <a:r>
              <a:rPr lang="zh-TW" altLang="en-US" sz="4400" b="1" dirty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召咱去擔當的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工</a:t>
            </a:r>
            <a:r>
              <a:rPr lang="en-US" altLang="zh-TW" sz="4400" b="1" dirty="0" smtClean="0">
                <a:solidFill>
                  <a:srgbClr val="C0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…</a:t>
            </a:r>
            <a:endParaRPr lang="en-US" altLang="zh-TW" sz="44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endParaRPr lang="zh-TW" altLang="en-US" sz="44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3" y="-228600"/>
            <a:ext cx="9067800" cy="13716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今天的金句</a:t>
            </a:r>
            <a:endParaRPr lang="zh-TW" altLang="en-US" sz="72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聖神講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：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「著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給我分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派</a:t>
            </a:r>
            <a:r>
              <a:rPr lang="zh-TW" altLang="en-US" sz="6000" b="1" u="sng" dirty="0" smtClean="0">
                <a:latin typeface="DFKai-SB" pitchFamily="65" charset="-120"/>
                <a:ea typeface="DFKai-SB" pitchFamily="65" charset="-120"/>
              </a:rPr>
              <a:t>某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某某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來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成我召</a:t>
            </a:r>
            <a:r>
              <a:rPr lang="zh-TW" altLang="en-US" sz="60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他去</a:t>
            </a:r>
            <a:r>
              <a:rPr lang="zh-TW" altLang="en-US" sz="60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擔當的工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。」</a:t>
            </a: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（使徒行傳</a:t>
            </a:r>
            <a:r>
              <a:rPr lang="en-US" altLang="zh-TW" sz="6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13:2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endParaRPr lang="zh-TW" altLang="en-US" sz="4000" b="1" dirty="0">
              <a:latin typeface="DFKai-SB" pitchFamily="65" charset="-120"/>
              <a:ea typeface="DFKai-SB" pitchFamily="65" charset="-120"/>
            </a:endParaRPr>
          </a:p>
          <a:p>
            <a:endParaRPr lang="zh-TW" altLang="en-US" sz="4400" b="1" dirty="0">
              <a:latin typeface="DFKai-SB" pitchFamily="65" charset="-120"/>
              <a:ea typeface="DFKai-SB" pitchFamily="65" charset="-120"/>
            </a:endParaRPr>
          </a:p>
          <a:p>
            <a:endParaRPr lang="en-US" sz="4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0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22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論到諸個人有消息傳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到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u="sng" dirty="0" smtClean="0"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路撒冷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互教會聽見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他們就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差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巴拿巴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去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23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已經到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看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見上帝的恩就歡喜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苦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勸眾人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用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心志，結聯佇主。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6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24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為他是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好人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有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聖神及信滿滿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對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按呢加添多多人歸佇主。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59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25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他去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大數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尋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掃羅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，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8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使徒行傳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11</a:t>
            </a:r>
            <a:r>
              <a:rPr lang="zh-TW" altLang="en-US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：</a:t>
            </a:r>
            <a:r>
              <a:rPr lang="en-US" altLang="zh-TW" sz="66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26</a:t>
            </a:r>
            <a:endParaRPr lang="en-US" altLang="zh-TW" sz="66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已經抵著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就導他到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佇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教會中聚集一年久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en-US" altLang="zh-TW" sz="6000" b="1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教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示多多人。閣學生稱</a:t>
            </a: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做</a:t>
            </a:r>
            <a:endParaRPr lang="en-US" altLang="zh-TW" sz="6000" b="1" dirty="0" smtClean="0">
              <a:latin typeface="DFKai-SB" pitchFamily="65" charset="-120"/>
              <a:ea typeface="DFKai-SB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「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基督徒」是對</a:t>
            </a:r>
            <a:r>
              <a:rPr lang="zh-TW" altLang="en-US" sz="6000" b="1" u="sng" dirty="0">
                <a:latin typeface="DFKai-SB" pitchFamily="65" charset="-120"/>
                <a:ea typeface="DFKai-SB" pitchFamily="65" charset="-120"/>
              </a:rPr>
              <a:t>安提阿</a:t>
            </a:r>
            <a:r>
              <a:rPr lang="zh-TW" altLang="en-US" sz="6000" b="1" dirty="0">
                <a:latin typeface="DFKai-SB" pitchFamily="65" charset="-120"/>
                <a:ea typeface="DFKai-SB" pitchFamily="65" charset="-120"/>
              </a:rPr>
              <a:t>起。</a:t>
            </a:r>
            <a:endParaRPr lang="en-US" sz="6000" b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80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8437</TotalTime>
  <Words>3888</Words>
  <Application>Microsoft Office PowerPoint</Application>
  <PresentationFormat>On-screen Show (4:3)</PresentationFormat>
  <Paragraphs>193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來成主召咱去擔當的工</vt:lpstr>
      <vt:lpstr>使徒行傳11：19</vt:lpstr>
      <vt:lpstr>使徒行傳11：20</vt:lpstr>
      <vt:lpstr>使徒行傳11：21</vt:lpstr>
      <vt:lpstr>使徒行傳11：22</vt:lpstr>
      <vt:lpstr>使徒行傳11：23</vt:lpstr>
      <vt:lpstr>使徒行傳11：24</vt:lpstr>
      <vt:lpstr>使徒行傳11：25</vt:lpstr>
      <vt:lpstr>使徒行傳11：26</vt:lpstr>
      <vt:lpstr>PowerPoint Presentation</vt:lpstr>
      <vt:lpstr>使徒行傳13：1</vt:lpstr>
      <vt:lpstr>使徒行傳13：2</vt:lpstr>
      <vt:lpstr>使徒行傳13：3</vt:lpstr>
      <vt:lpstr>消費者選擇的依據？</vt:lpstr>
      <vt:lpstr>品牌價值(Brand Value)</vt:lpstr>
      <vt:lpstr>品牌價值如何形成？</vt:lpstr>
      <vt:lpstr>眾所周知的企業品牌標誌</vt:lpstr>
      <vt:lpstr>2018品牌價值的排名</vt:lpstr>
      <vt:lpstr>良好的品牌也可能崩壞</vt:lpstr>
      <vt:lpstr>國家也有品牌價值？</vt:lpstr>
      <vt:lpstr>宗教信徒是否也有品牌？</vt:lpstr>
      <vt:lpstr>基督徒品牌的創始</vt:lpstr>
      <vt:lpstr>背景：迫害導至福音擴散</vt:lpstr>
      <vt:lpstr>PowerPoint Presentation</vt:lpstr>
      <vt:lpstr>巴拿巴被差遣到安提阿</vt:lpstr>
      <vt:lpstr>巴拿巴在安提阿的服事</vt:lpstr>
      <vt:lpstr>從巴拿巴來學習</vt:lpstr>
      <vt:lpstr>敘利亞的安提阿</vt:lpstr>
      <vt:lpstr>敘利亞的安提阿</vt:lpstr>
      <vt:lpstr>安提阿的教會</vt:lpstr>
      <vt:lpstr>安提阿教會對保羅的影響</vt:lpstr>
      <vt:lpstr>安提阿教會的特色</vt:lpstr>
      <vt:lpstr>從安提阿的教會來學習禱告</vt:lpstr>
      <vt:lpstr>從安提阿的教會來學習愛心</vt:lpstr>
      <vt:lpstr>從安提阿的教會來學習差傳</vt:lpstr>
      <vt:lpstr>安提阿教會給我們的啟示</vt:lpstr>
      <vt:lpstr>品牌價值的再創新</vt:lpstr>
      <vt:lpstr>亞馬遜的CEO 傑夫．貝佐斯</vt:lpstr>
      <vt:lpstr>十個問題</vt:lpstr>
      <vt:lpstr>你將如何抉擇？</vt:lpstr>
      <vt:lpstr>你的抉擇將決定你的人生！</vt:lpstr>
      <vt:lpstr>如何來成主召我去擔當的工？</vt:lpstr>
      <vt:lpstr>當我還能選擇時…</vt:lpstr>
      <vt:lpstr>今天的金句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Chang</dc:creator>
  <cp:lastModifiedBy>Billy Chang</cp:lastModifiedBy>
  <cp:revision>3018</cp:revision>
  <dcterms:created xsi:type="dcterms:W3CDTF">2018-07-09T02:23:38Z</dcterms:created>
  <dcterms:modified xsi:type="dcterms:W3CDTF">2018-10-21T15:46:42Z</dcterms:modified>
</cp:coreProperties>
</file>