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2" r:id="rId4"/>
    <p:sldId id="283" r:id="rId5"/>
    <p:sldId id="284" r:id="rId6"/>
    <p:sldId id="307" r:id="rId7"/>
    <p:sldId id="308" r:id="rId8"/>
    <p:sldId id="310" r:id="rId9"/>
    <p:sldId id="311" r:id="rId10"/>
    <p:sldId id="329" r:id="rId11"/>
    <p:sldId id="309" r:id="rId12"/>
    <p:sldId id="312" r:id="rId13"/>
    <p:sldId id="315" r:id="rId14"/>
    <p:sldId id="313" r:id="rId15"/>
    <p:sldId id="314" r:id="rId16"/>
    <p:sldId id="316" r:id="rId17"/>
    <p:sldId id="317" r:id="rId18"/>
    <p:sldId id="295" r:id="rId19"/>
    <p:sldId id="286" r:id="rId20"/>
    <p:sldId id="288" r:id="rId21"/>
    <p:sldId id="287" r:id="rId22"/>
    <p:sldId id="289" r:id="rId23"/>
    <p:sldId id="290" r:id="rId24"/>
    <p:sldId id="303" r:id="rId25"/>
    <p:sldId id="304" r:id="rId26"/>
    <p:sldId id="305" r:id="rId27"/>
    <p:sldId id="291" r:id="rId28"/>
    <p:sldId id="292" r:id="rId29"/>
    <p:sldId id="273" r:id="rId30"/>
    <p:sldId id="293" r:id="rId31"/>
    <p:sldId id="268" r:id="rId32"/>
    <p:sldId id="275" r:id="rId33"/>
    <p:sldId id="323" r:id="rId34"/>
    <p:sldId id="319" r:id="rId35"/>
    <p:sldId id="320" r:id="rId36"/>
    <p:sldId id="321" r:id="rId37"/>
    <p:sldId id="322" r:id="rId38"/>
    <p:sldId id="324" r:id="rId39"/>
    <p:sldId id="325" r:id="rId40"/>
    <p:sldId id="326" r:id="rId41"/>
    <p:sldId id="296" r:id="rId42"/>
    <p:sldId id="298" r:id="rId43"/>
    <p:sldId id="299" r:id="rId44"/>
    <p:sldId id="300" r:id="rId45"/>
    <p:sldId id="260" r:id="rId46"/>
    <p:sldId id="280" r:id="rId47"/>
    <p:sldId id="277" r:id="rId48"/>
    <p:sldId id="281" r:id="rId49"/>
    <p:sldId id="276" r:id="rId50"/>
    <p:sldId id="294" r:id="rId51"/>
    <p:sldId id="261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4DCF-3D08-4774-9353-161390105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DAC756-7BB1-4450-A281-D97D46021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BC4F4-8467-4AD6-B404-4E57C030A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2B8F5-6AA6-47AE-9E37-89EAAD82B82C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F51D8-7AC5-4C5F-A6FE-714F32425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1340D-06E8-4CE0-B5CF-A4DBE7C2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6ED7C-7E28-4114-AF5F-BE20880DC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CAD16-897F-4851-B0E0-9E87CF413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690E92-835C-4410-A638-A4B3D992C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C9805-AB95-4288-867C-55E9E6E0F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2B8F5-6AA6-47AE-9E37-89EAAD82B82C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4A45C-1A2F-4096-982A-9480EBFB8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3F568-4135-4AEF-97A6-58C292205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6ED7C-7E28-4114-AF5F-BE20880DC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77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26A31E-D142-4F53-9091-770EE74136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F44DB-FFD2-4C08-9677-A0A50A5F6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C92DB-0E6F-433D-B69F-4CF253605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2B8F5-6AA6-47AE-9E37-89EAAD82B82C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F98D2-1CDF-490F-963D-CD0AE2243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F9169-FC0E-403E-B0F3-4439A7B79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6ED7C-7E28-4114-AF5F-BE20880DC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04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D7436-D7C0-49FC-8C2C-ACB06D9B4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3F9C9-1E97-4C09-9675-6D7108AD5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E8497-7FA0-4D8B-AAC0-C9B9E5B30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2B8F5-6AA6-47AE-9E37-89EAAD82B82C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1B5AE-7F5B-4694-AC34-CAB6BC3B0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08735-81E8-4E15-B11F-B436CC10C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6ED7C-7E28-4114-AF5F-BE20880DC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927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D7F41-E7C3-4AD8-A53A-A7F3F6CEE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6AC09-BF49-4AF1-BDC7-1AF4D42B2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0CB95-DB10-4AB9-B905-DB68E47F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2B8F5-6AA6-47AE-9E37-89EAAD82B82C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079D5-BB9F-4BCB-991D-1485341A4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782E3-05FB-41E7-B313-0C774ABB3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6ED7C-7E28-4114-AF5F-BE20880DC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3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1D13E-D006-458F-81F4-A2E23754B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A5D35-29EF-4E5F-9F62-8A56017CC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34C5AD-FC31-4ECB-A958-A5AB61495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4413D-61BB-48B5-884F-789B15B92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2B8F5-6AA6-47AE-9E37-89EAAD82B82C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FBD5C-A321-43DF-B4DA-CBAD6C04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46DE0E-20E7-4AA6-AC5B-987ACEE49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6ED7C-7E28-4114-AF5F-BE20880DC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9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23248-F81C-49DE-B93E-B727C1818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F588BD-6168-45FE-A09C-E36AE9073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7ADD58-A25D-454E-AD02-E9FD43F11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CA65CA-D1D0-41E9-B8F4-F80D854D9F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667B30-2224-4577-987F-1A97063084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B05116-D7A5-4AB8-8908-0DDC0EEF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2B8F5-6AA6-47AE-9E37-89EAAD82B82C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778A0B-D5E5-4250-8644-E4646429D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72A71-5579-4FE2-874D-25ADC95BB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6ED7C-7E28-4114-AF5F-BE20880DC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90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8ACAC-FA25-4DDF-B352-62BCDA38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521A81-3158-4F44-B3AA-464E58189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2B8F5-6AA6-47AE-9E37-89EAAD82B82C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B53D7-63B6-4787-A4F4-E27588804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E967C-D825-45A7-BC75-A10309240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6ED7C-7E28-4114-AF5F-BE20880DC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064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3F679-487C-44AD-A2EA-8B5823B78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2B8F5-6AA6-47AE-9E37-89EAAD82B82C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C54944-ACEF-46D3-9BF7-07F839F90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8359B-3DF0-432A-AFED-AD724AA90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6ED7C-7E28-4114-AF5F-BE20880DC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61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C5A7F-2A6A-4842-957C-6DCDF28D7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ADC2B-74D9-42E7-B25B-974789E6B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370348-7083-4127-A2F3-EC24A90EF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8BC63-D26D-4F66-A1BA-DD4643BA2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2B8F5-6AA6-47AE-9E37-89EAAD82B82C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6FBB88-C2E1-48BE-832C-67624A36D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5C6A2-BF46-4853-8449-F5CEDF115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6ED7C-7E28-4114-AF5F-BE20880DC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79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323B8-BE15-41F5-9DE1-093440A05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AE95C5-3115-4B2A-BB4A-BB1468A20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EED46-CEF3-4B63-B56C-20C31CE85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C4069-A124-4694-94CB-81ACB6D5B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2B8F5-6AA6-47AE-9E37-89EAAD82B82C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23B1D-1D17-4511-9891-CF97606D4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742A37-0877-466E-82D3-F52D9A14C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6ED7C-7E28-4114-AF5F-BE20880DC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667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23DB98-0A92-43AD-81B5-7AFD13224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C0D47-71C4-47A7-A992-3B07C7156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FADF4-3A3D-45AE-9BE5-B0916C63B9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2B8F5-6AA6-47AE-9E37-89EAAD82B82C}" type="datetimeFigureOut">
              <a:rPr lang="en-US" smtClean="0"/>
              <a:t>10/27/2018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CD7F2-A9DF-44B8-BF25-806DC5FC4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A8158-3617-46BD-BAE3-7EF84A171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6ED7C-7E28-4114-AF5F-BE20880DC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2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%E7%B4%84%E7%BF%B0%E7%A6%8F%E9%9F%B3+1&amp;version=CSBT#fzh-CSBT-2942l" TargetMode="External"/><Relationship Id="rId2" Type="http://schemas.openxmlformats.org/officeDocument/2006/relationships/hyperlink" Target="https://www.biblegateway.com/passage/?search=%E7%B4%84%E7%BF%B0%E7%A6%8F%E9%9F%B3+1&amp;version=CSBT#fzh-CSBT-2941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iblegateway.com/passage/?search=%E7%B4%84%E7%BF%B0%E7%A6%8F%E9%9F%B3+1&amp;version=CSBT#fzh-CSBT-2942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%E7%B4%84%E7%BF%B0%E7%A6%8F%E9%9F%B3+1&amp;version=CSBT#fzh-CSBT-2942l" TargetMode="External"/><Relationship Id="rId2" Type="http://schemas.openxmlformats.org/officeDocument/2006/relationships/hyperlink" Target="https://www.biblegateway.com/passage/?search=%E7%B4%84%E7%BF%B0%E7%A6%8F%E9%9F%B3+1&amp;version=CSBT#fzh-CSBT-2941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iblegateway.com/passage/?search=%E7%B4%84%E7%BF%B0%E7%A6%8F%E9%9F%B3+1&amp;version=CSBT#fzh-CSBT-2942m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hristian background powerpoint">
            <a:extLst>
              <a:ext uri="{FF2B5EF4-FFF2-40B4-BE49-F238E27FC236}">
                <a16:creationId xmlns:a16="http://schemas.microsoft.com/office/drawing/2014/main" id="{15890EE5-32FB-40BC-A669-D39C11E42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25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50A52B-5927-482A-B7D6-7D10D2B8A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63826"/>
            <a:ext cx="9144000" cy="2266121"/>
          </a:xfrm>
        </p:spPr>
        <p:txBody>
          <a:bodyPr>
            <a:normAutofit/>
          </a:bodyPr>
          <a:lstStyle/>
          <a:p>
            <a:r>
              <a:rPr lang="zh-TW" altLang="en-US" sz="96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安得烈行動</a:t>
            </a:r>
            <a:endParaRPr lang="en-US" sz="9600" b="1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889430-4405-4C5F-A1C6-9B8856119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82699"/>
            <a:ext cx="9144000" cy="1655762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高廣道 牧師</a:t>
            </a:r>
            <a:endParaRPr lang="en-US" sz="5400" b="1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6017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christian background powerpoint">
            <a:extLst>
              <a:ext uri="{FF2B5EF4-FFF2-40B4-BE49-F238E27FC236}">
                <a16:creationId xmlns:a16="http://schemas.microsoft.com/office/drawing/2014/main" id="{101D88FD-F28E-46A8-8391-CE9D27728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53D8DB-5BB0-4334-AF93-7CB36A20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17"/>
            <a:ext cx="10515600" cy="25974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396AE-2CDE-4E9F-BF65-37F808164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81038"/>
            <a:ext cx="11555896" cy="5495925"/>
          </a:xfrm>
        </p:spPr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altLang="zh-TW" sz="5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 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03740-116C-4530-B123-F4116EADA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82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christian background powerpoint">
            <a:extLst>
              <a:ext uri="{FF2B5EF4-FFF2-40B4-BE49-F238E27FC236}">
                <a16:creationId xmlns:a16="http://schemas.microsoft.com/office/drawing/2014/main" id="{101D88FD-F28E-46A8-8391-CE9D27728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53D8DB-5BB0-4334-AF93-7CB36A20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17"/>
            <a:ext cx="10515600" cy="25974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396AE-2CDE-4E9F-BF65-37F808164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81038"/>
            <a:ext cx="11555896" cy="5495925"/>
          </a:xfrm>
        </p:spPr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altLang="zh-TW" sz="5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 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544FD-30F7-481C-BFBA-34B3B2A31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31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christian background powerpoint">
            <a:extLst>
              <a:ext uri="{FF2B5EF4-FFF2-40B4-BE49-F238E27FC236}">
                <a16:creationId xmlns:a16="http://schemas.microsoft.com/office/drawing/2014/main" id="{101D88FD-F28E-46A8-8391-CE9D27728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53D8DB-5BB0-4334-AF93-7CB36A20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17"/>
            <a:ext cx="10515600" cy="25974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396AE-2CDE-4E9F-BF65-37F808164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81038"/>
            <a:ext cx="11555896" cy="5495925"/>
          </a:xfrm>
        </p:spPr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altLang="zh-TW" sz="5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 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77DC0E-A170-4C7B-9516-F43676234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57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christian background powerpoint">
            <a:extLst>
              <a:ext uri="{FF2B5EF4-FFF2-40B4-BE49-F238E27FC236}">
                <a16:creationId xmlns:a16="http://schemas.microsoft.com/office/drawing/2014/main" id="{101D88FD-F28E-46A8-8391-CE9D27728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53D8DB-5BB0-4334-AF93-7CB36A20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17"/>
            <a:ext cx="10515600" cy="25974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396AE-2CDE-4E9F-BF65-37F808164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81038"/>
            <a:ext cx="11555896" cy="5495925"/>
          </a:xfrm>
        </p:spPr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altLang="zh-TW" sz="5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 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FD6018-D2F8-4B5B-AAD0-E7E9C7E27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25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christian background powerpoint">
            <a:extLst>
              <a:ext uri="{FF2B5EF4-FFF2-40B4-BE49-F238E27FC236}">
                <a16:creationId xmlns:a16="http://schemas.microsoft.com/office/drawing/2014/main" id="{101D88FD-F28E-46A8-8391-CE9D27728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53D8DB-5BB0-4334-AF93-7CB36A20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17"/>
            <a:ext cx="10515600" cy="25974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396AE-2CDE-4E9F-BF65-37F808164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81038"/>
            <a:ext cx="11555896" cy="5495925"/>
          </a:xfrm>
        </p:spPr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altLang="zh-TW" sz="5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 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9F63C9-9C95-491D-BA0C-BAFF12C96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00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christian background powerpoint">
            <a:extLst>
              <a:ext uri="{FF2B5EF4-FFF2-40B4-BE49-F238E27FC236}">
                <a16:creationId xmlns:a16="http://schemas.microsoft.com/office/drawing/2014/main" id="{101D88FD-F28E-46A8-8391-CE9D27728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53D8DB-5BB0-4334-AF93-7CB36A20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17"/>
            <a:ext cx="10515600" cy="25974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396AE-2CDE-4E9F-BF65-37F808164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81038"/>
            <a:ext cx="11555896" cy="5495925"/>
          </a:xfrm>
        </p:spPr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altLang="zh-TW" sz="5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 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3586FA-F1E0-46C7-8FC7-576A7CB20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94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christian background powerpoint">
            <a:extLst>
              <a:ext uri="{FF2B5EF4-FFF2-40B4-BE49-F238E27FC236}">
                <a16:creationId xmlns:a16="http://schemas.microsoft.com/office/drawing/2014/main" id="{101D88FD-F28E-46A8-8391-CE9D27728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53D8DB-5BB0-4334-AF93-7CB36A20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17"/>
            <a:ext cx="10515600" cy="25974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396AE-2CDE-4E9F-BF65-37F808164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81038"/>
            <a:ext cx="11555896" cy="5495925"/>
          </a:xfrm>
        </p:spPr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altLang="zh-TW" sz="5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 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3DE54D-7958-4EF0-ABB6-BF9EF9EE5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02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christian background powerpoint">
            <a:extLst>
              <a:ext uri="{FF2B5EF4-FFF2-40B4-BE49-F238E27FC236}">
                <a16:creationId xmlns:a16="http://schemas.microsoft.com/office/drawing/2014/main" id="{101D88FD-F28E-46A8-8391-CE9D27728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53D8DB-5BB0-4334-AF93-7CB36A20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17"/>
            <a:ext cx="10515600" cy="25974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396AE-2CDE-4E9F-BF65-37F808164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81038"/>
            <a:ext cx="11555896" cy="5495925"/>
          </a:xfrm>
        </p:spPr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altLang="zh-TW" sz="5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 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949080-1C84-45BA-93D2-69812E29D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026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christian background powerpoint">
            <a:extLst>
              <a:ext uri="{FF2B5EF4-FFF2-40B4-BE49-F238E27FC236}">
                <a16:creationId xmlns:a16="http://schemas.microsoft.com/office/drawing/2014/main" id="{101D88FD-F28E-46A8-8391-CE9D27728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53D8DB-5BB0-4334-AF93-7CB36A20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17"/>
            <a:ext cx="10515600" cy="25974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396AE-2CDE-4E9F-BF65-37F808164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81038"/>
            <a:ext cx="11555896" cy="5495925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    </a:t>
            </a:r>
            <a:r>
              <a:rPr lang="zh-TW" altLang="en-US" sz="5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分享四年來參與俄羅斯的宣教行動</a:t>
            </a:r>
            <a:endParaRPr lang="en-US" sz="54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altLang="zh-TW" sz="5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  </a:t>
            </a:r>
            <a:r>
              <a:rPr lang="zh-TW" altLang="en-US" sz="5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安得烈行動就是 </a:t>
            </a:r>
            <a:r>
              <a:rPr lang="en-US" altLang="zh-TW" sz="5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— </a:t>
            </a:r>
            <a:r>
              <a:rPr lang="zh-TW" altLang="en-US" sz="5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領人見耶穌</a:t>
            </a:r>
            <a:endParaRPr lang="en-US" sz="54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91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hristian background powerpoint">
            <a:extLst>
              <a:ext uri="{FF2B5EF4-FFF2-40B4-BE49-F238E27FC236}">
                <a16:creationId xmlns:a16="http://schemas.microsoft.com/office/drawing/2014/main" id="{FD42B8BB-0D44-436D-89C3-66C6E6D7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DEA887-19F5-4663-A10F-5F3E0C848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783"/>
            <a:ext cx="10515600" cy="48225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F4BA3-BE3E-4538-B9BF-54F25CDAE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007165"/>
            <a:ext cx="11675166" cy="5302320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一</a:t>
            </a:r>
            <a:r>
              <a:rPr lang="en-US" altLang="zh-TW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在家庭中進行安得烈行動</a:t>
            </a:r>
            <a:r>
              <a:rPr 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(</a:t>
            </a: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約</a:t>
            </a:r>
            <a:r>
              <a:rPr 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1:40-42)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　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985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A16E4-AE7D-4889-B6FE-300AECCDB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78"/>
            <a:ext cx="10515600" cy="267286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8BA6C-31F1-493C-B50D-4B37180FE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86" y="407964"/>
            <a:ext cx="11605846" cy="5768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聽見</a:t>
            </a:r>
            <a:r>
              <a:rPr lang="zh-TW" altLang="en-US" sz="3600" b="1" u="sng" dirty="0">
                <a:solidFill>
                  <a:srgbClr val="000000"/>
                </a:solidFill>
                <a:latin typeface="Helvetica Neue"/>
              </a:rPr>
              <a:t>約翰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的話跟從耶穌的那兩個人，一個是</a:t>
            </a:r>
            <a:r>
              <a:rPr lang="zh-TW" altLang="en-US" sz="3600" b="1" u="sng" dirty="0">
                <a:solidFill>
                  <a:srgbClr val="000000"/>
                </a:solidFill>
                <a:latin typeface="Helvetica Neue"/>
              </a:rPr>
              <a:t>西門彼得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的兄弟</a:t>
            </a:r>
            <a:r>
              <a:rPr lang="zh-TW" altLang="en-US" sz="3600" b="1" u="sng" dirty="0">
                <a:solidFill>
                  <a:srgbClr val="000000"/>
                </a:solidFill>
                <a:latin typeface="Helvetica Neue"/>
              </a:rPr>
              <a:t>安得烈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。  </a:t>
            </a:r>
            <a:endParaRPr lang="en-US" altLang="zh-TW" sz="3600" b="1" dirty="0">
              <a:solidFill>
                <a:srgbClr val="000000"/>
              </a:solidFill>
              <a:latin typeface="Helvetica Neue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  他先找著自己的哥哥</a:t>
            </a:r>
            <a:r>
              <a:rPr lang="en-US" altLang="zh-TW" sz="3600" b="1" baseline="30000" dirty="0">
                <a:solidFill>
                  <a:srgbClr val="000000"/>
                </a:solidFill>
                <a:latin typeface="Helvetica Neue"/>
              </a:rPr>
              <a:t>[</a:t>
            </a:r>
            <a:r>
              <a:rPr lang="en-US" altLang="zh-TW" sz="3600" b="1" baseline="30000" dirty="0">
                <a:solidFill>
                  <a:srgbClr val="B34B2C"/>
                </a:solidFill>
                <a:latin typeface="Helvetica Neue"/>
                <a:hlinkClick r:id="rId2" tooltip="See footnote 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</a:t>
            </a:r>
            <a:r>
              <a:rPr lang="en-US" altLang="zh-TW" sz="3600" b="1" baseline="30000" dirty="0">
                <a:solidFill>
                  <a:srgbClr val="000000"/>
                </a:solidFill>
                <a:latin typeface="Helvetica Neue"/>
              </a:rPr>
              <a:t>]</a:t>
            </a:r>
            <a:r>
              <a:rPr lang="zh-TW" altLang="en-US" sz="3600" b="1" u="sng" dirty="0">
                <a:solidFill>
                  <a:srgbClr val="000000"/>
                </a:solidFill>
                <a:latin typeface="Helvetica Neue"/>
              </a:rPr>
              <a:t>西門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，對他說：「我們遇見彌賽亞了。」「彌賽</a:t>
            </a:r>
            <a:endParaRPr lang="en-US" altLang="zh-TW" sz="3600" b="1" dirty="0">
              <a:solidFill>
                <a:srgbClr val="000000"/>
              </a:solidFill>
              <a:latin typeface="Helvetica Neue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   亞」翻譯出來就是「基督」。   </a:t>
            </a:r>
            <a:endParaRPr lang="en-US" altLang="zh-TW" sz="3600" b="1" dirty="0">
              <a:solidFill>
                <a:srgbClr val="000000"/>
              </a:solidFill>
              <a:latin typeface="Helvetica Neue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  於是領他去見耶穌。耶穌看著他，說：「你是</a:t>
            </a:r>
            <a:r>
              <a:rPr lang="zh-TW" altLang="en-US" sz="3600" b="1" u="sng" dirty="0">
                <a:solidFill>
                  <a:srgbClr val="000000"/>
                </a:solidFill>
                <a:latin typeface="Helvetica Neue"/>
              </a:rPr>
              <a:t>約翰</a:t>
            </a:r>
            <a:r>
              <a:rPr lang="en-US" altLang="zh-TW" sz="3600" b="1" baseline="30000" dirty="0">
                <a:solidFill>
                  <a:srgbClr val="000000"/>
                </a:solidFill>
                <a:latin typeface="Helvetica Neue"/>
              </a:rPr>
              <a:t>[</a:t>
            </a:r>
            <a:r>
              <a:rPr lang="en-US" altLang="zh-TW" sz="3600" b="1" baseline="30000" dirty="0">
                <a:solidFill>
                  <a:srgbClr val="B34B2C"/>
                </a:solidFill>
                <a:latin typeface="Helvetica Neue"/>
                <a:hlinkClick r:id="rId3" tooltip="See footnote 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</a:t>
            </a:r>
            <a:r>
              <a:rPr lang="en-US" altLang="zh-TW" sz="3600" b="1" baseline="30000" dirty="0">
                <a:solidFill>
                  <a:srgbClr val="000000"/>
                </a:solidFill>
                <a:latin typeface="Helvetica Neue"/>
              </a:rPr>
              <a:t>]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的兒子</a:t>
            </a:r>
            <a:r>
              <a:rPr lang="zh-TW" altLang="en-US" sz="3600" b="1" u="sng" dirty="0">
                <a:solidFill>
                  <a:srgbClr val="000000"/>
                </a:solidFill>
                <a:latin typeface="Helvetica Neue"/>
              </a:rPr>
              <a:t>西門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，你要稱</a:t>
            </a:r>
            <a:endParaRPr lang="en-US" altLang="zh-TW" sz="3600" b="1" dirty="0">
              <a:solidFill>
                <a:srgbClr val="000000"/>
              </a:solidFill>
              <a:latin typeface="Helvetica Neue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   為</a:t>
            </a:r>
            <a:r>
              <a:rPr lang="zh-TW" altLang="en-US" sz="3600" b="1" u="sng" dirty="0">
                <a:solidFill>
                  <a:srgbClr val="000000"/>
                </a:solidFill>
                <a:latin typeface="Helvetica Neue"/>
              </a:rPr>
              <a:t>磯法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。」「</a:t>
            </a:r>
            <a:r>
              <a:rPr lang="zh-TW" altLang="en-US" sz="3600" b="1" u="sng" dirty="0">
                <a:solidFill>
                  <a:srgbClr val="000000"/>
                </a:solidFill>
                <a:latin typeface="Helvetica Neue"/>
              </a:rPr>
              <a:t>磯法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」翻譯出來就是「</a:t>
            </a:r>
            <a:r>
              <a:rPr lang="zh-TW" altLang="en-US" sz="3600" b="1" u="sng" dirty="0">
                <a:solidFill>
                  <a:srgbClr val="000000"/>
                </a:solidFill>
                <a:latin typeface="Helvetica Neue"/>
              </a:rPr>
              <a:t>彼得</a:t>
            </a:r>
            <a:r>
              <a:rPr lang="en-US" altLang="zh-TW" sz="3600" b="1" baseline="30000" dirty="0">
                <a:solidFill>
                  <a:srgbClr val="000000"/>
                </a:solidFill>
                <a:latin typeface="Helvetica Neue"/>
              </a:rPr>
              <a:t>[</a:t>
            </a:r>
            <a:r>
              <a:rPr lang="en-US" altLang="zh-TW" sz="3600" b="1" baseline="30000" dirty="0">
                <a:solidFill>
                  <a:srgbClr val="B34B2C"/>
                </a:solidFill>
                <a:latin typeface="Helvetica Neue"/>
                <a:hlinkClick r:id="rId4" tooltip="See footnote 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lang="en-US" altLang="zh-TW" sz="3600" b="1" baseline="30000" dirty="0">
                <a:solidFill>
                  <a:srgbClr val="000000"/>
                </a:solidFill>
                <a:latin typeface="Helvetica Neue"/>
              </a:rPr>
              <a:t>]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」。</a:t>
            </a:r>
            <a:endParaRPr lang="en-US" altLang="zh-TW" sz="3600" b="1" dirty="0">
              <a:solidFill>
                <a:srgbClr val="000000"/>
              </a:solidFill>
              <a:latin typeface="Helvetica Neue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  </a:t>
            </a:r>
            <a:r>
              <a:rPr lang="zh-TW" altLang="en-US" sz="3200" b="1" dirty="0">
                <a:solidFill>
                  <a:srgbClr val="FF0000"/>
                </a:solidFill>
                <a:latin typeface="Helvetica Neue"/>
              </a:rPr>
              <a:t>約翰福音</a:t>
            </a:r>
            <a:r>
              <a:rPr lang="en-US" altLang="zh-TW" sz="3200" b="1" dirty="0">
                <a:solidFill>
                  <a:srgbClr val="FF0000"/>
                </a:solidFill>
                <a:latin typeface="Helvetica Neue"/>
              </a:rPr>
              <a:t>1:40-42</a:t>
            </a:r>
            <a:endParaRPr lang="zh-TW" altLang="en-US" sz="3200" b="1" dirty="0">
              <a:solidFill>
                <a:srgbClr val="FF0000"/>
              </a:solidFill>
              <a:latin typeface="Helvetica Neu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03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A16E4-AE7D-4889-B6FE-300AECCDB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78"/>
            <a:ext cx="10515600" cy="267286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8BA6C-31F1-493C-B50D-4B37180FE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286" y="407964"/>
            <a:ext cx="11605846" cy="5768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聽見</a:t>
            </a:r>
            <a:r>
              <a:rPr lang="zh-TW" altLang="en-US" sz="3600" b="1" u="sng" dirty="0">
                <a:solidFill>
                  <a:srgbClr val="000000"/>
                </a:solidFill>
                <a:latin typeface="Helvetica Neue"/>
              </a:rPr>
              <a:t>約翰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的話跟從耶穌的那兩個人，一個是</a:t>
            </a:r>
            <a:r>
              <a:rPr lang="zh-TW" altLang="en-US" sz="3600" b="1" u="sng" dirty="0">
                <a:solidFill>
                  <a:srgbClr val="000000"/>
                </a:solidFill>
                <a:latin typeface="Helvetica Neue"/>
              </a:rPr>
              <a:t>西門彼得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的兄弟</a:t>
            </a:r>
            <a:r>
              <a:rPr lang="zh-TW" altLang="en-US" sz="3600" b="1" u="sng" dirty="0">
                <a:solidFill>
                  <a:srgbClr val="000000"/>
                </a:solidFill>
                <a:latin typeface="Helvetica Neue"/>
              </a:rPr>
              <a:t>安得烈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。  </a:t>
            </a:r>
            <a:endParaRPr lang="en-US" altLang="zh-TW" sz="3600" b="1" dirty="0">
              <a:solidFill>
                <a:srgbClr val="000000"/>
              </a:solidFill>
              <a:latin typeface="Helvetica Neue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  他先找著自己的哥哥</a:t>
            </a:r>
            <a:r>
              <a:rPr lang="en-US" altLang="zh-TW" sz="3600" b="1" baseline="30000" dirty="0">
                <a:solidFill>
                  <a:srgbClr val="000000"/>
                </a:solidFill>
                <a:latin typeface="Helvetica Neue"/>
              </a:rPr>
              <a:t>[</a:t>
            </a:r>
            <a:r>
              <a:rPr lang="en-US" altLang="zh-TW" sz="3600" b="1" baseline="30000" dirty="0">
                <a:solidFill>
                  <a:srgbClr val="B34B2C"/>
                </a:solidFill>
                <a:latin typeface="Helvetica Neue"/>
                <a:hlinkClick r:id="rId2" tooltip="See footnote k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</a:t>
            </a:r>
            <a:r>
              <a:rPr lang="en-US" altLang="zh-TW" sz="3600" b="1" baseline="30000" dirty="0">
                <a:solidFill>
                  <a:srgbClr val="000000"/>
                </a:solidFill>
                <a:latin typeface="Helvetica Neue"/>
              </a:rPr>
              <a:t>]</a:t>
            </a:r>
            <a:r>
              <a:rPr lang="zh-TW" altLang="en-US" sz="3600" b="1" u="sng" dirty="0">
                <a:solidFill>
                  <a:srgbClr val="000000"/>
                </a:solidFill>
                <a:latin typeface="Helvetica Neue"/>
              </a:rPr>
              <a:t>西門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，對他說：「我們遇見彌賽亞了。」「彌賽</a:t>
            </a:r>
            <a:endParaRPr lang="en-US" altLang="zh-TW" sz="3600" b="1" dirty="0">
              <a:solidFill>
                <a:srgbClr val="000000"/>
              </a:solidFill>
              <a:latin typeface="Helvetica Neue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   亞」翻譯出來就是「基督」。   </a:t>
            </a:r>
            <a:endParaRPr lang="en-US" altLang="zh-TW" sz="3600" b="1" dirty="0">
              <a:solidFill>
                <a:srgbClr val="000000"/>
              </a:solidFill>
              <a:latin typeface="Helvetica Neue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  於是領他去見耶穌。耶穌看著他，說：「你是</a:t>
            </a:r>
            <a:r>
              <a:rPr lang="zh-TW" altLang="en-US" sz="3600" b="1" u="sng" dirty="0">
                <a:solidFill>
                  <a:srgbClr val="000000"/>
                </a:solidFill>
                <a:latin typeface="Helvetica Neue"/>
              </a:rPr>
              <a:t>約翰</a:t>
            </a:r>
            <a:r>
              <a:rPr lang="en-US" altLang="zh-TW" sz="3600" b="1" baseline="30000" dirty="0">
                <a:solidFill>
                  <a:srgbClr val="000000"/>
                </a:solidFill>
                <a:latin typeface="Helvetica Neue"/>
              </a:rPr>
              <a:t>[</a:t>
            </a:r>
            <a:r>
              <a:rPr lang="en-US" altLang="zh-TW" sz="3600" b="1" baseline="30000" dirty="0">
                <a:solidFill>
                  <a:srgbClr val="B34B2C"/>
                </a:solidFill>
                <a:latin typeface="Helvetica Neue"/>
                <a:hlinkClick r:id="rId3" tooltip="See footnote 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</a:t>
            </a:r>
            <a:r>
              <a:rPr lang="en-US" altLang="zh-TW" sz="3600" b="1" baseline="30000" dirty="0">
                <a:solidFill>
                  <a:srgbClr val="000000"/>
                </a:solidFill>
                <a:latin typeface="Helvetica Neue"/>
              </a:rPr>
              <a:t>]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的兒子</a:t>
            </a:r>
            <a:r>
              <a:rPr lang="zh-TW" altLang="en-US" sz="3600" b="1" u="sng" dirty="0">
                <a:solidFill>
                  <a:srgbClr val="000000"/>
                </a:solidFill>
                <a:latin typeface="Helvetica Neue"/>
              </a:rPr>
              <a:t>西門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，你要稱</a:t>
            </a:r>
            <a:endParaRPr lang="en-US" altLang="zh-TW" sz="3600" b="1" dirty="0">
              <a:solidFill>
                <a:srgbClr val="000000"/>
              </a:solidFill>
              <a:latin typeface="Helvetica Neue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   為</a:t>
            </a:r>
            <a:r>
              <a:rPr lang="zh-TW" altLang="en-US" sz="3600" b="1" u="sng" dirty="0">
                <a:solidFill>
                  <a:srgbClr val="000000"/>
                </a:solidFill>
                <a:latin typeface="Helvetica Neue"/>
              </a:rPr>
              <a:t>磯法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。」「</a:t>
            </a:r>
            <a:r>
              <a:rPr lang="zh-TW" altLang="en-US" sz="3600" b="1" u="sng" dirty="0">
                <a:solidFill>
                  <a:srgbClr val="000000"/>
                </a:solidFill>
                <a:latin typeface="Helvetica Neue"/>
              </a:rPr>
              <a:t>磯法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」翻譯出來就是「</a:t>
            </a:r>
            <a:r>
              <a:rPr lang="zh-TW" altLang="en-US" sz="3600" b="1" u="sng" dirty="0">
                <a:solidFill>
                  <a:srgbClr val="000000"/>
                </a:solidFill>
                <a:latin typeface="Helvetica Neue"/>
              </a:rPr>
              <a:t>彼得</a:t>
            </a:r>
            <a:r>
              <a:rPr lang="en-US" altLang="zh-TW" sz="3600" b="1" baseline="30000" dirty="0">
                <a:solidFill>
                  <a:srgbClr val="000000"/>
                </a:solidFill>
                <a:latin typeface="Helvetica Neue"/>
              </a:rPr>
              <a:t>[</a:t>
            </a:r>
            <a:r>
              <a:rPr lang="en-US" altLang="zh-TW" sz="3600" b="1" baseline="30000" dirty="0">
                <a:solidFill>
                  <a:srgbClr val="B34B2C"/>
                </a:solidFill>
                <a:latin typeface="Helvetica Neue"/>
                <a:hlinkClick r:id="rId4" tooltip="See footnote 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</a:t>
            </a:r>
            <a:r>
              <a:rPr lang="en-US" altLang="zh-TW" sz="3600" b="1" baseline="30000" dirty="0">
                <a:solidFill>
                  <a:srgbClr val="000000"/>
                </a:solidFill>
                <a:latin typeface="Helvetica Neue"/>
              </a:rPr>
              <a:t>]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」。</a:t>
            </a:r>
            <a:endParaRPr lang="en-US" altLang="zh-TW" sz="3600" b="1" dirty="0">
              <a:solidFill>
                <a:srgbClr val="000000"/>
              </a:solidFill>
              <a:latin typeface="Helvetica Neue"/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  </a:t>
            </a:r>
            <a:r>
              <a:rPr lang="zh-TW" altLang="en-US" sz="3200" b="1" dirty="0">
                <a:solidFill>
                  <a:srgbClr val="FF0000"/>
                </a:solidFill>
                <a:latin typeface="Helvetica Neue"/>
              </a:rPr>
              <a:t>約翰福音</a:t>
            </a:r>
            <a:r>
              <a:rPr lang="en-US" altLang="zh-TW" sz="3200" b="1" dirty="0">
                <a:solidFill>
                  <a:srgbClr val="FF0000"/>
                </a:solidFill>
                <a:latin typeface="Helvetica Neue"/>
              </a:rPr>
              <a:t>1:40-42</a:t>
            </a:r>
            <a:endParaRPr lang="zh-TW" altLang="en-US" sz="3200" b="1" dirty="0">
              <a:solidFill>
                <a:srgbClr val="FF0000"/>
              </a:solidFill>
              <a:latin typeface="Helvetica Neu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386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hristian background powerpoint">
            <a:extLst>
              <a:ext uri="{FF2B5EF4-FFF2-40B4-BE49-F238E27FC236}">
                <a16:creationId xmlns:a16="http://schemas.microsoft.com/office/drawing/2014/main" id="{FD42B8BB-0D44-436D-89C3-66C6E6D7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DEA887-19F5-4663-A10F-5F3E0C848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783"/>
            <a:ext cx="10515600" cy="48225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F4BA3-BE3E-4538-B9BF-54F25CDAE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007165"/>
            <a:ext cx="11675166" cy="5302320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一</a:t>
            </a:r>
            <a:r>
              <a:rPr lang="en-US" altLang="zh-TW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在家庭中進行安得烈行動</a:t>
            </a:r>
            <a:r>
              <a:rPr 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(</a:t>
            </a: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約</a:t>
            </a:r>
            <a:r>
              <a:rPr 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1:40-42)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　　</a:t>
            </a:r>
            <a:r>
              <a:rPr 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1.</a:t>
            </a: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若真知道福音的好處，就要積極向親</a:t>
            </a:r>
            <a:endParaRPr lang="en-US" altLang="zh-TW" sz="44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altLang="zh-TW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            </a:t>
            </a: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人傳福音。</a:t>
            </a:r>
            <a:endParaRPr lang="en-US" sz="44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205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hristian background powerpoint">
            <a:extLst>
              <a:ext uri="{FF2B5EF4-FFF2-40B4-BE49-F238E27FC236}">
                <a16:creationId xmlns:a16="http://schemas.microsoft.com/office/drawing/2014/main" id="{FD42B8BB-0D44-436D-89C3-66C6E6D7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504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DEA887-19F5-4663-A10F-5F3E0C848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783"/>
            <a:ext cx="10515600" cy="48225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F4BA3-BE3E-4538-B9BF-54F25CDAE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007165"/>
            <a:ext cx="11675166" cy="5302320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一</a:t>
            </a:r>
            <a:r>
              <a:rPr lang="en-US" altLang="zh-TW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在家庭中進行安得烈行動</a:t>
            </a:r>
            <a:r>
              <a:rPr 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(</a:t>
            </a: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約</a:t>
            </a:r>
            <a:r>
              <a:rPr 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1:40-42)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　　</a:t>
            </a:r>
            <a:r>
              <a:rPr 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1.</a:t>
            </a: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若真知道福音的好處，就要積極向親</a:t>
            </a:r>
            <a:endParaRPr lang="en-US" altLang="zh-TW" sz="44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altLang="zh-TW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            </a:t>
            </a: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人傳福音。</a:t>
            </a:r>
            <a:endParaRPr lang="en-US" sz="44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       2.</a:t>
            </a: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開放家庭成為傳福音的據點</a:t>
            </a:r>
            <a:r>
              <a:rPr 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(</a:t>
            </a: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路</a:t>
            </a:r>
            <a:r>
              <a:rPr 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5:27-32)</a:t>
            </a: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。</a:t>
            </a:r>
            <a:endParaRPr lang="en-US" sz="44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7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EAE29-4168-4B07-ABC2-60F44ABD9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027"/>
            <a:ext cx="10515600" cy="33130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AD4D7-125C-4172-A288-4AE411A89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96" y="490331"/>
            <a:ext cx="11913704" cy="63676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b="1" baseline="30000" dirty="0"/>
              <a:t> </a:t>
            </a:r>
            <a:r>
              <a:rPr lang="zh-TW" altLang="en-US" sz="3600" b="1" dirty="0"/>
              <a:t>這 事 以 後 ， 耶 穌 出 去 ， 看 見 一 個 稅 吏 ， 名 叫 利 未 ， 坐 在 稅 關 上 ， 就 對 他 說 ： 你 跟 從 我 來 。</a:t>
            </a:r>
          </a:p>
          <a:p>
            <a:pPr marL="0" indent="0">
              <a:buNone/>
            </a:pPr>
            <a:r>
              <a:rPr lang="en-US" altLang="zh-TW" sz="3600" b="1" baseline="30000" dirty="0"/>
              <a:t> </a:t>
            </a:r>
            <a:r>
              <a:rPr lang="zh-TW" altLang="en-US" sz="3600" b="1" dirty="0"/>
              <a:t>他 就 撇 下 所 有 的 ， 起 來 ， 跟 從 了 耶 穌 。</a:t>
            </a:r>
            <a:endParaRPr lang="en-US" altLang="zh-TW" sz="3600" b="1" dirty="0"/>
          </a:p>
          <a:p>
            <a:pPr marL="0" indent="0">
              <a:buNone/>
            </a:pPr>
            <a:r>
              <a:rPr lang="en-US" altLang="zh-TW" sz="3600" b="1" baseline="30000" dirty="0"/>
              <a:t> </a:t>
            </a:r>
            <a:r>
              <a:rPr lang="zh-TW" altLang="en-US" sz="3600" b="1" dirty="0"/>
              <a:t>利 未 在 自 己 家 裡 為 耶 穌 大 擺 筵 席 ， 有 許 多 稅 吏 和 別 人 與 他 們 一 同 坐 席 。</a:t>
            </a:r>
            <a:endParaRPr lang="en-US" altLang="zh-TW" sz="3600" b="1" dirty="0"/>
          </a:p>
          <a:p>
            <a:pPr marL="0" indent="0">
              <a:buNone/>
            </a:pPr>
            <a:r>
              <a:rPr lang="zh-TW" altLang="en-US" sz="3600" b="1" dirty="0"/>
              <a:t>法 利 賽 人 和 文 士 就 向 耶 穌 的 門 徒 發 怨 言 說 ： 你 們 為 甚 麼 和 稅 吏 並 罪 人 一 同 吃 喝 呢 ？</a:t>
            </a:r>
            <a:endParaRPr lang="en-US" altLang="zh-TW" sz="3600" b="1" dirty="0"/>
          </a:p>
          <a:p>
            <a:pPr marL="0" indent="0">
              <a:buNone/>
            </a:pPr>
            <a:r>
              <a:rPr lang="zh-TW" altLang="en-US" sz="3600" b="1" dirty="0"/>
              <a:t>耶 穌 對 他 們 說 ： 無 病 的 人 用 不 著 醫 生 ； 有 病 的 人 才 用 得 著 。</a:t>
            </a:r>
          </a:p>
          <a:p>
            <a:pPr marL="0" indent="0">
              <a:buNone/>
            </a:pPr>
            <a:r>
              <a:rPr lang="zh-TW" altLang="en-US" sz="3600" b="1" dirty="0"/>
              <a:t>我 來 本 不 是 召 義 人 悔 改 ， 乃 是 召 罪 人 悔 改 。</a:t>
            </a: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FF0000"/>
                </a:solidFill>
              </a:rPr>
              <a:t>路加福音</a:t>
            </a:r>
            <a:r>
              <a:rPr lang="en-US" altLang="zh-TW" sz="3600" b="1" dirty="0">
                <a:solidFill>
                  <a:srgbClr val="FF0000"/>
                </a:solidFill>
              </a:rPr>
              <a:t>5:27-32</a:t>
            </a:r>
            <a:br>
              <a:rPr lang="zh-TW" altLang="en-US" sz="3600" b="1" dirty="0">
                <a:solidFill>
                  <a:srgbClr val="FF0000"/>
                </a:solidFill>
              </a:rPr>
            </a:b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309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hristian background powerpoint">
            <a:extLst>
              <a:ext uri="{FF2B5EF4-FFF2-40B4-BE49-F238E27FC236}">
                <a16:creationId xmlns:a16="http://schemas.microsoft.com/office/drawing/2014/main" id="{3BF48551-05C4-4703-A8B4-F4EE01ED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5387A0-7AFF-482F-ACC0-1AB4737B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026"/>
            <a:ext cx="10515600" cy="26504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221AA-BC75-4231-8696-49FB99D02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47" y="622852"/>
            <a:ext cx="11555895" cy="5554111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　　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9666E-704F-41F3-9479-F63AE3C7E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84" y="788992"/>
            <a:ext cx="10240616" cy="539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15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hristian background powerpoint">
            <a:extLst>
              <a:ext uri="{FF2B5EF4-FFF2-40B4-BE49-F238E27FC236}">
                <a16:creationId xmlns:a16="http://schemas.microsoft.com/office/drawing/2014/main" id="{3BF48551-05C4-4703-A8B4-F4EE01ED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5387A0-7AFF-482F-ACC0-1AB4737B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026"/>
            <a:ext cx="10515600" cy="26504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221AA-BC75-4231-8696-49FB99D02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47" y="622852"/>
            <a:ext cx="11555895" cy="5554111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　　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473DE2-180D-45FA-8FBD-D58A5142D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1" y="681037"/>
            <a:ext cx="10743206" cy="569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96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hristian background powerpoint">
            <a:extLst>
              <a:ext uri="{FF2B5EF4-FFF2-40B4-BE49-F238E27FC236}">
                <a16:creationId xmlns:a16="http://schemas.microsoft.com/office/drawing/2014/main" id="{3BF48551-05C4-4703-A8B4-F4EE01ED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5387A0-7AFF-482F-ACC0-1AB4737B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026"/>
            <a:ext cx="10515600" cy="26504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221AA-BC75-4231-8696-49FB99D02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47" y="622852"/>
            <a:ext cx="11555895" cy="5554111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　　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0A3556-180C-4A68-900E-318D6EF08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624840"/>
            <a:ext cx="10519327" cy="561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001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hristian background powerpoint">
            <a:extLst>
              <a:ext uri="{FF2B5EF4-FFF2-40B4-BE49-F238E27FC236}">
                <a16:creationId xmlns:a16="http://schemas.microsoft.com/office/drawing/2014/main" id="{3BF48551-05C4-4703-A8B4-F4EE01ED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5387A0-7AFF-482F-ACC0-1AB4737B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026"/>
            <a:ext cx="10515600" cy="26504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221AA-BC75-4231-8696-49FB99D02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47" y="622852"/>
            <a:ext cx="11555895" cy="5554111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二</a:t>
            </a:r>
            <a:r>
              <a:rPr lang="en-US" altLang="zh-TW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在孩童中進行安得烈行動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(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約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6:8-11)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：</a:t>
            </a:r>
            <a:endParaRPr lang="en-US" sz="48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　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457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9E38A-214E-4444-B92A-23BC55DE6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A1E87-9990-4E0A-A34E-E968799A0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954157"/>
            <a:ext cx="11714921" cy="522280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zh-TW" altLang="en-US" sz="4000" b="1" dirty="0">
                <a:solidFill>
                  <a:srgbClr val="000000"/>
                </a:solidFill>
                <a:latin typeface="Helvetica Neue"/>
              </a:rPr>
              <a:t>有 一 個 門 徒 ， 就 是 西 門 彼 得 的 兄 弟 安 得 烈 ， 對 耶 穌 說 ：</a:t>
            </a:r>
          </a:p>
          <a:p>
            <a:pPr marL="0" indent="0">
              <a:buNone/>
            </a:pPr>
            <a:r>
              <a:rPr lang="en-US" altLang="zh-TW" sz="40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zh-TW" altLang="en-US" sz="4000" b="1" dirty="0">
                <a:solidFill>
                  <a:srgbClr val="000000"/>
                </a:solidFill>
                <a:latin typeface="Helvetica Neue"/>
              </a:rPr>
              <a:t>在 這 裡 有 一 個 孩 童 ， 帶 著 五 個 大 麥 餅 、 兩 條 魚 ， 只 是 分 給 這 許 多 人 還 算 甚 麼 呢 ？</a:t>
            </a:r>
          </a:p>
          <a:p>
            <a:pPr marL="0" indent="0">
              <a:buNone/>
            </a:pPr>
            <a:r>
              <a:rPr lang="en-US" altLang="zh-TW" sz="40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zh-TW" altLang="en-US" sz="4000" b="1" dirty="0">
                <a:solidFill>
                  <a:srgbClr val="000000"/>
                </a:solidFill>
                <a:latin typeface="Helvetica Neue"/>
              </a:rPr>
              <a:t>耶 穌 說 ： 你 們 叫 眾 人 坐 下 。 原 來 那 地 方 的 草 多 ， 眾 人 就 坐 下 ， 數 目 約 有 五 千 。</a:t>
            </a:r>
          </a:p>
          <a:p>
            <a:pPr marL="0" indent="0">
              <a:buNone/>
            </a:pPr>
            <a:r>
              <a:rPr lang="en-US" altLang="zh-TW" sz="40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zh-TW" altLang="en-US" sz="4000" b="1" dirty="0">
                <a:solidFill>
                  <a:srgbClr val="000000"/>
                </a:solidFill>
                <a:latin typeface="Helvetica Neue"/>
              </a:rPr>
              <a:t>耶 穌 拿 起 餅 來 ， 祝 謝 了 ， 就 分 給 那 坐 著 的 人 ； 分 魚 也 是 這 樣 ， 都 隨 著 他 們 所 要 的 。</a:t>
            </a:r>
            <a:endParaRPr lang="en-US" altLang="zh-TW" sz="4000" b="1" dirty="0">
              <a:solidFill>
                <a:srgbClr val="000000"/>
              </a:solidFill>
              <a:latin typeface="Helvetica Neue"/>
            </a:endParaRPr>
          </a:p>
          <a:p>
            <a:pPr marL="0" indent="0">
              <a:buNone/>
            </a:pPr>
            <a:r>
              <a:rPr lang="zh-TW" altLang="en-US" sz="4000" b="1" dirty="0">
                <a:solidFill>
                  <a:srgbClr val="FF0000"/>
                </a:solidFill>
                <a:latin typeface="Helvetica Neue"/>
              </a:rPr>
              <a:t>約翰福音</a:t>
            </a:r>
            <a:r>
              <a:rPr lang="en-US" altLang="zh-TW" sz="4000" b="1" dirty="0">
                <a:solidFill>
                  <a:srgbClr val="FF0000"/>
                </a:solidFill>
                <a:latin typeface="Helvetica Neue"/>
              </a:rPr>
              <a:t>6:8-11</a:t>
            </a:r>
            <a:endParaRPr lang="zh-TW" altLang="en-US" sz="4000" b="1" dirty="0">
              <a:solidFill>
                <a:srgbClr val="FF0000"/>
              </a:solidFill>
              <a:latin typeface="Helvetica Neue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502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hristian background powerpoint">
            <a:extLst>
              <a:ext uri="{FF2B5EF4-FFF2-40B4-BE49-F238E27FC236}">
                <a16:creationId xmlns:a16="http://schemas.microsoft.com/office/drawing/2014/main" id="{3BF48551-05C4-4703-A8B4-F4EE01ED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5387A0-7AFF-482F-ACC0-1AB4737B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026"/>
            <a:ext cx="10515600" cy="26504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221AA-BC75-4231-8696-49FB99D02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47" y="622852"/>
            <a:ext cx="11555895" cy="5554111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二</a:t>
            </a:r>
            <a:r>
              <a:rPr lang="en-US" altLang="zh-TW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在孩童中進行安得烈行動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(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約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6:8-11)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：</a:t>
            </a:r>
            <a:endParaRPr lang="en-US" sz="48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　　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1.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趁著孩子內心單純時，帶到耶穌</a:t>
            </a:r>
            <a:endParaRPr lang="en-US" altLang="zh-TW" sz="4800" b="1" dirty="0"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altLang="zh-TW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          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面前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(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太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19:13-14)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。</a:t>
            </a:r>
            <a:endParaRPr lang="en-US" sz="48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355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5797E-CCB2-45D6-A22F-25A1BE48B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0395F-AC29-4C6F-A51F-B459E6B6F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12" y="681038"/>
            <a:ext cx="11141765" cy="5548934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有 一 個 門 徒 ， 就 是 西 門 彼 得 的 兄 弟 安 得 烈 ， 對 耶 穌 說 ：</a:t>
            </a:r>
          </a:p>
          <a:p>
            <a:pPr marL="0" indent="0">
              <a:buNone/>
            </a:pPr>
            <a:r>
              <a:rPr lang="en-US" altLang="zh-TW" sz="36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9 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在 這 裡 有 一 個 孩 童 ， 帶 著 五 個 大 麥 餅 、 兩 條 魚 ， 只 是 分 給 這 許 多 人 還 算 甚 麼 呢 ？</a:t>
            </a:r>
          </a:p>
          <a:p>
            <a:pPr marL="0" indent="0">
              <a:buNone/>
            </a:pPr>
            <a:r>
              <a:rPr lang="en-US" altLang="zh-TW" sz="36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10 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耶 穌 說 ： 你 們 叫 眾 人 坐 下 。 原 來 那 地 方 的 草 多 ， 眾 人 就 坐 下 ， 數 目 約 有 五 千 。</a:t>
            </a:r>
          </a:p>
          <a:p>
            <a:pPr marL="0" indent="0">
              <a:buNone/>
            </a:pPr>
            <a:r>
              <a:rPr lang="en-US" altLang="zh-TW" sz="36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11 </a:t>
            </a:r>
            <a:r>
              <a:rPr lang="zh-TW" altLang="en-US" sz="3600" b="1" dirty="0">
                <a:solidFill>
                  <a:srgbClr val="000000"/>
                </a:solidFill>
                <a:latin typeface="Helvetica Neue"/>
              </a:rPr>
              <a:t>耶 穌 拿 起 餅 來 ， 祝 謝 了 ， 就 分 給 那 坐 著 的 人 ； 分 魚 也 是 這 樣 ， 都 隨 著 他 們 所 要 的 。</a:t>
            </a:r>
            <a:endParaRPr lang="en-US" altLang="zh-TW" sz="3600" b="1" dirty="0">
              <a:solidFill>
                <a:srgbClr val="000000"/>
              </a:solidFill>
              <a:latin typeface="Helvetica Neue"/>
            </a:endParaRPr>
          </a:p>
          <a:p>
            <a:pPr marL="0" indent="0">
              <a:buNone/>
            </a:pPr>
            <a:r>
              <a:rPr lang="zh-TW" altLang="en-US" sz="3200" b="1" dirty="0">
                <a:solidFill>
                  <a:srgbClr val="FF0000"/>
                </a:solidFill>
                <a:latin typeface="Helvetica Neue"/>
              </a:rPr>
              <a:t>約翰福音</a:t>
            </a:r>
            <a:r>
              <a:rPr lang="en-US" altLang="zh-TW" sz="3200" b="1" dirty="0">
                <a:solidFill>
                  <a:srgbClr val="FF0000"/>
                </a:solidFill>
                <a:latin typeface="Helvetica Neue"/>
              </a:rPr>
              <a:t>6:8-11</a:t>
            </a:r>
            <a:endParaRPr lang="zh-TW" altLang="en-US" sz="3200" b="1" dirty="0">
              <a:solidFill>
                <a:srgbClr val="FF0000"/>
              </a:solidFill>
              <a:latin typeface="Helvetica Neu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769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6C0D7-FA45-43DB-AB48-D71FCFF4A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278"/>
            <a:ext cx="10515600" cy="35780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50847-0888-417D-94B2-E2380B451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051" y="755374"/>
            <a:ext cx="11661913" cy="5421589"/>
          </a:xfrm>
        </p:spPr>
        <p:txBody>
          <a:bodyPr/>
          <a:lstStyle/>
          <a:p>
            <a:pPr marL="0" indent="0">
              <a:buNone/>
            </a:pPr>
            <a:r>
              <a:rPr lang="zh-TW" altLang="en-US" b="1" baseline="30000" dirty="0"/>
              <a:t> </a:t>
            </a:r>
            <a:r>
              <a:rPr lang="zh-TW" altLang="en-US" sz="4800" b="1" dirty="0"/>
              <a:t>那 時 ， 有 人 帶 著 小 孩 子 來 見 耶 穌 ， 要 耶 穌 給 他 們 按 手 禱 告 ， 門 徒 就 責 備 那 些 人 。</a:t>
            </a:r>
          </a:p>
          <a:p>
            <a:pPr marL="0" indent="0">
              <a:buNone/>
            </a:pPr>
            <a:r>
              <a:rPr lang="zh-TW" altLang="en-US" sz="4800" b="1" dirty="0"/>
              <a:t>耶 穌 說 ： 讓 小 孩 子 到 我 這 裡 來 ， 不 要 禁 止 他 們 ； 因 為 在 天 國 的 ， 正 是 這 樣 的 人 。</a:t>
            </a:r>
            <a:endParaRPr lang="en-US" altLang="zh-TW" sz="4800" b="1" dirty="0"/>
          </a:p>
          <a:p>
            <a:pPr marL="0" indent="0">
              <a:buNone/>
            </a:pPr>
            <a:r>
              <a:rPr lang="zh-TW" altLang="en-US" sz="4400" b="1" dirty="0">
                <a:solidFill>
                  <a:srgbClr val="FF0000"/>
                </a:solidFill>
              </a:rPr>
              <a:t>馬太</a:t>
            </a:r>
            <a:r>
              <a:rPr lang="en-US" altLang="zh-TW" sz="4400" b="1" dirty="0">
                <a:solidFill>
                  <a:srgbClr val="FF0000"/>
                </a:solidFill>
              </a:rPr>
              <a:t>19:13-14</a:t>
            </a:r>
            <a:endParaRPr lang="zh-TW" altLang="en-US" sz="44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537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hristian background powerpoint">
            <a:extLst>
              <a:ext uri="{FF2B5EF4-FFF2-40B4-BE49-F238E27FC236}">
                <a16:creationId xmlns:a16="http://schemas.microsoft.com/office/drawing/2014/main" id="{3BF48551-05C4-4703-A8B4-F4EE01ED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5387A0-7AFF-482F-ACC0-1AB4737B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026"/>
            <a:ext cx="10515600" cy="26504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221AA-BC75-4231-8696-49FB99D02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47" y="622852"/>
            <a:ext cx="11555895" cy="5554111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二</a:t>
            </a:r>
            <a:r>
              <a:rPr lang="en-US" altLang="zh-TW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在孩童中進行安得烈行動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(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約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6:8-11)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：</a:t>
            </a:r>
            <a:endParaRPr lang="en-US" sz="48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　　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1.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趁著孩子內心單純時，帶到耶穌</a:t>
            </a:r>
            <a:endParaRPr lang="en-US" altLang="zh-TW" sz="4800" b="1" dirty="0"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altLang="zh-TW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          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面前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(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太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19:13-14)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。</a:t>
            </a:r>
            <a:endParaRPr lang="en-US" sz="48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       2.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教會要注重兒童的宗教教育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(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箴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22:6)</a:t>
            </a:r>
            <a:endParaRPr lang="en-US" sz="48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826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F75B1-548A-4C6C-92F8-0A650C8EE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301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9E755-6C26-4FB8-8BE3-B2EA111E5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6435"/>
            <a:ext cx="10515600" cy="50505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4800" b="1" dirty="0"/>
              <a:t>教 養 孩 童， 使 他 走 當 行 的 道 ， 就 是 到 老 他 也 不 偏 離 。</a:t>
            </a:r>
            <a:endParaRPr lang="en-US" altLang="zh-TW" sz="4800" b="1" dirty="0"/>
          </a:p>
          <a:p>
            <a:pPr marL="0" indent="0">
              <a:buNone/>
            </a:pPr>
            <a:r>
              <a:rPr lang="zh-TW" altLang="en-US" sz="4400" b="1" dirty="0">
                <a:solidFill>
                  <a:srgbClr val="FF0000"/>
                </a:solidFill>
              </a:rPr>
              <a:t>箴言</a:t>
            </a:r>
            <a:r>
              <a:rPr lang="en-US" altLang="zh-TW" sz="4400" b="1" dirty="0">
                <a:solidFill>
                  <a:srgbClr val="FF0000"/>
                </a:solidFill>
              </a:rPr>
              <a:t>22:6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11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hristian background powerpoint">
            <a:extLst>
              <a:ext uri="{FF2B5EF4-FFF2-40B4-BE49-F238E27FC236}">
                <a16:creationId xmlns:a16="http://schemas.microsoft.com/office/drawing/2014/main" id="{FD42B8BB-0D44-436D-89C3-66C6E6D7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DEA887-19F5-4663-A10F-5F3E0C848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783"/>
            <a:ext cx="10515600" cy="48225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F4BA3-BE3E-4538-B9BF-54F25CDAE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007165"/>
            <a:ext cx="11675166" cy="5302320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　　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1B343-D114-4A3D-9D65-06796FAA8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729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hristian background powerpoint">
            <a:extLst>
              <a:ext uri="{FF2B5EF4-FFF2-40B4-BE49-F238E27FC236}">
                <a16:creationId xmlns:a16="http://schemas.microsoft.com/office/drawing/2014/main" id="{FD42B8BB-0D44-436D-89C3-66C6E6D7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DEA887-19F5-4663-A10F-5F3E0C848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783"/>
            <a:ext cx="10515600" cy="48225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F4BA3-BE3E-4538-B9BF-54F25CDAE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007165"/>
            <a:ext cx="11675166" cy="5302320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　　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DAC093-E8D9-472C-8F03-CDE923423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14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hristian background powerpoint">
            <a:extLst>
              <a:ext uri="{FF2B5EF4-FFF2-40B4-BE49-F238E27FC236}">
                <a16:creationId xmlns:a16="http://schemas.microsoft.com/office/drawing/2014/main" id="{FD42B8BB-0D44-436D-89C3-66C6E6D7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DEA887-19F5-4663-A10F-5F3E0C848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783"/>
            <a:ext cx="10515600" cy="48225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F4BA3-BE3E-4538-B9BF-54F25CDAE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007165"/>
            <a:ext cx="11675166" cy="5302320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　　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1B7EE-11FD-42BC-9CE0-11194E974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391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hristian background powerpoint">
            <a:extLst>
              <a:ext uri="{FF2B5EF4-FFF2-40B4-BE49-F238E27FC236}">
                <a16:creationId xmlns:a16="http://schemas.microsoft.com/office/drawing/2014/main" id="{FD42B8BB-0D44-436D-89C3-66C6E6D7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DEA887-19F5-4663-A10F-5F3E0C848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783"/>
            <a:ext cx="10515600" cy="48225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F4BA3-BE3E-4538-B9BF-54F25CDAE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007165"/>
            <a:ext cx="11675166" cy="5302320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　　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7D47FD-5B61-4110-872E-53DD35AF2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27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hristian background powerpoint">
            <a:extLst>
              <a:ext uri="{FF2B5EF4-FFF2-40B4-BE49-F238E27FC236}">
                <a16:creationId xmlns:a16="http://schemas.microsoft.com/office/drawing/2014/main" id="{FD42B8BB-0D44-436D-89C3-66C6E6D7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DEA887-19F5-4663-A10F-5F3E0C848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783"/>
            <a:ext cx="10515600" cy="48225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F4BA3-BE3E-4538-B9BF-54F25CDAE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007165"/>
            <a:ext cx="11675166" cy="5302320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　　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3A91C0-3BE0-4BC1-9B38-E8A438654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635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hristian background powerpoint">
            <a:extLst>
              <a:ext uri="{FF2B5EF4-FFF2-40B4-BE49-F238E27FC236}">
                <a16:creationId xmlns:a16="http://schemas.microsoft.com/office/drawing/2014/main" id="{FD42B8BB-0D44-436D-89C3-66C6E6D7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DEA887-19F5-4663-A10F-5F3E0C848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783"/>
            <a:ext cx="10515600" cy="48225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F4BA3-BE3E-4538-B9BF-54F25CDAE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007165"/>
            <a:ext cx="11675166" cy="5302320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　　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868ADB-E68C-4319-8D4C-A63BC3E4B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25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751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hristian background powerpoint">
            <a:extLst>
              <a:ext uri="{FF2B5EF4-FFF2-40B4-BE49-F238E27FC236}">
                <a16:creationId xmlns:a16="http://schemas.microsoft.com/office/drawing/2014/main" id="{FD42B8BB-0D44-436D-89C3-66C6E6D7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DEA887-19F5-4663-A10F-5F3E0C848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783"/>
            <a:ext cx="10515600" cy="48225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F4BA3-BE3E-4538-B9BF-54F25CDAE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007165"/>
            <a:ext cx="11675166" cy="5302320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　　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CC149D-D1EB-4261-8054-2DE645490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27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F077-0319-4210-87B7-E4E2B03E1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70"/>
            <a:ext cx="10515600" cy="39756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9D645-2B4A-4E41-8F0E-B6BCEF949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96" y="675861"/>
            <a:ext cx="11741426" cy="5501102"/>
          </a:xfrm>
        </p:spPr>
        <p:txBody>
          <a:bodyPr/>
          <a:lstStyle/>
          <a:p>
            <a:pPr marL="0" indent="0">
              <a:buNone/>
            </a:pPr>
            <a:r>
              <a:rPr lang="en-US" altLang="zh-TW" b="1" dirty="0">
                <a:solidFill>
                  <a:srgbClr val="000000"/>
                </a:solidFill>
                <a:latin typeface="Helvetica Neue"/>
              </a:rPr>
              <a:t>20</a:t>
            </a:r>
            <a:r>
              <a:rPr lang="zh-TW" altLang="en-US" sz="4400" b="1" dirty="0">
                <a:solidFill>
                  <a:srgbClr val="000000"/>
                </a:solidFill>
                <a:latin typeface="Helvetica Neue"/>
              </a:rPr>
              <a:t>那時</a:t>
            </a:r>
            <a:r>
              <a:rPr lang="en-US" altLang="zh-TW" sz="4400" b="1" dirty="0">
                <a:solidFill>
                  <a:srgbClr val="000000"/>
                </a:solidFill>
                <a:latin typeface="Helvetica Neue"/>
              </a:rPr>
              <a:t>,</a:t>
            </a:r>
            <a:r>
              <a:rPr lang="zh-TW" altLang="en-US" sz="4400" b="1" dirty="0">
                <a:solidFill>
                  <a:srgbClr val="000000"/>
                </a:solidFill>
                <a:latin typeface="Helvetica Neue"/>
              </a:rPr>
              <a:t>上來過節禮拜的人中，有幾個希利尼人。 </a:t>
            </a:r>
            <a:r>
              <a:rPr lang="en-US" altLang="zh-TW" sz="44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21 </a:t>
            </a:r>
            <a:r>
              <a:rPr lang="zh-TW" altLang="en-US" sz="4400" b="1" dirty="0">
                <a:solidFill>
                  <a:srgbClr val="000000"/>
                </a:solidFill>
                <a:latin typeface="Helvetica Neue"/>
              </a:rPr>
              <a:t>他們來見加利利 伯賽大的腓力，求他說：先生，我們願意見耶穌。</a:t>
            </a:r>
          </a:p>
          <a:p>
            <a:pPr marL="0" indent="0">
              <a:buNone/>
            </a:pPr>
            <a:r>
              <a:rPr lang="en-US" altLang="zh-TW" sz="44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22 </a:t>
            </a:r>
            <a:r>
              <a:rPr lang="zh-TW" altLang="en-US" sz="4400" b="1" dirty="0">
                <a:solidFill>
                  <a:srgbClr val="000000"/>
                </a:solidFill>
                <a:latin typeface="Helvetica Neue"/>
              </a:rPr>
              <a:t>腓力去告訴安得烈，安得烈同腓力就去告訴耶穌。 </a:t>
            </a:r>
            <a:r>
              <a:rPr lang="en-US" altLang="zh-TW" sz="44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23 </a:t>
            </a:r>
            <a:r>
              <a:rPr lang="zh-TW" altLang="en-US" sz="4400" b="1" dirty="0">
                <a:solidFill>
                  <a:srgbClr val="000000"/>
                </a:solidFill>
                <a:latin typeface="Helvetica Neue"/>
              </a:rPr>
              <a:t>耶穌說：人子得榮耀的時候到了！</a:t>
            </a:r>
            <a:endParaRPr lang="en-US" altLang="zh-TW" sz="4400" b="1" dirty="0">
              <a:solidFill>
                <a:srgbClr val="000000"/>
              </a:solidFill>
              <a:latin typeface="Helvetica Neue"/>
            </a:endParaRPr>
          </a:p>
          <a:p>
            <a:pPr marL="0" indent="0">
              <a:buNone/>
            </a:pPr>
            <a:r>
              <a:rPr lang="zh-TW" altLang="en-US" sz="4400" b="1" dirty="0">
                <a:solidFill>
                  <a:srgbClr val="FF0000"/>
                </a:solidFill>
                <a:latin typeface="Helvetica Neue"/>
              </a:rPr>
              <a:t>約翰福音</a:t>
            </a:r>
            <a:r>
              <a:rPr lang="en-US" altLang="zh-TW" sz="4400" dirty="0">
                <a:solidFill>
                  <a:srgbClr val="FF0000"/>
                </a:solidFill>
                <a:latin typeface="Helvetica Neue"/>
              </a:rPr>
              <a:t>12:20-23</a:t>
            </a:r>
            <a:r>
              <a:rPr lang="zh-TW" altLang="en-US" sz="4400" dirty="0">
                <a:solidFill>
                  <a:srgbClr val="000000"/>
                </a:solidFill>
                <a:latin typeface="Helvetica Neue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8130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hristian background powerpoint">
            <a:extLst>
              <a:ext uri="{FF2B5EF4-FFF2-40B4-BE49-F238E27FC236}">
                <a16:creationId xmlns:a16="http://schemas.microsoft.com/office/drawing/2014/main" id="{FD42B8BB-0D44-436D-89C3-66C6E6D7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DEA887-19F5-4663-A10F-5F3E0C848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783"/>
            <a:ext cx="10515600" cy="48225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F4BA3-BE3E-4538-B9BF-54F25CDAE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791" y="1007165"/>
            <a:ext cx="11675166" cy="5302320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　　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84F3F1-04DA-4F0F-A8B1-5AB54012C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091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6A455-1B0E-45EC-A18D-693BC2BAF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8CD0D-6F84-4D1E-A9BC-DD65BDF8E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attachment.outlook.live.net/owa/tsaihuichun@hotmail.com/service.svc/s/GetAttachmentThumbnail?id=AQMkADAwATE2ZjMxLTNkN2EtYmIAYTEtMDACLTAwCgBGAAADbwRsRuM9H0qV3GDrRrwM5wcAfy%2F2hqaJ%2BE%2BjpRvAngHfyQAAAgEMAAAAfy%2F2hqaJ%2BE%2BjpRvAngHfyQAB9VAmUAAAAAESABAAGiwPVQAWjUe0wngGWKYkrA%3D%3D&amp;thumbnailType=2&amp;owa=outlook.live.com&amp;scriptVer=20181015.05.03&amp;isc=1&amp;X-OWA-CANARY=Y2XJt2lJEEKXGSsIsQT0TaBeXhDUO9YYKjJYCaIgbrIxvmWApqH3BnYpg0kfOpFy5cHia4cznKs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TQwMDEtMTAzMTQ1MzYwMVwiLFwicHVpZFwiOlwiNDAzNzMyMjUyMjQ0ODk3XCIsXCJvaWRcIjpcIjAwMDE2ZjMxLTNkN2EtYmJhMS0wMDAwLTAwMDAwMDAwMDAwMFwiLFwic2NvcGVcIjpcIk93YURvd25sb2FkXCJ9IiwibmJmIjoxNTQwNjIxMDc2LCJleHAiOjE1NDA2MjE2NzYsImlzcyI6IjAwMDAwMDAyLTAwMDAtMGZmMS1jZTAwLTAwMDAwMDAwMDAwMEA4NGRmOWU3Zi1lOWY2LTQwYWYtYjQzNS1hYWFhYWFhYWFhYWEiLCJhdWQiOiIwMDAwMDAwMi0wMDAwLTBmZjEtY2UwMC0wMDAwMDAwMDAwMDAvYXR0YWNobWVudC5vdXRsb29rLmxpdmUubmV0QDg0ZGY5ZTdmLWU5ZjYtNDBhZi1iNDM1LWFhYWFhYWFhYWFhYSJ9.oh-iFYeVHcg_gem2Sx-pdvoJ1xLcFbIBTlOz4g_otrHSrjDSQtfsr_EoVeJ0I6dSBc8TVYW2ecnNtfls4p6ms4fCXNsaKN5hxKKZhkoh59elAhXZTpseVbXUPd9-GGEYfQXhFim6OHT3-tjZokKs7n_F8lywZorMMCjyPIflaOCmemh8bCHW3raw9qGpUSEl95BGlieMD9OiTbPLb-PKfbpq42m9aPp32S45lBhSp9E2JMe9XzG6wMg9Q3lYnXRzfXZJMxC7e_cgaMLER8stUsKpxdHOQ_u-_P84jT-cGZaUb-_ENyfYrY9mMoqYKXpKUkCsQQ1QdV7ZZDmhve206Q&amp;animation=true">
            <a:extLst>
              <a:ext uri="{FF2B5EF4-FFF2-40B4-BE49-F238E27FC236}">
                <a16:creationId xmlns:a16="http://schemas.microsoft.com/office/drawing/2014/main" id="{9368FB8A-DC17-424A-956C-78EDF3DA8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6390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4689D-CE81-480D-8CBF-45A32BBF0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809B1-9969-447E-BEFB-465522CA8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attachment.outlook.live.net/owa/tsaihuichun@hotmail.com/service.svc/s/GetAttachmentThumbnail?id=AQMkADAwATE2ZjMxLTNkN2EtYmIAYTEtMDACLTAwCgBGAAADbwRsRuM9H0qV3GDrRrwM5wcAfy%2F2hqaJ%2BE%2BjpRvAngHfyQAAAgEMAAAAfy%2F2hqaJ%2BE%2BjpRvAngHfyQAB9VAmTwAAAAESABAA2sev5ABU9kWlFTaV88jAzw%3D%3D&amp;thumbnailType=2&amp;owa=outlook.live.com&amp;scriptVer=20181022.03&amp;isc=1&amp;X-OWA-CANARY=lNxE5o3wxkupzxgkJGvxFqCz1LrUO9YYNlqGxLtxi80rqYoB_6l8bl0Lwi_jx9sqjGnU5CmOJCA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TQwMDEtMTAzMTQ1MzYwMVwiLFwicHVpZFwiOlwiNDAzNzMyMjUyMjQ0ODk3XCIsXCJvaWRcIjpcIjAwMDE2ZjMxLTNkN2EtYmJhMS0wMDAwLTAwMDAwMDAwMDAwMFwiLFwic2NvcGVcIjpcIk93YURvd25sb2FkXCJ9IiwibmJmIjoxNTQwNjIxMzcwLCJleHAiOjE1NDA2MjE5NzAsImlzcyI6IjAwMDAwMDAyLTAwMDAtMGZmMS1jZTAwLTAwMDAwMDAwMDAwMEA4NGRmOWU3Zi1lOWY2LTQwYWYtYjQzNS1hYWFhYWFhYWFhYWEiLCJhdWQiOiIwMDAwMDAwMi0wMDAwLTBmZjEtY2UwMC0wMDAwMDAwMDAwMDAvYXR0YWNobWVudC5vdXRsb29rLmxpdmUubmV0QDg0ZGY5ZTdmLWU5ZjYtNDBhZi1iNDM1LWFhYWFhYWFhYWFhYSJ9.cK6WIe06JYVA5TkXYakqtcf--BgQ7MTm1L34YuO72v45YZvxWgcTMI33UKHHEqYUAXa90PZZX9HESh5Ot5QDzhR0d_QphM-8V6re47vHfbGiCxVmN5NUD1bvwZRpzAANXY4b3N7yXioaT6ipqmbgS1t5p6DLmzEq4YFaWhz4IDIiz6N0uvUgDqCH-YGP6X5l4iznu6gyCkjMFmbwRiA-OSqxmf3mllCeshVLZ2LgcoNGevONnvqifOw2CuKFdi0CEE6xVCQw2KKYGvCmCZZBWll7ics9UA_UPAvH8iY_b7mE5NhnK0-28wc8UWj75AK8dlBEEaRydZ_YFthOXzD8KA&amp;animation=true">
            <a:extLst>
              <a:ext uri="{FF2B5EF4-FFF2-40B4-BE49-F238E27FC236}">
                <a16:creationId xmlns:a16="http://schemas.microsoft.com/office/drawing/2014/main" id="{7B505229-C980-46DA-801F-E9ACB8FFB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1698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6B118-5DDD-4443-8F78-839FFAAE4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3F644-40B7-4102-96DE-65501D243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ttps://attachment.outlook.live.net/owa/tsaihuichun@hotmail.com/service.svc/s/GetAttachmentThumbnail?id=AQMkADAwATE2ZjMxLTNkN2EtYmIAYTEtMDACLTAwCgBGAAADbwRsRuM9H0qV3GDrRrwM5wcAfy%2F2hqaJ%2BE%2BjpRvAngHfyQAAAgEMAAAAfy%2F2hqaJ%2BE%2BjpRvAngHfyQAB9VAmTgAAAAESABAAzjdtrkn9xUuK1RyT8P0J%2BQ%3D%3D&amp;thumbnailType=2&amp;owa=outlook.live.com&amp;scriptVer=20181022.03&amp;isc=1&amp;X-OWA-CANARY=iES0Cnvq4kOV79bcXAJcYtBmQBfVO9YYCSGumZoCrKDLNSqlcVfpwEDLX6CaqQqmJPGA8d4_YvE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TQwMDEtMTAzMTQ1MzYwMVwiLFwicHVpZFwiOlwiNDAzNzMyMjUyMjQ0ODk3XCIsXCJvaWRcIjpcIjAwMDE2ZjMxLTNkN2EtYmJhMS0wMDAwLTAwMDAwMDAwMDAwMFwiLFwic2NvcGVcIjpcIk93YURvd25sb2FkXCJ9IiwibmJmIjoxNTQwNjIxNTM5LCJleHAiOjE1NDA2MjIxMzksImlzcyI6IjAwMDAwMDAyLTAwMDAtMGZmMS1jZTAwLTAwMDAwMDAwMDAwMEA4NGRmOWU3Zi1lOWY2LTQwYWYtYjQzNS1hYWFhYWFhYWFhYWEiLCJhdWQiOiIwMDAwMDAwMi0wMDAwLTBmZjEtY2UwMC0wMDAwMDAwMDAwMDAvYXR0YWNobWVudC5vdXRsb29rLmxpdmUubmV0QDg0ZGY5ZTdmLWU5ZjYtNDBhZi1iNDM1LWFhYWFhYWFhYWFhYSJ9.FoyWZvsPVFYNMbwwN0004xmtrKjpDrAWZMbk7UJ3edsXy7icAaR79c1cAdBMduQN9SOt1-a0349TIdR6u5zEbMSbOqXaVtNPGf_h1b4VzstnYNqQrHaEepANvBZ162jOzZe471tf3vZx8EFzMI27GdNGT2327iaFStU9zFebEBE8Vs4XTltZhQ3BLaUX6d5jpfXgJCjnSNy55IZKoGX3BSOpW1b4ub-_dWi9D95-Kokxqwf1gF0YEwD9NORqq78_MlofElT7tThbfh_wERrqH5Z8NdTMjmpiJ92UbJ3pupRsrA952xAF2-QNpTNIFc9NKgC7OOxHTnOHzCHTSuxScg&amp;animation=true">
            <a:extLst>
              <a:ext uri="{FF2B5EF4-FFF2-40B4-BE49-F238E27FC236}">
                <a16:creationId xmlns:a16="http://schemas.microsoft.com/office/drawing/2014/main" id="{8B483B68-2015-4C84-8A74-7D44C6671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5610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BEEA5-6E28-45FE-B418-2DBD95935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D0C2D-5FC0-40D7-B719-5B3EB246B6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attachment.outlook.live.net/owa/tsaihuichun@hotmail.com/service.svc/s/GetAttachmentThumbnail?id=AQMkADAwATE2ZjMxLTNkN2EtYmIAYTEtMDACLTAwCgBGAAADbwRsRuM9H0qV3GDrRrwM5wcAfy%2F2hqaJ%2BE%2BjpRvAngHfyQAAAgEMAAAAfy%2F2hqaJ%2BE%2BjpRvAngHfyQAB9VAmTQAAAAESABAANB3hPiwwlUuFnM02jgeE4Q%3D%3D&amp;thumbnailType=2&amp;owa=outlook.live.com&amp;scriptVer=20181022.03&amp;isc=1&amp;X-OWA-CANARY=z4TWD6SaxUWIX7KZ70mnF2BcsWLVO9YYGz3KSpkj6mT8KbATcvqpGxQJ5nVzmHgrp-Vny0GtsZM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TQwMDEtMTAzMTQ1MzYwMVwiLFwicHVpZFwiOlwiNDAzNzMyMjUyMjQ0ODk3XCIsXCJvaWRcIjpcIjAwMDE2ZjMxLTNkN2EtYmJhMS0wMDAwLTAwMDAwMDAwMDAwMFwiLFwic2NvcGVcIjpcIk93YURvd25sb2FkXCJ9IiwibmJmIjoxNTQwNjIxNjY2LCJleHAiOjE1NDA2MjIyNjYsImlzcyI6IjAwMDAwMDAyLTAwMDAtMGZmMS1jZTAwLTAwMDAwMDAwMDAwMEA4NGRmOWU3Zi1lOWY2LTQwYWYtYjQzNS1hYWFhYWFhYWFhYWEiLCJhdWQiOiIwMDAwMDAwMi0wMDAwLTBmZjEtY2UwMC0wMDAwMDAwMDAwMDAvYXR0YWNobWVudC5vdXRsb29rLmxpdmUubmV0QDg0ZGY5ZTdmLWU5ZjYtNDBhZi1iNDM1LWFhYWFhYWFhYWFhYSJ9.Ykg3mFSU2kkOTU8lKsdoeSmUhdYCG2DGwCEJgoxus44r13JxsI5Qd-6Isi9DGc1QlXSskWCpChdGSOB8JeoyCHeddOrn2otHXj86tW3DD3Xep88FCgCKe4rUTDJXhRulV_x9BLzuUucUdMuPsJYn06wMdLffUzYmy6fNh5klCnyTZkvYPV1aA3R9dD6WqRt1690oN4GH5XevYi3LoP_i6ZK0Y2pLOYa1IETXMc9ITsVQHdvjrmIE0AuuSv4ZCY4PJ7fEi-2tnJuU-P_K5anKPo6eLKBIg6yEIddngtSbAsjThGdjsXSW2Juzc3Q0uXDgiJg6l3kJGdNvn-iGWvp_Dw&amp;animation=true">
            <a:extLst>
              <a:ext uri="{FF2B5EF4-FFF2-40B4-BE49-F238E27FC236}">
                <a16:creationId xmlns:a16="http://schemas.microsoft.com/office/drawing/2014/main" id="{6ED3A37B-F32D-4C10-8AAD-97489847E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9852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hristian background powerpoint">
            <a:extLst>
              <a:ext uri="{FF2B5EF4-FFF2-40B4-BE49-F238E27FC236}">
                <a16:creationId xmlns:a16="http://schemas.microsoft.com/office/drawing/2014/main" id="{78CF9924-E326-4053-BCCD-494CB49EA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ADF130-9F3C-4F31-BAE0-BF227B9B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774"/>
            <a:ext cx="10515600" cy="22528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AB64F-6D23-4B92-9C87-F935E5E4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569843"/>
            <a:ext cx="11463130" cy="5607120"/>
          </a:xfrm>
        </p:spPr>
        <p:txBody>
          <a:bodyPr>
            <a:norm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三</a:t>
            </a:r>
            <a:r>
              <a:rPr lang="en-US" altLang="zh-TW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在外邦人中展開安得烈行動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     (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約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12:20-23)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：　</a:t>
            </a:r>
            <a:endParaRPr lang="en-US" sz="48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　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561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F077-0319-4210-87B7-E4E2B03E1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70"/>
            <a:ext cx="10515600" cy="39756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9D645-2B4A-4E41-8F0E-B6BCEF949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96" y="675861"/>
            <a:ext cx="11741426" cy="5501102"/>
          </a:xfrm>
        </p:spPr>
        <p:txBody>
          <a:bodyPr/>
          <a:lstStyle/>
          <a:p>
            <a:pPr marL="0" indent="0">
              <a:buNone/>
            </a:pPr>
            <a:r>
              <a:rPr lang="en-US" altLang="zh-TW" b="1" dirty="0">
                <a:solidFill>
                  <a:srgbClr val="000000"/>
                </a:solidFill>
                <a:latin typeface="Helvetica Neue"/>
              </a:rPr>
              <a:t>20</a:t>
            </a:r>
            <a:r>
              <a:rPr lang="zh-TW" altLang="en-US" sz="4400" b="1" dirty="0">
                <a:solidFill>
                  <a:srgbClr val="000000"/>
                </a:solidFill>
                <a:latin typeface="Helvetica Neue"/>
              </a:rPr>
              <a:t>那時</a:t>
            </a:r>
            <a:r>
              <a:rPr lang="en-US" altLang="zh-TW" sz="4400" b="1" dirty="0">
                <a:solidFill>
                  <a:srgbClr val="000000"/>
                </a:solidFill>
                <a:latin typeface="Helvetica Neue"/>
              </a:rPr>
              <a:t>,</a:t>
            </a:r>
            <a:r>
              <a:rPr lang="zh-TW" altLang="en-US" sz="4400" b="1" dirty="0">
                <a:solidFill>
                  <a:srgbClr val="000000"/>
                </a:solidFill>
                <a:latin typeface="Helvetica Neue"/>
              </a:rPr>
              <a:t>上來過節禮拜的人中，有幾個希利尼人。 </a:t>
            </a:r>
            <a:r>
              <a:rPr lang="en-US" altLang="zh-TW" sz="44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21 </a:t>
            </a:r>
            <a:r>
              <a:rPr lang="zh-TW" altLang="en-US" sz="4400" b="1" dirty="0">
                <a:solidFill>
                  <a:srgbClr val="000000"/>
                </a:solidFill>
                <a:latin typeface="Helvetica Neue"/>
              </a:rPr>
              <a:t>他們來見加利利 伯賽大的腓力，求他說：先生，我們願意見耶穌。</a:t>
            </a:r>
          </a:p>
          <a:p>
            <a:pPr marL="0" indent="0">
              <a:buNone/>
            </a:pPr>
            <a:r>
              <a:rPr lang="en-US" altLang="zh-TW" sz="44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22 </a:t>
            </a:r>
            <a:r>
              <a:rPr lang="zh-TW" altLang="en-US" sz="4400" b="1" dirty="0">
                <a:solidFill>
                  <a:srgbClr val="000000"/>
                </a:solidFill>
                <a:latin typeface="Helvetica Neue"/>
              </a:rPr>
              <a:t>腓力去告訴安得烈，安得烈同腓力就去告訴耶穌。 </a:t>
            </a:r>
            <a:r>
              <a:rPr lang="en-US" altLang="zh-TW" sz="4400" b="1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23 </a:t>
            </a:r>
            <a:r>
              <a:rPr lang="zh-TW" altLang="en-US" sz="4400" b="1" dirty="0">
                <a:solidFill>
                  <a:srgbClr val="000000"/>
                </a:solidFill>
                <a:latin typeface="Helvetica Neue"/>
              </a:rPr>
              <a:t>耶穌說：人子得榮耀的時候到了！</a:t>
            </a:r>
            <a:endParaRPr lang="en-US" altLang="zh-TW" sz="4400" b="1" dirty="0">
              <a:solidFill>
                <a:srgbClr val="000000"/>
              </a:solidFill>
              <a:latin typeface="Helvetica Neue"/>
            </a:endParaRPr>
          </a:p>
          <a:p>
            <a:pPr marL="0" indent="0">
              <a:buNone/>
            </a:pPr>
            <a:r>
              <a:rPr lang="zh-TW" altLang="en-US" sz="4400" b="1" dirty="0">
                <a:solidFill>
                  <a:srgbClr val="FF0000"/>
                </a:solidFill>
                <a:latin typeface="Helvetica Neue"/>
              </a:rPr>
              <a:t>約翰福音</a:t>
            </a:r>
            <a:r>
              <a:rPr lang="en-US" altLang="zh-TW" sz="4400" dirty="0">
                <a:solidFill>
                  <a:srgbClr val="FF0000"/>
                </a:solidFill>
                <a:latin typeface="Helvetica Neue"/>
              </a:rPr>
              <a:t>12:20-23</a:t>
            </a:r>
            <a:r>
              <a:rPr lang="zh-TW" altLang="en-US" sz="4400" dirty="0">
                <a:solidFill>
                  <a:srgbClr val="000000"/>
                </a:solidFill>
                <a:latin typeface="Helvetica Neue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2693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hristian background powerpoint">
            <a:extLst>
              <a:ext uri="{FF2B5EF4-FFF2-40B4-BE49-F238E27FC236}">
                <a16:creationId xmlns:a16="http://schemas.microsoft.com/office/drawing/2014/main" id="{78CF9924-E326-4053-BCCD-494CB49EA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ADF130-9F3C-4F31-BAE0-BF227B9B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774"/>
            <a:ext cx="10515600" cy="22528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AB64F-6D23-4B92-9C87-F935E5E4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569843"/>
            <a:ext cx="11463130" cy="5607120"/>
          </a:xfrm>
        </p:spPr>
        <p:txBody>
          <a:bodyPr>
            <a:normAutofit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三</a:t>
            </a:r>
            <a:r>
              <a:rPr lang="en-US" altLang="zh-TW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在外邦人中展開安得烈行動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     (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約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12:20-23)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：　</a:t>
            </a:r>
            <a:endParaRPr lang="en-US" sz="48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　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1.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準備好把握機會</a:t>
            </a:r>
            <a:r>
              <a:rPr lang="en-US" altLang="zh-TW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, 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隨時對未信者傳福音</a:t>
            </a:r>
            <a:endParaRPr lang="en-US" altLang="zh-TW" sz="4800" b="1" dirty="0"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       (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提後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4:2, 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林前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9:16-17)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。</a:t>
            </a:r>
            <a:endParaRPr lang="en-US" sz="48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1121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B1EAF-7E6C-4D17-A77F-878281581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522"/>
            <a:ext cx="10515600" cy="21203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6F580-7D74-486E-A201-7D0803B0E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636104"/>
            <a:ext cx="11993217" cy="5897218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4000" b="1" dirty="0"/>
              <a:t>務 要 傳 道 ， 無 論 得 時 不 得 時 ， 總 要 專 心 ； 並 用 百 般 的 忍 耐 ， 各 樣 的 教 訓 ， 責 備 人 、 警 戒 人 、 勸 勉 人 。</a:t>
            </a:r>
            <a:endParaRPr lang="en-US" altLang="zh-TW" sz="4000" b="1" dirty="0"/>
          </a:p>
          <a:p>
            <a:pPr marL="0" indent="0">
              <a:buNone/>
            </a:pPr>
            <a:r>
              <a:rPr lang="zh-TW" altLang="en-US" sz="4000" b="1" dirty="0">
                <a:solidFill>
                  <a:srgbClr val="FF0000"/>
                </a:solidFill>
              </a:rPr>
              <a:t>提後</a:t>
            </a:r>
            <a:r>
              <a:rPr lang="en-US" altLang="zh-TW" sz="4000" b="1" dirty="0">
                <a:solidFill>
                  <a:srgbClr val="FF0000"/>
                </a:solidFill>
              </a:rPr>
              <a:t>4:2</a:t>
            </a:r>
          </a:p>
          <a:p>
            <a:pPr marL="0" indent="0">
              <a:buNone/>
            </a:pPr>
            <a:r>
              <a:rPr lang="en-US" altLang="zh-TW" sz="4000" b="1" baseline="30000" dirty="0"/>
              <a:t>16 </a:t>
            </a:r>
            <a:r>
              <a:rPr lang="zh-TW" altLang="en-US" sz="4000" b="1" dirty="0"/>
              <a:t>我 傳 福 音 原 沒 有 可 誇 的 ， 因 為 我 是 不 得 已 的 。 若 不 傳 福 音 ， 我 便 有 禍 了 。</a:t>
            </a:r>
          </a:p>
          <a:p>
            <a:pPr marL="0" indent="0">
              <a:buNone/>
            </a:pPr>
            <a:r>
              <a:rPr lang="en-US" altLang="zh-TW" sz="4000" b="1" baseline="30000" dirty="0"/>
              <a:t>17 </a:t>
            </a:r>
            <a:r>
              <a:rPr lang="zh-TW" altLang="en-US" sz="4000" b="1" dirty="0"/>
              <a:t>我 若 甘 心 做 這 事 ， 就 有 賞 賜 ； 若 不 甘 心 ， 責 任 卻 已 經 託 付 我 了 。</a:t>
            </a:r>
            <a:endParaRPr lang="en-US" altLang="zh-TW" sz="4000" b="1" dirty="0"/>
          </a:p>
          <a:p>
            <a:pPr marL="0" indent="0">
              <a:buNone/>
            </a:pPr>
            <a:r>
              <a:rPr lang="zh-TW" altLang="en-US" sz="4000" b="1" dirty="0">
                <a:solidFill>
                  <a:srgbClr val="FF0000"/>
                </a:solidFill>
              </a:rPr>
              <a:t>林前</a:t>
            </a:r>
            <a:r>
              <a:rPr lang="en-US" altLang="zh-TW" sz="4000" b="1" dirty="0">
                <a:solidFill>
                  <a:srgbClr val="FF0000"/>
                </a:solidFill>
              </a:rPr>
              <a:t>9:16-17</a:t>
            </a:r>
            <a:endParaRPr lang="zh-TW" altLang="en-US" sz="4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8396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christian background powerpoint">
            <a:extLst>
              <a:ext uri="{FF2B5EF4-FFF2-40B4-BE49-F238E27FC236}">
                <a16:creationId xmlns:a16="http://schemas.microsoft.com/office/drawing/2014/main" id="{78CF9924-E326-4053-BCCD-494CB49EA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ADF130-9F3C-4F31-BAE0-BF227B9B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774"/>
            <a:ext cx="10515600" cy="225287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AB64F-6D23-4B92-9C87-F935E5E4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569843"/>
            <a:ext cx="11463130" cy="5607120"/>
          </a:xfrm>
        </p:spPr>
        <p:txBody>
          <a:bodyPr>
            <a:normAutofit fontScale="92500"/>
          </a:bodyPr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三</a:t>
            </a:r>
            <a:r>
              <a:rPr lang="en-US" altLang="zh-TW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. </a:t>
            </a: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在外邦人中展開安得烈行動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     (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約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12:20-23)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：　</a:t>
            </a:r>
            <a:endParaRPr lang="en-US" sz="48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　　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1.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準備好把握機會隨時對未信者傳福音</a:t>
            </a:r>
            <a:endParaRPr lang="en-US" altLang="zh-TW" sz="4800" b="1" dirty="0"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           (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提後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4:2, 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林前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9:16-17)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。</a:t>
            </a:r>
            <a:endParaRPr lang="en-US" sz="48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       2.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有神國度的眼光，往各處去宣揚</a:t>
            </a:r>
            <a:endParaRPr lang="en-US" altLang="zh-TW" sz="4800" b="1" dirty="0"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altLang="zh-TW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           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福音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(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徒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1:8)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。</a:t>
            </a:r>
            <a:endParaRPr lang="en-US" sz="48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341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christian background powerpoint">
            <a:extLst>
              <a:ext uri="{FF2B5EF4-FFF2-40B4-BE49-F238E27FC236}">
                <a16:creationId xmlns:a16="http://schemas.microsoft.com/office/drawing/2014/main" id="{101D88FD-F28E-46A8-8391-CE9D27728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53D8DB-5BB0-4334-AF93-7CB36A20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17"/>
            <a:ext cx="10515600" cy="25974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396AE-2CDE-4E9F-BF65-37F808164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81038"/>
            <a:ext cx="11555896" cy="5495925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    </a:t>
            </a:r>
            <a:r>
              <a:rPr lang="zh-TW" altLang="en-US" sz="5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分享四年來參與俄羅斯的宣教行動</a:t>
            </a:r>
            <a:endParaRPr lang="en-US" sz="5400" b="1" dirty="0">
              <a:effectLst>
                <a:glow rad="139700">
                  <a:schemeClr val="bg1">
                    <a:alpha val="40000"/>
                  </a:schemeClr>
                </a:glow>
              </a:effectLst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altLang="zh-TW" sz="5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9499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B5323-51B9-4D36-999A-F20D7149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530"/>
            <a:ext cx="10515600" cy="37106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8A356-D51F-4BC8-99E8-9465782DC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704953"/>
            <a:ext cx="11489635" cy="5448093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但聖靈降臨在你們身上，你們就必得着能力，並要在耶路撒冷，猶太全地，和撒瑪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利亞，直到地極，作我的見證</a:t>
            </a:r>
            <a:r>
              <a:rPr 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 </a:t>
            </a:r>
            <a:r>
              <a:rPr lang="zh-TW" altLang="en-US" sz="4800" b="1" dirty="0"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。</a:t>
            </a:r>
            <a:endParaRPr lang="en-US" altLang="zh-TW" sz="4800" b="1" dirty="0">
              <a:latin typeface="PMingLiU" panose="02020500000000000000" pitchFamily="18" charset="-12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400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使徒行傳</a:t>
            </a:r>
            <a:r>
              <a:rPr lang="en-US" altLang="zh-TW" sz="4400" b="1" dirty="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Times New Roman" panose="02020603050405020304" pitchFamily="18" charset="0"/>
              </a:rPr>
              <a:t>1:8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5802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christian background powerpoint">
            <a:extLst>
              <a:ext uri="{FF2B5EF4-FFF2-40B4-BE49-F238E27FC236}">
                <a16:creationId xmlns:a16="http://schemas.microsoft.com/office/drawing/2014/main" id="{6B97957F-EE05-42AD-AFBA-890FBC5B8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9E2C27-A9C8-4B8D-9907-617E5977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784"/>
            <a:ext cx="10515600" cy="3048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62AE6-F950-45CF-9EF2-C51BD004D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8626"/>
            <a:ext cx="10515600" cy="5408337"/>
          </a:xfrm>
        </p:spPr>
        <p:txBody>
          <a:bodyPr/>
          <a:lstStyle/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4800" b="1" dirty="0"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願我們不停留在舒適圈裡，學效安得烈領人見耶穌的行動，盡上本分廣傳福音。</a:t>
            </a:r>
            <a:endParaRPr lang="en-US" sz="4800" b="1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790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christian background powerpoint">
            <a:extLst>
              <a:ext uri="{FF2B5EF4-FFF2-40B4-BE49-F238E27FC236}">
                <a16:creationId xmlns:a16="http://schemas.microsoft.com/office/drawing/2014/main" id="{101D88FD-F28E-46A8-8391-CE9D27728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53D8DB-5BB0-4334-AF93-7CB36A20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17"/>
            <a:ext cx="10515600" cy="25974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396AE-2CDE-4E9F-BF65-37F808164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81038"/>
            <a:ext cx="11555896" cy="5495925"/>
          </a:xfrm>
        </p:spPr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altLang="zh-TW" sz="5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  </a:t>
            </a:r>
            <a:endParaRPr lang="en-US" dirty="0"/>
          </a:p>
        </p:txBody>
      </p:sp>
      <p:pic>
        <p:nvPicPr>
          <p:cNvPr id="5" name="Picture 2" descr="https://attachment.outlook.live.net/owa/tsaihuichun@hotmail.com/service.svc/s/GetAttachmentThumbnail?id=AQMkADAwATE2ZjMxLTNkN2EtYmIAYTEtMDACLTAwCgBGAAADbwRsRuM9H0qV3GDrRrwM5wcAfy%2F2hqaJ%2BE%2BjpRvAngHfyQAAAgEMAAAAfy%2F2hqaJ%2BE%2BjpRvAngHfyQAB9VAmTAAAAAESABAAfxW1SdJx1EidXfLT8%2BYWMw%3D%3D&amp;thumbnailType=2&amp;owa=outlook.live.com&amp;scriptVer=20181022.03&amp;isc=1&amp;X-OWA-CANARY=eVLvZ6iN8UCxBRALcC_DudBdAq_VO9YYsOT5Jt3qhI9nylLMmNVXBTv9ZpHJ2oGd7tA7iDeLZ7Q.&amp;token=eyJhbGciOiJSUzI1NiIsImtpZCI6IjA2MDBGOUY2NzQ2MjA3MzdFNzM0MDRFMjg3QzQ1QTgxOENCN0NFQjgiLCJ4NXQiOiJCZ0Q1OW5SaUJ6Zm5OQVRpaDhSYWdZeTN6cmciLCJ0eXAiOiJKV1QifQ.eyJ2ZXIiOiJFeGNoYW5nZS5DYWxsYmFjay5WMSIsImFwcGN0eHNlbmRlciI6Ik93YURvd25sb2FkQDg0ZGY5ZTdmLWU5ZjYtNDBhZi1iNDM1LWFhYWFhYWFhYWFhYSIsImFwcGN0eCI6IntcIm1zZXhjaHByb3RcIjpcIm93YVwiLFwicHJpbWFyeXNpZFwiOlwiUy0xLTI4MjctOTQwMDEtMTAzMTQ1MzYwMVwiLFwicHVpZFwiOlwiNDAzNzMyMjUyMjQ0ODk3XCIsXCJvaWRcIjpcIjAwMDE2ZjMxLTNkN2EtYmJhMS0wMDAwLTAwMDAwMDAwMDAwMFwiLFwic2NvcGVcIjpcIk93YURvd25sb2FkXCJ9IiwibmJmIjoxNTQwNjIxNzg2LCJleHAiOjE1NDA2MjIzODYsImlzcyI6IjAwMDAwMDAyLTAwMDAtMGZmMS1jZTAwLTAwMDAwMDAwMDAwMEA4NGRmOWU3Zi1lOWY2LTQwYWYtYjQzNS1hYWFhYWFhYWFhYWEiLCJhdWQiOiIwMDAwMDAwMi0wMDAwLTBmZjEtY2UwMC0wMDAwMDAwMDAwMDAvYXR0YWNobWVudC5vdXRsb29rLmxpdmUubmV0QDg0ZGY5ZTdmLWU5ZjYtNDBhZi1iNDM1LWFhYWFhYWFhYWFhYSJ9.MyZFem1vjAtLBOG7XLjRf9YkbFwV3Ojemd119U4u0mpHvZyBS_5gz4veE9C4uuAKLumC9rT3OO-u62Xw9ZU6559ZPpVkv4NyPqOgfJ-VXP1eT0GDtTu6znZh4u1vey0X5NqCP1k5hOwuMMuypf9b_FDGEd7iqAXJIu4T2Rb1QHL6rFDnhyxHzTiqmrxXjwbbL_zB6Po0AQFKeamNPbOlJdBKB7JZAJ5RIpl9fagooR8P_6R93J7j-82mY0yt3tBS8K2kbXYxoQtqtvJ_HX7_M47xHJyMVOo6PQG7EU0wJ-gtWOP6hFSpthfegNyj75TG1RX-_lZ-fA1izJ7cxplQAQ&amp;animation=true">
            <a:extLst>
              <a:ext uri="{FF2B5EF4-FFF2-40B4-BE49-F238E27FC236}">
                <a16:creationId xmlns:a16="http://schemas.microsoft.com/office/drawing/2014/main" id="{D3015461-B55B-4953-90FB-CB0386F6C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720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christian background powerpoint">
            <a:extLst>
              <a:ext uri="{FF2B5EF4-FFF2-40B4-BE49-F238E27FC236}">
                <a16:creationId xmlns:a16="http://schemas.microsoft.com/office/drawing/2014/main" id="{101D88FD-F28E-46A8-8391-CE9D27728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53D8DB-5BB0-4334-AF93-7CB36A20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17"/>
            <a:ext cx="10515600" cy="25974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396AE-2CDE-4E9F-BF65-37F808164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81038"/>
            <a:ext cx="11555896" cy="5495925"/>
          </a:xfrm>
        </p:spPr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altLang="zh-TW" sz="5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 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E00EA4-A24B-4D94-A211-86C8DD293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654226-8B01-4E05-B591-98E19DE92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40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christian background powerpoint">
            <a:extLst>
              <a:ext uri="{FF2B5EF4-FFF2-40B4-BE49-F238E27FC236}">
                <a16:creationId xmlns:a16="http://schemas.microsoft.com/office/drawing/2014/main" id="{101D88FD-F28E-46A8-8391-CE9D27728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2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53D8DB-5BB0-4334-AF93-7CB36A20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17"/>
            <a:ext cx="10515600" cy="25974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396AE-2CDE-4E9F-BF65-37F808164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81038"/>
            <a:ext cx="11555896" cy="5495925"/>
          </a:xfrm>
        </p:spPr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altLang="zh-TW" sz="5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 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6B8570-E5A7-4F45-8556-55809381D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50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01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christian background powerpoint">
            <a:extLst>
              <a:ext uri="{FF2B5EF4-FFF2-40B4-BE49-F238E27FC236}">
                <a16:creationId xmlns:a16="http://schemas.microsoft.com/office/drawing/2014/main" id="{101D88FD-F28E-46A8-8391-CE9D27728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53D8DB-5BB0-4334-AF93-7CB36A20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17"/>
            <a:ext cx="10515600" cy="25974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396AE-2CDE-4E9F-BF65-37F808164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81038"/>
            <a:ext cx="11555896" cy="5495925"/>
          </a:xfrm>
        </p:spPr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altLang="zh-TW" sz="5400" b="1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anose="020F0502020204030204" pitchFamily="34" charset="0"/>
                <a:ea typeface="PMingLiU" panose="02020500000000000000" pitchFamily="18" charset="-120"/>
                <a:cs typeface="Times New Roman" panose="02020603050405020304" pitchFamily="18" charset="0"/>
              </a:rPr>
              <a:t>  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505BFE-F6E1-49EA-97C3-496D68B75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62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493</Words>
  <Application>Microsoft Office PowerPoint</Application>
  <PresentationFormat>Widescreen</PresentationFormat>
  <Paragraphs>112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Helvetica Neue</vt:lpstr>
      <vt:lpstr>PMingLiU</vt:lpstr>
      <vt:lpstr>PMingLiU</vt:lpstr>
      <vt:lpstr>Arial</vt:lpstr>
      <vt:lpstr>Calibri</vt:lpstr>
      <vt:lpstr>Calibri Light</vt:lpstr>
      <vt:lpstr>Times New Roman</vt:lpstr>
      <vt:lpstr>Office Theme</vt:lpstr>
      <vt:lpstr>安得烈行動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安得烈行動</dc:title>
  <dc:creator>TCMC</dc:creator>
  <cp:lastModifiedBy>TCMC</cp:lastModifiedBy>
  <cp:revision>52</cp:revision>
  <dcterms:created xsi:type="dcterms:W3CDTF">2018-10-25T05:04:04Z</dcterms:created>
  <dcterms:modified xsi:type="dcterms:W3CDTF">2018-10-28T04:26:33Z</dcterms:modified>
</cp:coreProperties>
</file>