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7" autoAdjust="0"/>
    <p:restoredTop sz="94660"/>
  </p:normalViewPr>
  <p:slideViewPr>
    <p:cSldViewPr snapToGrid="0">
      <p:cViewPr varScale="1">
        <p:scale>
          <a:sx n="85" d="100"/>
          <a:sy n="85" d="100"/>
        </p:scale>
        <p:origin x="9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44DB1-B178-4583-AE20-23DF69786960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73B44-A9EB-4B35-82CB-72A1DAE2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38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CD8D7E-2CDA-4288-9D01-8C5E5B3E7CFC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200">
                <a:latin typeface="Lucida Grande" charset="0"/>
                <a:sym typeface="Lucida Grande" charset="0"/>
              </a:rPr>
              <a:t>請教師播放貝多芬第九號交響曲第四樂章「歡樂頌」合唱的片段，約三分鐘。</a:t>
            </a:r>
          </a:p>
          <a:p>
            <a:pPr>
              <a:lnSpc>
                <a:spcPct val="90000"/>
              </a:lnSpc>
            </a:pPr>
            <a:endParaRPr lang="zh-TW" altLang="en-US" sz="2200">
              <a:latin typeface="Lucida Grande" charset="0"/>
              <a:sym typeface="Lucida Grande" charset="0"/>
            </a:endParaRPr>
          </a:p>
          <a:p>
            <a:pPr>
              <a:lnSpc>
                <a:spcPct val="90000"/>
              </a:lnSpc>
            </a:pPr>
            <a:r>
              <a:rPr lang="zh-TW" altLang="en-US" sz="2200">
                <a:latin typeface="Lucida Grande" charset="0"/>
                <a:sym typeface="Lucida Grande" charset="0"/>
              </a:rPr>
              <a:t>圖片來源：</a:t>
            </a:r>
          </a:p>
          <a:p>
            <a:pPr>
              <a:lnSpc>
                <a:spcPct val="90000"/>
              </a:lnSpc>
            </a:pPr>
            <a:r>
              <a:rPr lang="en-US" altLang="zh-TW" sz="2200" u="sng">
                <a:latin typeface="Lucida Grande" charset="0"/>
                <a:sym typeface="Lucida Grande" charset="0"/>
              </a:rPr>
              <a:t>http://upload.wikimedia.org/wikipedia/commons/3/32/Friedrich_Schiller.jpg</a:t>
            </a:r>
            <a:endParaRPr lang="en-US" altLang="zh-TW" sz="2200">
              <a:latin typeface="Lucida Grande" charset="0"/>
              <a:sym typeface="Lucida Grande" charset="0"/>
            </a:endParaRPr>
          </a:p>
          <a:p>
            <a:pPr>
              <a:lnSpc>
                <a:spcPct val="90000"/>
              </a:lnSpc>
            </a:pPr>
            <a:endParaRPr lang="en-US" altLang="zh-TW" sz="2200">
              <a:latin typeface="Lucida Grande" charset="0"/>
              <a:sym typeface="Lucida Grande" charset="0"/>
            </a:endParaRPr>
          </a:p>
          <a:p>
            <a:pPr>
              <a:lnSpc>
                <a:spcPct val="90000"/>
              </a:lnSpc>
            </a:pPr>
            <a:r>
              <a:rPr lang="zh-TW" altLang="en-US" sz="2200">
                <a:latin typeface="Lucida Grande" charset="0"/>
                <a:sym typeface="Lucida Grande" charset="0"/>
              </a:rPr>
              <a:t>席勒：</a:t>
            </a:r>
            <a:r>
              <a:rPr lang="en-US" altLang="zh-TW" sz="2200">
                <a:latin typeface="Lucida Grande" charset="0"/>
                <a:sym typeface="Lucida Grande" charset="0"/>
              </a:rPr>
              <a:t>1759~1805</a:t>
            </a:r>
            <a:r>
              <a:rPr lang="zh-TW" altLang="en-US" sz="2200">
                <a:latin typeface="Lucida Grande" charset="0"/>
                <a:sym typeface="Lucida Grande" charset="0"/>
              </a:rPr>
              <a:t>，德國詩人、哲人、史學家以及劇作家。也是德國文學史上「狂飆運動（</a:t>
            </a:r>
            <a:r>
              <a:rPr lang="en-US" altLang="zh-TW" sz="2200">
                <a:latin typeface="Lucida Grande" charset="0"/>
                <a:sym typeface="Lucida Grande" charset="0"/>
              </a:rPr>
              <a:t>Sturm und Drang</a:t>
            </a:r>
            <a:r>
              <a:rPr lang="zh-TW" altLang="en-US" sz="2200">
                <a:latin typeface="Lucida Grande" charset="0"/>
                <a:sym typeface="Lucida Grande" charset="0"/>
              </a:rPr>
              <a:t>）」的代表人物。</a:t>
            </a:r>
            <a:br>
              <a:rPr lang="zh-TW" altLang="en-US" sz="2200">
                <a:latin typeface="Lucida Grande" charset="0"/>
                <a:sym typeface="Lucida Grande" charset="0"/>
              </a:rPr>
            </a:br>
            <a:r>
              <a:rPr lang="zh-TW" altLang="en-US" sz="2200">
                <a:latin typeface="Lucida Grande" charset="0"/>
                <a:sym typeface="Lucida Grande" charset="0"/>
              </a:rPr>
              <a:t>歐盟因為聯盟使用許多語言，因此於</a:t>
            </a:r>
            <a:r>
              <a:rPr lang="en-US" altLang="zh-TW" sz="2200">
                <a:latin typeface="Lucida Grande" charset="0"/>
                <a:sym typeface="Lucida Grande" charset="0"/>
              </a:rPr>
              <a:t>1972</a:t>
            </a:r>
            <a:r>
              <a:rPr lang="zh-TW" altLang="en-US" sz="2200">
                <a:latin typeface="Lucida Grande" charset="0"/>
                <a:sym typeface="Lucida Grande" charset="0"/>
              </a:rPr>
              <a:t>年決定將快樂頌的樂團伴奏部分，定為歐盟盟歌。</a:t>
            </a:r>
          </a:p>
          <a:p>
            <a:pPr>
              <a:lnSpc>
                <a:spcPct val="90000"/>
              </a:lnSpc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6744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86DB-2D23-4D17-BF0D-8EEC25D11793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AC43-8940-4A90-AE6D-36060BFEA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86DB-2D23-4D17-BF0D-8EEC25D11793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AC43-8940-4A90-AE6D-36060BFEA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9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86DB-2D23-4D17-BF0D-8EEC25D11793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AC43-8940-4A90-AE6D-36060BFEA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86DB-2D23-4D17-BF0D-8EEC25D11793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AC43-8940-4A90-AE6D-36060BFEA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8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86DB-2D23-4D17-BF0D-8EEC25D11793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AC43-8940-4A90-AE6D-36060BFEA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5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86DB-2D23-4D17-BF0D-8EEC25D11793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AC43-8940-4A90-AE6D-36060BFEA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1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86DB-2D23-4D17-BF0D-8EEC25D11793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AC43-8940-4A90-AE6D-36060BFEA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34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86DB-2D23-4D17-BF0D-8EEC25D11793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AC43-8940-4A90-AE6D-36060BFEA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3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86DB-2D23-4D17-BF0D-8EEC25D11793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AC43-8940-4A90-AE6D-36060BFEA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6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86DB-2D23-4D17-BF0D-8EEC25D11793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AC43-8940-4A90-AE6D-36060BFEA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5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86DB-2D23-4D17-BF0D-8EEC25D11793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AC43-8940-4A90-AE6D-36060BFEA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8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086DB-2D23-4D17-BF0D-8EEC25D11793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FAC43-8940-4A90-AE6D-36060BFEA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3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248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8820" y="4750980"/>
            <a:ext cx="76354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7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Heiti Bold Big5" panose="020B0609010101010101" pitchFamily="49" charset="-120"/>
                <a:ea typeface="AR Heiti Bold Big5" panose="020B0609010101010101" pitchFamily="49" charset="-120"/>
              </a:rPr>
              <a:t>至好朋友何處尋？</a:t>
            </a:r>
            <a:endParaRPr lang="en-US" sz="7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1792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78952" y="311820"/>
            <a:ext cx="7886700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</a:rPr>
              <a:t>歡樂頌</a:t>
            </a:r>
            <a:r>
              <a:rPr lang="en-US" altLang="zh-TW" dirty="0">
                <a:latin typeface="微軟正黑體" panose="020B0604030504040204" pitchFamily="34" charset="-120"/>
              </a:rPr>
              <a:t>〈An</a:t>
            </a:r>
            <a:r>
              <a:rPr lang="en-US" altLang="zh-TW" dirty="0">
                <a:solidFill>
                  <a:srgbClr val="7F787F"/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</a:rPr>
              <a:t>die</a:t>
            </a:r>
            <a:r>
              <a:rPr lang="en-US" altLang="zh-TW" dirty="0">
                <a:solidFill>
                  <a:srgbClr val="7F787F"/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dirty="0" err="1">
                <a:latin typeface="微軟正黑體" panose="020B0604030504040204" pitchFamily="34" charset="-120"/>
              </a:rPr>
              <a:t>Freude</a:t>
            </a:r>
            <a:r>
              <a:rPr lang="en-US" altLang="zh-TW" dirty="0">
                <a:latin typeface="微軟正黑體" panose="020B0604030504040204" pitchFamily="34" charset="-120"/>
              </a:rPr>
              <a:t>〉</a:t>
            </a:r>
          </a:p>
        </p:txBody>
      </p:sp>
      <p:sp>
        <p:nvSpPr>
          <p:cNvPr id="190485" name="AutoShape 21"/>
          <p:cNvSpPr>
            <a:spLocks noChangeArrowheads="1"/>
          </p:cNvSpPr>
          <p:nvPr/>
        </p:nvSpPr>
        <p:spPr bwMode="auto">
          <a:xfrm>
            <a:off x="474134" y="1912693"/>
            <a:ext cx="2371566" cy="2772196"/>
          </a:xfrm>
          <a:prstGeom prst="roundRect">
            <a:avLst>
              <a:gd name="adj" fmla="val 165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49"/>
          </a:p>
        </p:txBody>
      </p:sp>
      <p:sp>
        <p:nvSpPr>
          <p:cNvPr id="190486" name="Text Box 22"/>
          <p:cNvSpPr txBox="1">
            <a:spLocks noChangeArrowheads="1"/>
          </p:cNvSpPr>
          <p:nvPr/>
        </p:nvSpPr>
        <p:spPr bwMode="auto">
          <a:xfrm>
            <a:off x="539799" y="4896702"/>
            <a:ext cx="2240235" cy="163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lvl1pPr defTabSz="13001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650875" defTabSz="13001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300163" defTabSz="13001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951038" defTabSz="13001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600325" defTabSz="13001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3057525" defTabSz="13001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514725" defTabSz="13001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971925" defTabSz="13001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429125" defTabSz="13001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席勒</a:t>
            </a:r>
            <a:endParaRPr lang="en-US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ct val="50000"/>
              </a:spcBef>
            </a:pP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759-1805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de-DE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0488" name="AutoShape 24"/>
          <p:cNvSpPr>
            <a:spLocks noChangeArrowheads="1"/>
          </p:cNvSpPr>
          <p:nvPr/>
        </p:nvSpPr>
        <p:spPr bwMode="auto">
          <a:xfrm>
            <a:off x="3712861" y="1763865"/>
            <a:ext cx="3797350" cy="777720"/>
          </a:xfrm>
          <a:prstGeom prst="roundRect">
            <a:avLst>
              <a:gd name="adj" fmla="val 1657"/>
            </a:avLst>
          </a:prstGeom>
          <a:solidFill>
            <a:schemeClr val="bg1">
              <a:alpha val="3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49"/>
          </a:p>
        </p:txBody>
      </p:sp>
      <p:sp>
        <p:nvSpPr>
          <p:cNvPr id="190470" name="Rectangle 18"/>
          <p:cNvSpPr>
            <a:spLocks noChangeArrowheads="1"/>
          </p:cNvSpPr>
          <p:nvPr/>
        </p:nvSpPr>
        <p:spPr bwMode="auto">
          <a:xfrm>
            <a:off x="3454400" y="1698988"/>
            <a:ext cx="4922973" cy="117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 defTabSz="13001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1057275" indent="-406400" defTabSz="13001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625600" indent="-325438" defTabSz="13001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2276475" indent="-325438" defTabSz="13001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925763" indent="-325438" defTabSz="13001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3382963" indent="-325438" defTabSz="13001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840163" indent="-325438" defTabSz="13001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4297363" indent="-325438" defTabSz="13001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754563" indent="-325438" defTabSz="13001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歌詞為德國詩人</a:t>
            </a:r>
            <a:r>
              <a:rPr kumimoji="0" lang="zh-TW" altLang="en-US" sz="36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席勒</a:t>
            </a:r>
            <a:r>
              <a:rPr kumimoji="0" lang="zh-TW" altLang="en-US" sz="3600" b="1" dirty="0">
                <a:solidFill>
                  <a:srgbClr val="7F78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0"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0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kumimoji="0" lang="en-US" altLang="zh-TW" sz="36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1785</a:t>
            </a:r>
            <a:r>
              <a:rPr kumimoji="0" lang="zh-TW" altLang="en-US" sz="36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kumimoji="0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所寫的</a:t>
            </a:r>
            <a:r>
              <a:rPr kumimoji="0" lang="zh-TW" altLang="en-US" sz="36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詩歌</a:t>
            </a:r>
          </a:p>
        </p:txBody>
      </p:sp>
      <p:sp>
        <p:nvSpPr>
          <p:cNvPr id="190489" name="AutoShape 25"/>
          <p:cNvSpPr>
            <a:spLocks noChangeArrowheads="1"/>
          </p:cNvSpPr>
          <p:nvPr/>
        </p:nvSpPr>
        <p:spPr bwMode="auto">
          <a:xfrm>
            <a:off x="3964224" y="3138506"/>
            <a:ext cx="3797350" cy="645449"/>
          </a:xfrm>
          <a:prstGeom prst="roundRect">
            <a:avLst>
              <a:gd name="adj" fmla="val 1657"/>
            </a:avLst>
          </a:prstGeom>
          <a:solidFill>
            <a:schemeClr val="bg1">
              <a:alpha val="3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49"/>
          </a:p>
        </p:txBody>
      </p:sp>
      <p:sp>
        <p:nvSpPr>
          <p:cNvPr id="190477" name="PPTShape_0"/>
          <p:cNvSpPr>
            <a:spLocks noChangeArrowheads="1"/>
          </p:cNvSpPr>
          <p:nvPr/>
        </p:nvSpPr>
        <p:spPr bwMode="auto">
          <a:xfrm>
            <a:off x="3454400" y="3138506"/>
            <a:ext cx="5184167" cy="173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 defTabSz="13001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1057275" indent="-406400" defTabSz="13001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625600" indent="-325438" defTabSz="13001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2276475" indent="-325438" defTabSz="13001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925763" indent="-325438" defTabSz="13001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3382963" indent="-325438" defTabSz="13001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840163" indent="-325438" defTabSz="13001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4297363" indent="-325438" defTabSz="13001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754563" indent="-325438" defTabSz="13001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貝多芬將歌詞編為</a:t>
            </a:r>
            <a:r>
              <a:rPr kumimoji="0" lang="zh-TW" altLang="en-US" sz="36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合唱曲</a:t>
            </a:r>
          </a:p>
          <a:p>
            <a:r>
              <a:rPr kumimoji="0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並將合唱加入</a:t>
            </a:r>
            <a:r>
              <a:rPr kumimoji="0" lang="zh-TW" altLang="en-US" sz="36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第九號交響曲第四樂章</a:t>
            </a:r>
            <a:r>
              <a:rPr kumimoji="0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之中</a:t>
            </a:r>
          </a:p>
        </p:txBody>
      </p:sp>
      <p:sp>
        <p:nvSpPr>
          <p:cNvPr id="190501" name="Rectangle 37"/>
          <p:cNvSpPr>
            <a:spLocks noChangeArrowheads="1"/>
          </p:cNvSpPr>
          <p:nvPr/>
        </p:nvSpPr>
        <p:spPr bwMode="auto">
          <a:xfrm>
            <a:off x="3454400" y="5109702"/>
            <a:ext cx="5508977" cy="135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2985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defTabSz="12985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defTabSz="12985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defTabSz="12985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defTabSz="12985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defTabSz="12985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defTabSz="12985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defTabSz="12985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defTabSz="12985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4000"/>
              </a:lnSpc>
              <a:spcBef>
                <a:spcPct val="20000"/>
              </a:spcBef>
              <a:buClr>
                <a:srgbClr val="BBE0E3"/>
              </a:buClr>
              <a:buFont typeface="Wingdings" panose="05000000000000000000" pitchFamily="2" charset="2"/>
              <a:buNone/>
            </a:pPr>
            <a:r>
              <a:rPr kumimoji="0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快樂頌合唱部分的旋律</a:t>
            </a:r>
          </a:p>
          <a:p>
            <a:pPr>
              <a:lnSpc>
                <a:spcPct val="104000"/>
              </a:lnSpc>
              <a:spcBef>
                <a:spcPct val="20000"/>
              </a:spcBef>
              <a:buClr>
                <a:srgbClr val="BBE0E3"/>
              </a:buClr>
              <a:buFont typeface="Wingdings" panose="05000000000000000000" pitchFamily="2" charset="2"/>
              <a:buNone/>
            </a:pPr>
            <a:r>
              <a:rPr kumimoji="0" lang="zh-TW" altLang="en-US" sz="3600" b="1" dirty="0">
                <a:latin typeface="Wingdings" panose="05000000000000000000" pitchFamily="2" charset="2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kumimoji="0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成為了現今</a:t>
            </a:r>
            <a:r>
              <a:rPr kumimoji="0"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歐盟的盟歌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558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0" grpId="0"/>
      <p:bldP spid="190477" grpId="0"/>
      <p:bldP spid="1905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638" y="591446"/>
            <a:ext cx="5827236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4400" kern="100" dirty="0"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伊索說「患難見真情」</a:t>
            </a:r>
            <a:endParaRPr lang="en-US" sz="4400" dirty="0">
              <a:latin typeface="AR Heiti Bold Big5" panose="020B0609010101010101" pitchFamily="49" charset="-120"/>
              <a:ea typeface="AR Heiti Bold Big5" panose="020B0609010101010101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638" y="1742912"/>
            <a:ext cx="8648521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4400" kern="100" dirty="0">
                <a:solidFill>
                  <a:schemeClr val="dk1"/>
                </a:solidFill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美國總統林肯說「朋友豐富人生」</a:t>
            </a:r>
            <a:endParaRPr lang="en-US" sz="4400" kern="100" dirty="0">
              <a:solidFill>
                <a:schemeClr val="dk1"/>
              </a:solidFill>
              <a:latin typeface="AR Heiti Bold Big5" panose="020B0609010101010101" pitchFamily="49" charset="-120"/>
              <a:ea typeface="AR Heiti Bold Big5" panose="020B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636" y="2894378"/>
            <a:ext cx="8648521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4400" kern="100" dirty="0">
                <a:solidFill>
                  <a:schemeClr val="dk1"/>
                </a:solidFill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法國大文學家伏爾泰說「友誼是心靈的結合」</a:t>
            </a:r>
            <a:endParaRPr lang="en-US" sz="4400" kern="100" dirty="0">
              <a:solidFill>
                <a:schemeClr val="dk1"/>
              </a:solidFill>
              <a:latin typeface="AR Heiti Bold Big5" panose="020B0609010101010101" pitchFamily="49" charset="-120"/>
              <a:ea typeface="AR Heiti Bold Big5" panose="020B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635" y="4722953"/>
            <a:ext cx="8648521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4400" kern="100" dirty="0" smtClean="0">
                <a:solidFill>
                  <a:schemeClr val="dk1"/>
                </a:solidFill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人</a:t>
            </a:r>
            <a:r>
              <a:rPr lang="zh-TW" altLang="en-US" sz="4400" kern="100" dirty="0">
                <a:solidFill>
                  <a:schemeClr val="dk1"/>
                </a:solidFill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為朋友捨命，人的愛心沒有比這個大的</a:t>
            </a:r>
            <a:r>
              <a:rPr lang="zh-TW" altLang="en-US" sz="4400" kern="100" dirty="0" smtClean="0">
                <a:solidFill>
                  <a:schemeClr val="dk1"/>
                </a:solidFill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。（</a:t>
            </a:r>
            <a:r>
              <a:rPr lang="zh-TW" altLang="en-US" sz="4400" kern="100" dirty="0">
                <a:solidFill>
                  <a:schemeClr val="dk1"/>
                </a:solidFill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約</a:t>
            </a:r>
            <a:r>
              <a:rPr lang="en-US" sz="4400" kern="100" dirty="0">
                <a:solidFill>
                  <a:schemeClr val="dk1"/>
                </a:solidFill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 15:13</a:t>
            </a:r>
            <a:r>
              <a:rPr lang="zh-TW" altLang="en-US" sz="4400" kern="100" dirty="0">
                <a:solidFill>
                  <a:schemeClr val="dk1"/>
                </a:solidFill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）</a:t>
            </a:r>
            <a:endParaRPr lang="en-US" sz="4400" kern="100" dirty="0">
              <a:solidFill>
                <a:schemeClr val="dk1"/>
              </a:solidFill>
              <a:latin typeface="AR Heiti Bold Big5" panose="020B0609010101010101" pitchFamily="49" charset="-120"/>
              <a:ea typeface="AR Heiti Bold Big5" panose="020B0609010101010101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63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621" y="304506"/>
            <a:ext cx="870373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400" b="1" kern="100" dirty="0" smtClean="0">
                <a:latin typeface="AR Kaiti Medium Big5" panose="020B0609010101010101" pitchFamily="49" charset="-120"/>
                <a:ea typeface="AR Kaiti Medium Big5" panose="020B0609010101010101" pitchFamily="49" charset="-120"/>
              </a:rPr>
              <a:t>1</a:t>
            </a:r>
            <a:r>
              <a:rPr lang="zh-TW" altLang="en-US" sz="4400" b="1" kern="100" dirty="0" smtClean="0">
                <a:latin typeface="AR Kaiti Medium Big5" panose="020B0609010101010101" pitchFamily="49" charset="-120"/>
                <a:ea typeface="AR Kaiti Medium Big5" panose="020B0609010101010101" pitchFamily="49" charset="-120"/>
              </a:rPr>
              <a:t>大</a:t>
            </a:r>
            <a:r>
              <a:rPr lang="zh-TW" altLang="en-US" sz="4400" b="1" kern="100" dirty="0">
                <a:latin typeface="AR Kaiti Medium Big5" panose="020B0609010101010101" pitchFamily="49" charset="-120"/>
                <a:ea typeface="AR Kaiti Medium Big5" panose="020B0609010101010101" pitchFamily="49" charset="-120"/>
              </a:rPr>
              <a:t>衛對掃羅說完了話，約拿單的心與大衛的心，深相契合，約拿單愛大衛，如同愛自己的性命</a:t>
            </a:r>
            <a:r>
              <a:rPr lang="zh-TW" altLang="en-US" sz="4400" b="1" kern="100" dirty="0" smtClean="0">
                <a:latin typeface="AR Kaiti Medium Big5" panose="020B0609010101010101" pitchFamily="49" charset="-120"/>
                <a:ea typeface="AR Kaiti Medium Big5" panose="020B0609010101010101" pitchFamily="49" charset="-120"/>
              </a:rPr>
              <a:t>。</a:t>
            </a:r>
            <a:endParaRPr lang="en-US" altLang="zh-TW" sz="4400" b="1" kern="100" dirty="0" smtClean="0">
              <a:latin typeface="AR Kaiti Medium Big5" panose="020B0609010101010101" pitchFamily="49" charset="-120"/>
              <a:ea typeface="AR Kaiti Medium Big5" panose="020B0609010101010101" pitchFamily="49" charset="-120"/>
            </a:endParaRPr>
          </a:p>
          <a:p>
            <a:r>
              <a:rPr lang="en-US" altLang="zh-TW" sz="4400" b="1" kern="100" dirty="0">
                <a:latin typeface="AR Kaiti Medium Big5" panose="020B0609010101010101" pitchFamily="49" charset="-120"/>
                <a:ea typeface="AR Kaiti Medium Big5" panose="020B0609010101010101" pitchFamily="49" charset="-120"/>
              </a:rPr>
              <a:t>2</a:t>
            </a:r>
            <a:r>
              <a:rPr lang="zh-TW" altLang="en-US" sz="4400" b="1" kern="100" dirty="0" smtClean="0">
                <a:latin typeface="AR Kaiti Medium Big5" panose="020B0609010101010101" pitchFamily="49" charset="-120"/>
                <a:ea typeface="AR Kaiti Medium Big5" panose="020B0609010101010101" pitchFamily="49" charset="-120"/>
              </a:rPr>
              <a:t>那</a:t>
            </a:r>
            <a:r>
              <a:rPr lang="zh-TW" altLang="en-US" sz="4400" b="1" kern="100" dirty="0">
                <a:latin typeface="AR Kaiti Medium Big5" panose="020B0609010101010101" pitchFamily="49" charset="-120"/>
                <a:ea typeface="AR Kaiti Medium Big5" panose="020B0609010101010101" pitchFamily="49" charset="-120"/>
              </a:rPr>
              <a:t>日掃羅留住大衛、不容他再回父家。約拿單愛大衛如同愛自己的性命、就與他結盟</a:t>
            </a:r>
            <a:r>
              <a:rPr lang="zh-TW" altLang="en-US" sz="4400" b="1" kern="100" dirty="0" smtClean="0">
                <a:latin typeface="AR Kaiti Medium Big5" panose="020B0609010101010101" pitchFamily="49" charset="-120"/>
                <a:ea typeface="AR Kaiti Medium Big5" panose="020B0609010101010101" pitchFamily="49" charset="-120"/>
              </a:rPr>
              <a:t>。</a:t>
            </a:r>
            <a:endParaRPr lang="en-US" altLang="zh-TW" sz="4400" b="1" kern="100" dirty="0" smtClean="0">
              <a:latin typeface="AR Kaiti Medium Big5" panose="020B0609010101010101" pitchFamily="49" charset="-120"/>
              <a:ea typeface="AR Kaiti Medium Big5" panose="020B0609010101010101" pitchFamily="49" charset="-120"/>
            </a:endParaRPr>
          </a:p>
          <a:p>
            <a:r>
              <a:rPr lang="en-US" altLang="zh-TW" sz="4400" b="1" kern="100" dirty="0" smtClean="0">
                <a:latin typeface="AR Kaiti Medium Big5" panose="020B0609010101010101" pitchFamily="49" charset="-120"/>
                <a:ea typeface="AR Kaiti Medium Big5" panose="020B0609010101010101" pitchFamily="49" charset="-120"/>
              </a:rPr>
              <a:t>3</a:t>
            </a:r>
            <a:r>
              <a:rPr lang="zh-TW" altLang="en-US" sz="4400" b="1" kern="100" dirty="0" smtClean="0">
                <a:latin typeface="AR Kaiti Medium Big5" panose="020B0609010101010101" pitchFamily="49" charset="-120"/>
                <a:ea typeface="AR Kaiti Medium Big5" panose="020B0609010101010101" pitchFamily="49" charset="-120"/>
              </a:rPr>
              <a:t>約</a:t>
            </a:r>
            <a:r>
              <a:rPr lang="zh-TW" altLang="en-US" sz="4400" b="1" kern="100" dirty="0">
                <a:latin typeface="AR Kaiti Medium Big5" panose="020B0609010101010101" pitchFamily="49" charset="-120"/>
                <a:ea typeface="AR Kaiti Medium Big5" panose="020B0609010101010101" pitchFamily="49" charset="-120"/>
              </a:rPr>
              <a:t>拿單從身上脫下外袍、給了大衛、又將戰衣、刀、弓、腰帶、都給了他</a:t>
            </a:r>
            <a:r>
              <a:rPr lang="zh-TW" altLang="en-US" sz="4400" b="1" kern="100" dirty="0" smtClean="0">
                <a:latin typeface="AR Kaiti Medium Big5" panose="020B0609010101010101" pitchFamily="49" charset="-120"/>
                <a:ea typeface="AR Kaiti Medium Big5" panose="020B0609010101010101" pitchFamily="49" charset="-120"/>
              </a:rPr>
              <a:t>。</a:t>
            </a:r>
            <a:r>
              <a:rPr lang="en-US" sz="4400" b="1" kern="100" dirty="0" smtClean="0">
                <a:latin typeface="AR Kaiti Medium Big5" panose="020B0609010101010101" pitchFamily="49" charset="-120"/>
                <a:ea typeface="AR Kaiti Medium Big5" panose="020B0609010101010101" pitchFamily="49" charset="-120"/>
              </a:rPr>
              <a:t>         (</a:t>
            </a:r>
            <a:r>
              <a:rPr lang="zh-TW" altLang="en-US" sz="4400" b="1" kern="100" dirty="0">
                <a:latin typeface="AR Kaiti Medium Big5" panose="020B0609010101010101" pitchFamily="49" charset="-120"/>
                <a:ea typeface="AR Kaiti Medium Big5" panose="020B0609010101010101" pitchFamily="49" charset="-120"/>
              </a:rPr>
              <a:t>撒上</a:t>
            </a:r>
            <a:r>
              <a:rPr lang="en-US" sz="4400" b="1" kern="100" dirty="0" smtClean="0">
                <a:latin typeface="AR Kaiti Medium Big5" panose="020B0609010101010101" pitchFamily="49" charset="-120"/>
                <a:ea typeface="AR Kaiti Medium Big5" panose="020B0609010101010101" pitchFamily="49" charset="-120"/>
              </a:rPr>
              <a:t>18:1-3</a:t>
            </a:r>
            <a:r>
              <a:rPr lang="en-US" sz="4400" b="1" kern="100" dirty="0">
                <a:latin typeface="AR Kaiti Medium Big5" panose="020B0609010101010101" pitchFamily="49" charset="-120"/>
                <a:ea typeface="AR Kaiti Medium Big5" panose="020B0609010101010101" pitchFamily="49" charset="-120"/>
              </a:rPr>
              <a:t>) </a:t>
            </a:r>
            <a:endParaRPr lang="en-US" sz="4400" b="1" kern="100" dirty="0">
              <a:effectLst/>
              <a:latin typeface="AR Kaiti Medium Big5" panose="020B0609010101010101" pitchFamily="49" charset="-120"/>
              <a:ea typeface="AR Kaiti Medium Big5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24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4755" y="1201045"/>
            <a:ext cx="787908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4000" kern="100" dirty="0">
                <a:latin typeface="Times New Roman" panose="02020603050405020304" pitchFamily="18" charset="0"/>
                <a:ea typeface="AR Heiti Bold Big5" panose="020B0609010101010101" pitchFamily="49" charset="-120"/>
              </a:rPr>
              <a:t>一、我的生命中有沒有至好朋友？</a:t>
            </a:r>
            <a:endParaRPr lang="en-US" sz="4000" kern="1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4755" y="3275394"/>
            <a:ext cx="787908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4000" kern="100" dirty="0">
                <a:latin typeface="Times New Roman" panose="02020603050405020304" pitchFamily="18" charset="0"/>
                <a:ea typeface="AR Heiti Bold Big5" panose="020B0609010101010101" pitchFamily="49" charset="-120"/>
              </a:rPr>
              <a:t>二、我如</a:t>
            </a:r>
            <a:r>
              <a:rPr lang="zh-TW" altLang="en-US" sz="4000" kern="100" dirty="0" smtClean="0">
                <a:latin typeface="Times New Roman" panose="02020603050405020304" pitchFamily="18" charset="0"/>
                <a:ea typeface="AR Heiti Bold Big5" panose="020B0609010101010101" pitchFamily="49" charset="-120"/>
              </a:rPr>
              <a:t>何成為別</a:t>
            </a:r>
            <a:r>
              <a:rPr lang="zh-TW" altLang="en-US" sz="4000" kern="100" dirty="0">
                <a:latin typeface="Times New Roman" panose="02020603050405020304" pitchFamily="18" charset="0"/>
                <a:ea typeface="AR Heiti Bold Big5" panose="020B0609010101010101" pitchFamily="49" charset="-120"/>
              </a:rPr>
              <a:t>人的至好朋友？</a:t>
            </a:r>
            <a:endParaRPr lang="en-US" sz="4000" kern="1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708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25000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310" y="355098"/>
            <a:ext cx="2669522" cy="3900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8598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1198" y="769034"/>
            <a:ext cx="7936089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4000" b="1" kern="100" dirty="0" smtClean="0">
                <a:latin typeface="AR Kaiti Medium Big5" panose="020B0609010101010101" pitchFamily="49" charset="-120"/>
                <a:ea typeface="AR Kaiti Medium Big5" panose="020B0609010101010101" pitchFamily="49" charset="-120"/>
                <a:cs typeface="Times New Roman" panose="02020603050405020304" pitchFamily="18" charset="0"/>
              </a:rPr>
              <a:t>但</a:t>
            </a:r>
            <a:r>
              <a:rPr lang="zh-TW" altLang="en-US" sz="4000" b="1" kern="100" dirty="0">
                <a:latin typeface="AR Kaiti Medium Big5" panose="020B0609010101010101" pitchFamily="49" charset="-120"/>
                <a:ea typeface="AR Kaiti Medium Big5" panose="020B0609010101010101" pitchFamily="49" charset="-120"/>
                <a:cs typeface="Times New Roman" panose="02020603050405020304" pitchFamily="18" charset="0"/>
              </a:rPr>
              <a:t>有一朋友，比弟兄更親密</a:t>
            </a:r>
            <a:r>
              <a:rPr lang="zh-TW" altLang="en-US" sz="4000" b="1" kern="100" dirty="0" smtClean="0">
                <a:latin typeface="AR Kaiti Medium Big5" panose="020B0609010101010101" pitchFamily="49" charset="-120"/>
                <a:ea typeface="AR Kaiti Medium Big5" panose="020B0609010101010101" pitchFamily="49" charset="-120"/>
                <a:cs typeface="Times New Roman" panose="02020603050405020304" pitchFamily="18" charset="0"/>
              </a:rPr>
              <a:t>。</a:t>
            </a:r>
            <a:r>
              <a:rPr lang="en-US" altLang="zh-TW" sz="4000" b="1" kern="100" dirty="0" smtClean="0">
                <a:latin typeface="AR Kaiti Medium Big5" panose="020B0609010101010101" pitchFamily="49" charset="-120"/>
                <a:ea typeface="AR Kaiti Medium Big5" panose="020B0609010101010101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4000" b="1" kern="100" dirty="0" smtClean="0">
                <a:latin typeface="AR Kaiti Medium Big5" panose="020B0609010101010101" pitchFamily="49" charset="-120"/>
                <a:ea typeface="AR Kaiti Medium Big5" panose="020B0609010101010101" pitchFamily="49" charset="-120"/>
                <a:cs typeface="Times New Roman" panose="02020603050405020304" pitchFamily="18" charset="0"/>
              </a:rPr>
              <a:t>箴</a:t>
            </a:r>
            <a:r>
              <a:rPr lang="zh-TW" altLang="en-US" sz="4000" b="1" kern="100" dirty="0">
                <a:latin typeface="AR Kaiti Medium Big5" panose="020B0609010101010101" pitchFamily="49" charset="-120"/>
                <a:ea typeface="AR Kaiti Medium Big5" panose="020B0609010101010101" pitchFamily="49" charset="-120"/>
                <a:cs typeface="Times New Roman" panose="02020603050405020304" pitchFamily="18" charset="0"/>
              </a:rPr>
              <a:t>言</a:t>
            </a:r>
            <a:r>
              <a:rPr lang="en-US" sz="4000" b="1" kern="100" dirty="0" smtClean="0">
                <a:latin typeface="AR Kaiti Medium Big5" panose="020B0609010101010101" pitchFamily="49" charset="-120"/>
                <a:ea typeface="AR Kaiti Medium Big5" panose="020B0609010101010101" pitchFamily="49" charset="-120"/>
                <a:cs typeface="Times New Roman" panose="02020603050405020304" pitchFamily="18" charset="0"/>
              </a:rPr>
              <a:t>18:24)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500" y="2369978"/>
            <a:ext cx="6489484" cy="3749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90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e1f0fcc1-4f56-4a31-a35e-30e80e361e46"/>
  <p:tag name="ARTICULATE_SLIDE_NAV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459</TotalTime>
  <Words>420</Words>
  <Application>Microsoft Office PowerPoint</Application>
  <PresentationFormat>On-screen Show (4:3)</PresentationFormat>
  <Paragraphs>27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 Heiti Bold Big5</vt:lpstr>
      <vt:lpstr>AR Kaiti Medium Big5</vt:lpstr>
      <vt:lpstr>Lucida Grande</vt:lpstr>
      <vt:lpstr>微軟正黑體</vt:lpstr>
      <vt:lpstr>新細明體</vt:lpstr>
      <vt:lpstr>新細明體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歡樂頌〈An die Freude〉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Yuan Hsu</dc:creator>
  <cp:lastModifiedBy>Ming Yuan Hsu</cp:lastModifiedBy>
  <cp:revision>6</cp:revision>
  <dcterms:created xsi:type="dcterms:W3CDTF">2019-02-23T23:07:45Z</dcterms:created>
  <dcterms:modified xsi:type="dcterms:W3CDTF">2019-02-24T06:46:53Z</dcterms:modified>
</cp:coreProperties>
</file>