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2" r:id="rId1"/>
    <p:sldMasterId id="2147486552" r:id="rId2"/>
  </p:sldMasterIdLst>
  <p:notesMasterIdLst>
    <p:notesMasterId r:id="rId18"/>
  </p:notesMasterIdLst>
  <p:sldIdLst>
    <p:sldId id="308" r:id="rId3"/>
    <p:sldId id="2452" r:id="rId4"/>
    <p:sldId id="2453" r:id="rId5"/>
    <p:sldId id="296" r:id="rId6"/>
    <p:sldId id="310" r:id="rId7"/>
    <p:sldId id="311" r:id="rId8"/>
    <p:sldId id="298" r:id="rId9"/>
    <p:sldId id="299" r:id="rId10"/>
    <p:sldId id="300" r:id="rId11"/>
    <p:sldId id="302" r:id="rId12"/>
    <p:sldId id="303" r:id="rId13"/>
    <p:sldId id="309" r:id="rId14"/>
    <p:sldId id="304" r:id="rId15"/>
    <p:sldId id="305" r:id="rId16"/>
    <p:sldId id="30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C22"/>
    <a:srgbClr val="A14D07"/>
    <a:srgbClr val="FF3300"/>
    <a:srgbClr val="0033CC"/>
    <a:srgbClr val="000066"/>
    <a:srgbClr val="3B1A0B"/>
    <a:srgbClr val="FF0D0D"/>
    <a:srgbClr val="001B46"/>
    <a:srgbClr val="0000B0"/>
    <a:srgbClr val="005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459A78-E1EF-464C-9ECA-B4A013C4AB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677B81-AC77-47C4-BC15-8DEE8FDF3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83AD83-B4A1-46E7-9066-516B5ED605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3C5EC84-F108-41E2-AE39-2F5B6756DAE3}" type="slidenum">
              <a:rPr kumimoji="1"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239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2C7A6C-62B9-406C-9219-6CE4BB8795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C41027-AD8C-41D1-A2E5-C66D5EDC59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A1C690-7F07-4DD8-BB37-3B5F64B189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1F84B6B-069E-47C8-8783-BCF6F877A7DB}" type="slidenum">
              <a:rPr kumimoji="1"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8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E4897A5-457C-4601-894B-0DC84FE0E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F1EABE8-CEE7-4397-8715-12AE6693C6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BE06BDB-F129-43C9-BBCF-ABEEB5FD12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6285"/>
            <a:ext cx="2133600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3715FD6-E6CB-4298-93AE-64DB54E18CF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6285"/>
            <a:ext cx="2895600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D77B93E-11B0-4CE8-90B2-CF5CA5715D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6285"/>
            <a:ext cx="2133600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83D39CD9-1E5B-4AEC-9CDC-6503FD92695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0819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53" r:id="rId1"/>
    <p:sldLayoutId id="214748655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8A2F573-DE5D-4D27-80CC-5797B1EA08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219200" y="685800"/>
            <a:ext cx="10591800" cy="6324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altLang="zh-TW" sz="39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defRPr/>
            </a:pPr>
            <a:endParaRPr lang="en-US" altLang="zh-TW" sz="4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defRPr/>
            </a:pPr>
            <a:r>
              <a:rPr lang="zh-TW" alt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聖經</a:t>
            </a:r>
            <a:r>
              <a:rPr 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: </a:t>
            </a:r>
            <a:r>
              <a:rPr lang="zh-TW" alt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傳道書</a:t>
            </a:r>
            <a:r>
              <a:rPr 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12</a:t>
            </a:r>
            <a:r>
              <a:rPr lang="zh-TW" alt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章</a:t>
            </a:r>
            <a:r>
              <a:rPr 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13</a:t>
            </a:r>
            <a:r>
              <a:rPr lang="zh-TW" alt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節</a:t>
            </a:r>
            <a:r>
              <a:rPr 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</a:p>
          <a:p>
            <a:pPr indent="1997075">
              <a:defRPr/>
            </a:pPr>
            <a:r>
              <a:rPr lang="zh-TW" alt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   哥林多前書</a:t>
            </a:r>
            <a:r>
              <a:rPr 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1</a:t>
            </a:r>
            <a:r>
              <a:rPr lang="zh-TW" alt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章</a:t>
            </a:r>
            <a:r>
              <a:rPr 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18-21</a:t>
            </a:r>
            <a:r>
              <a:rPr lang="zh-TW" altLang="en-US" sz="4200" b="1" dirty="0">
                <a:latin typeface="DFKai-SB" panose="03000509000000000000" pitchFamily="65" charset="-120"/>
                <a:ea typeface="DFKai-SB" panose="03000509000000000000" pitchFamily="65" charset="-120"/>
              </a:rPr>
              <a:t>節</a:t>
            </a:r>
            <a:endParaRPr lang="en-US" sz="4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defRPr/>
            </a:pPr>
            <a:endParaRPr lang="en-US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defRPr/>
            </a:pP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彭雅各牧師</a:t>
            </a:r>
            <a:endParaRPr lang="en-US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2A74B8-A355-491A-8EDE-6384B510998E}"/>
              </a:ext>
            </a:extLst>
          </p:cNvPr>
          <p:cNvSpPr/>
          <p:nvPr/>
        </p:nvSpPr>
        <p:spPr>
          <a:xfrm>
            <a:off x="19050" y="5334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2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智慧的尋求和傳承</a:t>
            </a:r>
            <a:endParaRPr lang="en-US" sz="72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9203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D7E77-BFD0-4594-A643-417E5A8E6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304800"/>
            <a:ext cx="9067800" cy="61722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人生的回顧有時候難免會感覺到是捕風捉影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有順境也有逆境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好像在嘆氣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( 1:17, 2:11),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不必心懷不平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(5:8),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聖經容許人吐悶氣 以及提出一些人生的難題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; </a:t>
            </a:r>
          </a:p>
          <a:p>
            <a:pPr>
              <a:defRPr/>
            </a:pPr>
            <a:r>
              <a:rPr lang="en-US" sz="3600" dirty="0">
                <a:ea typeface="DFKai-SB" panose="03000509000000000000" pitchFamily="65" charset="-120"/>
              </a:rPr>
              <a:t>Life is like a box of chocolates, you never know what you’re going to get. (Forrest Gump)</a:t>
            </a:r>
          </a:p>
          <a:p>
            <a:pPr>
              <a:defRPr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教會的團契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或者牧者的關懷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精神健康心理輔導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提供了一個吐悶氣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創傷得醫治的機會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398463" indent="-398463">
              <a:spcBef>
                <a:spcPts val="400"/>
              </a:spcBef>
              <a:buClr>
                <a:schemeClr val="tx1"/>
              </a:buClr>
              <a:buFont typeface="+mj-lt"/>
              <a:buAutoNum type="arabicPeriod" startAt="4"/>
              <a:defRPr/>
            </a:pP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1545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6BA5B-A2F5-4D1F-9155-B805E9C97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9050" y="248444"/>
            <a:ext cx="9067800" cy="4629150"/>
          </a:xfrm>
        </p:spPr>
        <p:txBody>
          <a:bodyPr>
            <a:noAutofit/>
          </a:bodyPr>
          <a:lstStyle/>
          <a:p>
            <a:pPr marL="457200" indent="-457200">
              <a:buNone/>
              <a:defRPr/>
            </a:pPr>
            <a:r>
              <a:rPr 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b.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人的勞力跟神不朽的工作不同</a:t>
            </a:r>
            <a:r>
              <a:rPr 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所以我們既使面對困難</a:t>
            </a:r>
            <a:r>
              <a:rPr 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仍應該享受上帝在今世是所賜簡樸的福份</a:t>
            </a:r>
            <a:r>
              <a:rPr 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( 3:11-15, 5:18-20, 9:9) </a:t>
            </a:r>
          </a:p>
          <a:p>
            <a:pPr marL="512763" indent="-344488">
              <a:defRPr/>
            </a:pPr>
            <a:r>
              <a:rPr lang="en-US" altLang="zh-CN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3:11</a:t>
            </a:r>
            <a:r>
              <a:rPr lang="zh-CN" altLang="en-US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上帝造萬物，各照伊的時成做美妙，閣將永遠的觀念下佇人的心。總是上帝對頭到尾所做成的，人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CN" altLang="en-US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會測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 </a:t>
            </a:r>
            <a:r>
              <a:rPr lang="zh-CN" altLang="en-US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伊。</a:t>
            </a:r>
            <a:r>
              <a:rPr lang="en-US" altLang="zh-CN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3:12</a:t>
            </a:r>
            <a:r>
              <a:rPr lang="zh-CN" altLang="en-US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我知從中無一項卡好佇一生快樂，閣行好；</a:t>
            </a:r>
            <a:r>
              <a:rPr lang="en-US" altLang="zh-CN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3:13 </a:t>
            </a:r>
            <a:r>
              <a:rPr lang="zh-CN" altLang="en-US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閣人人也食也飲，佇伊一切所勞碌的來享福，這也是上帝的恩賜。</a:t>
            </a:r>
            <a:r>
              <a:rPr lang="en-US" altLang="zh-CN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3:14</a:t>
            </a:r>
            <a:r>
              <a:rPr lang="zh-CN" altLang="en-US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我知上帝一切所做的欲永遠佇啲；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CN" altLang="en-US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加添，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CN" altLang="en-US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減少。上帝按呢行，是互人佇伊的面前驚畏。</a:t>
            </a:r>
            <a:r>
              <a:rPr lang="en-US" altLang="zh-CN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3:15</a:t>
            </a:r>
            <a:r>
              <a:rPr lang="zh-CN" altLang="en-US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現今所有的前已經有，將來欲有的早已經有，過身的事上帝閣尋伊。</a:t>
            </a:r>
            <a:endParaRPr lang="en-US" altLang="zh-CN" dirty="0">
              <a:solidFill>
                <a:schemeClr val="accent6">
                  <a:lumMod val="75000"/>
                </a:schemeClr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12291" name="Picture 3" descr="http://www.lingshyang.com/bible/taiwan_Bible/boe.jpg">
            <a:extLst>
              <a:ext uri="{FF2B5EF4-FFF2-40B4-BE49-F238E27FC236}">
                <a16:creationId xmlns:a16="http://schemas.microsoft.com/office/drawing/2014/main" id="{4A1338D1-83BB-420B-B882-BF59DDB3CE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2895600"/>
            <a:ext cx="360363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http://www.lingshyang.com/bible/taiwan_Bible/tok.jpg">
            <a:extLst>
              <a:ext uri="{FF2B5EF4-FFF2-40B4-BE49-F238E27FC236}">
                <a16:creationId xmlns:a16="http://schemas.microsoft.com/office/drawing/2014/main" id="{EEA81DF2-9218-49CA-866E-33DA77733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6" y="3429001"/>
            <a:ext cx="3587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http://www.lingshyang.com/bible/taiwan_Bible/boe.jpg">
            <a:extLst>
              <a:ext uri="{FF2B5EF4-FFF2-40B4-BE49-F238E27FC236}">
                <a16:creationId xmlns:a16="http://schemas.microsoft.com/office/drawing/2014/main" id="{FA1A4490-33BF-4AE9-A9ED-652B8635A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1" y="4881166"/>
            <a:ext cx="3603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http://www.lingshyang.com/bible/taiwan_Bible/boe.jpg">
            <a:extLst>
              <a:ext uri="{FF2B5EF4-FFF2-40B4-BE49-F238E27FC236}">
                <a16:creationId xmlns:a16="http://schemas.microsoft.com/office/drawing/2014/main" id="{0A97F4A4-1A50-4296-9B33-99BE9C6AAC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877594"/>
            <a:ext cx="3603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5219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CEB6EBF0-4366-45FB-8D8E-FAD35CBAA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228600"/>
            <a:ext cx="9144000" cy="5486400"/>
          </a:xfrm>
        </p:spPr>
        <p:txBody>
          <a:bodyPr/>
          <a:lstStyle/>
          <a:p>
            <a:pPr marL="512763" indent="-344488"/>
            <a:r>
              <a:rPr lang="en-US" altLang="zh-CN" sz="2800" dirty="0">
                <a:solidFill>
                  <a:srgbClr val="22226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5:18</a:t>
            </a:r>
            <a:r>
              <a:rPr lang="zh-CN" altLang="en-US" dirty="0">
                <a:solidFill>
                  <a:srgbClr val="22226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看啊，我所看做好做美妙的，就是人佇上帝賞賜伊一生的日子來飲食，享受日光的下面勞碌所得著的好，因為這是伊的份額。</a:t>
            </a:r>
            <a:r>
              <a:rPr lang="en-US" altLang="zh-CN" dirty="0">
                <a:solidFill>
                  <a:srgbClr val="22226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5:19</a:t>
            </a:r>
            <a:r>
              <a:rPr lang="zh-CN" altLang="en-US" dirty="0">
                <a:solidFill>
                  <a:srgbClr val="22226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見若得著上帝互伊有錢財好額，互伊會享受，來取伊的份額，佇伊的著磨來快樂，這是上帝的賞賜。</a:t>
            </a:r>
            <a:r>
              <a:rPr lang="en-US" altLang="zh-CN" dirty="0">
                <a:solidFill>
                  <a:srgbClr val="22226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5:20</a:t>
            </a:r>
            <a:r>
              <a:rPr lang="zh-CN" altLang="en-US" dirty="0">
                <a:solidFill>
                  <a:srgbClr val="22226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伊無大大想著一生的年日，因為上帝照伊的心所歡喜的應答伊。</a:t>
            </a:r>
            <a:endParaRPr lang="en-US" altLang="zh-CN" dirty="0">
              <a:solidFill>
                <a:srgbClr val="22226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512763" indent="-344488"/>
            <a:r>
              <a:rPr lang="en-US" altLang="zh-CN" dirty="0">
                <a:solidFill>
                  <a:srgbClr val="22226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9:9 </a:t>
            </a:r>
            <a:r>
              <a:rPr lang="zh-TW" altLang="en-US" dirty="0">
                <a:solidFill>
                  <a:srgbClr val="22226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你的衣服著常常白，你抹頭殼的油也呣通欠缺。</a:t>
            </a:r>
            <a:endParaRPr lang="en-US" altLang="en-US" dirty="0">
              <a:solidFill>
                <a:srgbClr val="22226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512763" indent="-344488"/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不同的工作態度</a:t>
            </a:r>
            <a:r>
              <a:rPr lang="en-US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: </a:t>
            </a:r>
            <a:r>
              <a:rPr lang="en-US" altLang="en-US" dirty="0">
                <a:ea typeface="DFKai-SB" panose="03000509000000000000" pitchFamily="65" charset="-120"/>
              </a:rPr>
              <a:t>Work hard, no Play (24/7),  Work hard, Play Hard (New Yorkers), Work little, Play Hard, Have a good balance.  </a:t>
            </a:r>
          </a:p>
          <a:p>
            <a:pPr marL="512763" indent="-344488">
              <a:spcBef>
                <a:spcPts val="400"/>
              </a:spcBef>
              <a:buClr>
                <a:schemeClr val="tx1"/>
              </a:buClr>
              <a:buFontTx/>
              <a:buAutoNum type="arabicPeriod" startAt="4"/>
            </a:pPr>
            <a:endParaRPr lang="en-US" altLang="en-US" sz="2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8626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60184-6CA0-44AC-ABD1-7488F4271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324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老黑</a:t>
            </a: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45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歲退休</a:t>
            </a: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: </a:t>
            </a:r>
          </a:p>
          <a:p>
            <a:pPr marL="0" indent="401638">
              <a:buNone/>
              <a:defRPr/>
            </a:pP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1. 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人生的經歷大於物質的擁有</a:t>
            </a: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</a:p>
          <a:p>
            <a:pPr marL="0" indent="401638">
              <a:buNone/>
              <a:defRPr/>
            </a:pP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運動不是為了要活得久</a:t>
            </a: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</a:p>
          <a:p>
            <a:pPr marL="0" indent="401638">
              <a:buNone/>
              <a:defRPr/>
            </a:pPr>
            <a:r>
              <a:rPr lang="en-US" altLang="zh-TW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   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而是要活得好 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defRPr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我們要如何得到那更豐盛的生命</a:t>
            </a: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 ?</a:t>
            </a:r>
          </a:p>
          <a:p>
            <a:pPr marL="512763" indent="-512763">
              <a:buNone/>
              <a:defRPr/>
            </a:pP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C. 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人的智慧與上帝那不可透徹的道路不同</a:t>
            </a: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所以我們應該殷勤工作及享受生命</a:t>
            </a: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儘管正直在此生不一定得到應得的報賞</a:t>
            </a: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85134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96EF3-A050-4399-9686-E3BF65069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81000"/>
            <a:ext cx="9144000" cy="5638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約伯記和傳道書認同箴言式智慧的價值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但是他們提供比較完整的觀點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他們強調在了解上帝的智慧方面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人類的能力是嚴重不足的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特別是面對生命中令人費解的異常情況時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如果我們以為自己真的能夠擁有智慧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徹底看到神的作為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那將是愚笨的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.  </a:t>
            </a:r>
          </a:p>
          <a:p>
            <a:pPr marL="0" indent="0">
              <a:buNone/>
              <a:defRPr/>
            </a:pP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398463" indent="-398463">
              <a:spcBef>
                <a:spcPts val="400"/>
              </a:spcBef>
              <a:buClr>
                <a:schemeClr val="tx1"/>
              </a:buClr>
              <a:buFont typeface="+mj-lt"/>
              <a:buAutoNum type="arabicPeriod" startAt="4"/>
              <a:defRPr/>
            </a:pP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1560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D91A6-B13F-4B5F-96E6-F6C845262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09550" y="0"/>
            <a:ext cx="9372600" cy="6838950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  結語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>
              <a:spcBef>
                <a:spcPts val="400"/>
              </a:spcBef>
              <a:defRPr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回顧及對人生的感恩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得蒙揀選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繼續進步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</a:p>
          <a:p>
            <a:pPr>
              <a:spcBef>
                <a:spcPts val="400"/>
              </a:spcBef>
              <a:defRPr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殷勤工作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及選擇一個適合自己的生活方式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享受豐盛的生命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也分享經驗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成為别人的祝福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400"/>
              </a:spcBef>
              <a:defRPr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上帝的話的幫助</a:t>
            </a: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箴言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傳道書及約伯記要互相彌補的來讀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400"/>
              </a:spcBef>
              <a:defRPr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敬畏主就是智慧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離開歹就是聰明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約伯記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1539875" indent="-1082675">
              <a:spcBef>
                <a:spcPts val="400"/>
              </a:spcBef>
              <a:buNone/>
              <a:defRPr/>
            </a:pPr>
            <a:r>
              <a:rPr lang="en-US" altLang="zh-TW" sz="36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28:28 </a:t>
            </a:r>
            <a:r>
              <a:rPr lang="zh-TW" altLang="en-US" sz="36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伊對人講：看啊，敬畏主就是智慧；離開歹就是聰明。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77077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>
            <a:extLst>
              <a:ext uri="{FF2B5EF4-FFF2-40B4-BE49-F238E27FC236}">
                <a16:creationId xmlns:a16="http://schemas.microsoft.com/office/drawing/2014/main" id="{B2B520E5-93EB-4875-A980-99FCD8F38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250" y="228600"/>
            <a:ext cx="8699500" cy="60198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zh-TW" altLang="en-US" sz="3400" dirty="0">
                <a:latin typeface="DFKai-SB" panose="03000509000000000000" pitchFamily="65" charset="-120"/>
                <a:ea typeface="DFKai-SB" panose="03000509000000000000" pitchFamily="65" charset="-120"/>
              </a:rPr>
              <a:t>參加美國長老教會退休牧師講習會後的靈感</a:t>
            </a:r>
            <a:r>
              <a:rPr lang="en-US" sz="3400" dirty="0"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r>
              <a:rPr 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  <a:p>
            <a:pPr marL="0" indent="0">
              <a:lnSpc>
                <a:spcPct val="80000"/>
              </a:lnSpc>
              <a:spcBef>
                <a:spcPts val="800"/>
              </a:spcBef>
              <a:defRPr/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人生累積的經驗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智慧收成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  <a:p>
            <a:pPr marL="0" indent="0">
              <a:lnSpc>
                <a:spcPct val="80000"/>
              </a:lnSpc>
              <a:spcBef>
                <a:spcPts val="800"/>
              </a:spcBef>
              <a:buNone/>
              <a:defRPr/>
            </a:pP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	(Harvesting Wisdom) </a:t>
            </a:r>
          </a:p>
          <a:p>
            <a:pPr>
              <a:lnSpc>
                <a:spcPct val="80000"/>
              </a:lnSpc>
              <a:spcBef>
                <a:spcPts val="800"/>
              </a:spcBef>
              <a:defRPr/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反思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反省及思考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人生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成為自己和别人的祝福 不分年齡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十個討論問題</a:t>
            </a: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>
              <a:lnSpc>
                <a:spcPct val="80000"/>
              </a:lnSpc>
              <a:spcBef>
                <a:spcPts val="800"/>
              </a:spcBef>
              <a:buNone/>
              <a:defRPr/>
            </a:pP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80000"/>
              </a:lnSpc>
              <a:spcBef>
                <a:spcPts val="800"/>
              </a:spcBef>
              <a:buClr>
                <a:schemeClr val="tx1"/>
              </a:buClr>
              <a:buFontTx/>
              <a:buAutoNum type="arabicPeriod"/>
              <a:defRPr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你最大的成就是什麼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? </a:t>
            </a:r>
          </a:p>
          <a:p>
            <a:pPr marL="0" indent="0">
              <a:lnSpc>
                <a:spcPct val="80000"/>
              </a:lnSpc>
              <a:spcBef>
                <a:spcPts val="800"/>
              </a:spcBef>
              <a:buClr>
                <a:schemeClr val="tx1"/>
              </a:buClr>
              <a:buNone/>
              <a:defRPr/>
            </a:pP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   (What has been your greatest success ?)</a:t>
            </a:r>
          </a:p>
          <a:p>
            <a:pPr marL="0" indent="0">
              <a:lnSpc>
                <a:spcPct val="80000"/>
              </a:lnSpc>
              <a:spcBef>
                <a:spcPts val="800"/>
              </a:spcBef>
              <a:buClr>
                <a:schemeClr val="tx1"/>
              </a:buClr>
              <a:buFontTx/>
              <a:buAutoNum type="arabicPeriod" startAt="2"/>
              <a:defRPr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在過去生命旅途當中你所學到重要的功課是什麼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 ?  </a:t>
            </a:r>
          </a:p>
          <a:p>
            <a:pPr marL="0" indent="0">
              <a:lnSpc>
                <a:spcPct val="80000"/>
              </a:lnSpc>
              <a:spcBef>
                <a:spcPts val="800"/>
              </a:spcBef>
              <a:buClr>
                <a:schemeClr val="tx1"/>
              </a:buClr>
              <a:buNone/>
              <a:defRPr/>
            </a:pP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   (What important lessons have you learned in life ?)</a:t>
            </a:r>
          </a:p>
        </p:txBody>
      </p:sp>
    </p:spTree>
    <p:extLst>
      <p:ext uri="{BB962C8B-B14F-4D97-AF65-F5344CB8AC3E}">
        <p14:creationId xmlns:p14="http://schemas.microsoft.com/office/powerpoint/2010/main" val="2836703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>
            <a:extLst>
              <a:ext uri="{FF2B5EF4-FFF2-40B4-BE49-F238E27FC236}">
                <a16:creationId xmlns:a16="http://schemas.microsoft.com/office/drawing/2014/main" id="{10AB1377-1443-4FDC-B256-AAC1614DC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00" y="533400"/>
            <a:ext cx="9055100" cy="7050314"/>
          </a:xfrm>
        </p:spPr>
        <p:txBody>
          <a:bodyPr/>
          <a:lstStyle/>
          <a:p>
            <a:pPr marL="742950" indent="-742950">
              <a:spcBef>
                <a:spcPts val="400"/>
              </a:spcBef>
              <a:buClr>
                <a:schemeClr val="tx1"/>
              </a:buClr>
              <a:buFont typeface="+mj-lt"/>
              <a:buAutoNum type="arabicPeriod" startAt="3"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在你的生命旅途當中有誰曾經幫助過你</a:t>
            </a: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是如何的幫助過你</a:t>
            </a: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? </a:t>
            </a:r>
            <a:r>
              <a:rPr lang="en-US" dirty="0">
                <a:ea typeface="DFKai-SB" panose="03000509000000000000" pitchFamily="65" charset="-120"/>
              </a:rPr>
              <a:t>(Who has helped you in your life (and how) ?)</a:t>
            </a:r>
          </a:p>
          <a:p>
            <a:pPr marL="398463" indent="-398463">
              <a:spcBef>
                <a:spcPts val="400"/>
              </a:spcBef>
              <a:buClr>
                <a:schemeClr val="tx1"/>
              </a:buClr>
              <a:buFontTx/>
              <a:buAutoNum type="arabicPeriod" startAt="3"/>
            </a:pP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你有什麼反悔嗎</a:t>
            </a:r>
            <a:r>
              <a:rPr lang="en-US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 ?                                        </a:t>
            </a:r>
            <a:r>
              <a:rPr lang="en-US" altLang="en-US" dirty="0">
                <a:ea typeface="DFKai-SB" panose="03000509000000000000" pitchFamily="65" charset="-120"/>
              </a:rPr>
              <a:t>(What regrets do you have ?)</a:t>
            </a:r>
          </a:p>
          <a:p>
            <a:pPr marL="398463" indent="-398463">
              <a:spcBef>
                <a:spcPts val="400"/>
              </a:spcBef>
              <a:buClr>
                <a:schemeClr val="tx1"/>
              </a:buClr>
              <a:buFontTx/>
              <a:buAutoNum type="arabicPeriod" startAt="3"/>
            </a:pP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你所憂慮的是什麼</a:t>
            </a:r>
            <a:r>
              <a:rPr lang="en-US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 ?                                  </a:t>
            </a:r>
            <a:r>
              <a:rPr lang="en-US" altLang="en-US" dirty="0">
                <a:ea typeface="DFKai-SB" panose="03000509000000000000" pitchFamily="65" charset="-120"/>
              </a:rPr>
              <a:t>(What do you worry about ?)</a:t>
            </a:r>
          </a:p>
          <a:p>
            <a:pPr marL="398463" indent="-398463">
              <a:spcBef>
                <a:spcPts val="400"/>
              </a:spcBef>
              <a:buClr>
                <a:schemeClr val="tx1"/>
              </a:buClr>
              <a:buFontTx/>
              <a:buAutoNum type="arabicPeriod" startAt="3"/>
            </a:pP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什麼事情能帶給你最大的喜樂</a:t>
            </a:r>
            <a:r>
              <a:rPr lang="en-US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 ?               </a:t>
            </a:r>
            <a:r>
              <a:rPr lang="en-US" altLang="en-US" dirty="0">
                <a:ea typeface="DFKai-SB" panose="03000509000000000000" pitchFamily="65" charset="-120"/>
              </a:rPr>
              <a:t>(What brings you the greatest joy ?)</a:t>
            </a:r>
          </a:p>
        </p:txBody>
      </p:sp>
    </p:spTree>
    <p:extLst>
      <p:ext uri="{BB962C8B-B14F-4D97-AF65-F5344CB8AC3E}">
        <p14:creationId xmlns:p14="http://schemas.microsoft.com/office/powerpoint/2010/main" val="2568108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>
            <a:extLst>
              <a:ext uri="{FF2B5EF4-FFF2-40B4-BE49-F238E27FC236}">
                <a16:creationId xmlns:a16="http://schemas.microsoft.com/office/drawing/2014/main" id="{10AB1377-1443-4FDC-B256-AAC1614DC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00" y="228600"/>
            <a:ext cx="9055100" cy="6019800"/>
          </a:xfrm>
        </p:spPr>
        <p:txBody>
          <a:bodyPr/>
          <a:lstStyle/>
          <a:p>
            <a:pPr marL="742950" indent="-742950">
              <a:spcBef>
                <a:spcPts val="400"/>
              </a:spcBef>
              <a:buClr>
                <a:schemeClr val="tx1"/>
              </a:buClr>
              <a:buFont typeface="+mj-lt"/>
              <a:buAutoNum type="arabicPeriod" startAt="7"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你希望周圍的人如何的認識和紀念你</a:t>
            </a:r>
            <a:r>
              <a:rPr lang="en-US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?  </a:t>
            </a:r>
            <a:r>
              <a:rPr lang="en-US" altLang="en-US" dirty="0">
                <a:ea typeface="DFKai-SB" panose="03000509000000000000" pitchFamily="65" charset="-120"/>
              </a:rPr>
              <a:t>(How do you want to be known ?) </a:t>
            </a:r>
          </a:p>
          <a:p>
            <a:pPr marL="514350" indent="-514350">
              <a:spcBef>
                <a:spcPts val="400"/>
              </a:spcBef>
              <a:buClr>
                <a:schemeClr val="tx1"/>
              </a:buClr>
              <a:buFontTx/>
              <a:buAutoNum type="arabicPeriod" startAt="8"/>
            </a:pP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你對死亡的看法如何</a:t>
            </a:r>
            <a:r>
              <a:rPr lang="en-US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 ?                              </a:t>
            </a:r>
            <a:r>
              <a:rPr lang="en-US" altLang="en-US" dirty="0">
                <a:ea typeface="DFKai-SB" panose="03000509000000000000" pitchFamily="65" charset="-120"/>
              </a:rPr>
              <a:t>(How do you view death ?)</a:t>
            </a:r>
          </a:p>
          <a:p>
            <a:pPr marL="514350" indent="-514350">
              <a:spcBef>
                <a:spcPts val="400"/>
              </a:spcBef>
              <a:buClr>
                <a:schemeClr val="tx1"/>
              </a:buClr>
              <a:buFontTx/>
              <a:buAutoNum type="arabicPeriod" startAt="8"/>
            </a:pP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你可能傳承你的智慧給誰呢</a:t>
            </a:r>
            <a:r>
              <a:rPr lang="en-US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 ?                          </a:t>
            </a:r>
            <a:r>
              <a:rPr lang="en-US" altLang="en-US" dirty="0">
                <a:ea typeface="DFKai-SB" panose="03000509000000000000" pitchFamily="65" charset="-120"/>
              </a:rPr>
              <a:t>( To whom might you pass on your wisdom ?)</a:t>
            </a:r>
          </a:p>
          <a:p>
            <a:pPr marL="514350" indent="-514350">
              <a:spcBef>
                <a:spcPts val="400"/>
              </a:spcBef>
              <a:buClr>
                <a:schemeClr val="tx1"/>
              </a:buClr>
              <a:buFontTx/>
              <a:buAutoNum type="arabicPeriod" startAt="8"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倫理遺囑的價值</a:t>
            </a:r>
            <a:r>
              <a:rPr lang="en-US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: 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你過世以後存留的思想和情感</a:t>
            </a:r>
            <a:r>
              <a:rPr lang="en-US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en-US" dirty="0">
                <a:ea typeface="DFKai-SB" panose="03000509000000000000" pitchFamily="65" charset="-120"/>
              </a:rPr>
              <a:t>( The value of ethical will: your thoughts and feelings that last after your lifetime ),    </a:t>
            </a:r>
            <a:r>
              <a:rPr lang="en-US" altLang="en-US" sz="3600" dirty="0">
                <a:ea typeface="DFKai-SB" panose="03000509000000000000" pitchFamily="65" charset="-120"/>
              </a:rPr>
              <a:t>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高俊明牧師 </a:t>
            </a:r>
            <a:endParaRPr lang="en-US" alt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400"/>
              </a:spcBef>
              <a:buClr>
                <a:schemeClr val="tx1"/>
              </a:buClr>
              <a:buNone/>
            </a:pPr>
            <a:endParaRPr lang="en-US" altLang="en-US" dirty="0">
              <a:ea typeface="DFKai-SB" panose="03000509000000000000" pitchFamily="65" charset="-120"/>
            </a:endParaRPr>
          </a:p>
          <a:p>
            <a:pPr marL="0" indent="0">
              <a:spcBef>
                <a:spcPts val="400"/>
              </a:spcBef>
              <a:buClr>
                <a:schemeClr val="tx1"/>
              </a:buClr>
              <a:buNone/>
            </a:pPr>
            <a:endParaRPr lang="en-US" altLang="en-US" dirty="0"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1472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FBFEF4C-44EF-4C76-83F8-D6CD65BB5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蘋果電腦</a:t>
            </a:r>
            <a:r>
              <a:rPr lang="zh-TW" altLang="en-US" dirty="0"/>
              <a:t> </a:t>
            </a:r>
            <a:r>
              <a:rPr lang="en-US" altLang="zh-TW" dirty="0"/>
              <a:t>Apple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共同創辦人</a:t>
            </a:r>
            <a:endParaRPr lang="en-US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4F82C-EFB9-46A2-8DED-5BE794EB0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Steve Jobs (1955-2011)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 的病牀感言</a:t>
            </a:r>
            <a:r>
              <a:rPr lang="en-US" altLang="zh-TW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才 </a:t>
            </a:r>
            <a:r>
              <a:rPr lang="en-US" altLang="zh-TW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56 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歲</a:t>
            </a:r>
            <a:endParaRPr lang="en-US" altLang="zh-TW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  <a:defRPr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什麼是人生最重要的事 </a:t>
            </a:r>
            <a:r>
              <a:rPr lang="en-US" altLang="zh-TW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</a:p>
          <a:p>
            <a:pPr>
              <a:defRPr/>
            </a:pP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The book of healthy life</a:t>
            </a:r>
          </a:p>
        </p:txBody>
      </p:sp>
    </p:spTree>
    <p:extLst>
      <p:ext uri="{BB962C8B-B14F-4D97-AF65-F5344CB8AC3E}">
        <p14:creationId xmlns:p14="http://schemas.microsoft.com/office/powerpoint/2010/main" val="1137804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608A084-084A-44F1-9B74-73060E1B0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人生累積的經驗成為</a:t>
            </a:r>
            <a:endParaRPr lang="en-US" altLang="en-US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A0ED3327-280F-4A59-A24B-02C2A4807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458200" cy="4525433"/>
          </a:xfrm>
        </p:spPr>
        <p:txBody>
          <a:bodyPr/>
          <a:lstStyle/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倫理道德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日常生活的智慧</a:t>
            </a:r>
            <a:endParaRPr lang="en-US" altLang="zh-TW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靈性的智慧</a:t>
            </a:r>
            <a:endParaRPr lang="en-US" altLang="zh-TW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得救的智慧 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提後 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3:15)</a:t>
            </a:r>
            <a:endParaRPr lang="en-US" alt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9252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EFD47-F938-41E3-94FB-229165F45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" y="533400"/>
            <a:ext cx="9067800" cy="5003800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1770063" algn="l"/>
              </a:tabLst>
              <a:defRPr/>
            </a:pP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舊約智慧文學書中的尋找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: </a:t>
            </a:r>
          </a:p>
          <a:p>
            <a:pPr>
              <a:spcBef>
                <a:spcPts val="400"/>
              </a:spcBef>
              <a:defRPr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智慧根源自創造的秩序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所有的大自然和社會關係都以智慧為根基 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箴言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3:19-20) </a:t>
            </a:r>
            <a:r>
              <a:rPr lang="en-US" altLang="zh-TW" sz="36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3:19 </a:t>
            </a:r>
            <a:r>
              <a:rPr lang="zh-TW" altLang="en-US" sz="36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耶和華用智慧建立地，用聰明安置天</a:t>
            </a:r>
            <a:r>
              <a:rPr lang="en-US" altLang="zh-TW" sz="36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3:20 </a:t>
            </a:r>
            <a:r>
              <a:rPr lang="zh-TW" altLang="en-US" sz="36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用伊的智識互深淵裂開，穹蒼落露水</a:t>
            </a:r>
            <a:endParaRPr lang="en-US" altLang="zh-TW" sz="3600" dirty="0">
              <a:solidFill>
                <a:schemeClr val="accent6">
                  <a:lumMod val="75000"/>
                </a:schemeClr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400"/>
              </a:spcBef>
              <a:defRPr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舊約中的約伯記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箴言和傳道書三本書互相彌補來看智慧和聰明的觀念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400"/>
              </a:spcBef>
              <a:defRPr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側重於觀察日常生活多於超自然的觀點視野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世人在尋找上帝 </a:t>
            </a:r>
            <a:endParaRPr 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804863">
              <a:buNone/>
              <a:defRPr/>
            </a:pPr>
            <a:endParaRPr lang="en-US" sz="36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630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16B8F-B907-45A5-8D63-F3D1F5760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0" y="228600"/>
            <a:ext cx="8966200" cy="6400800"/>
          </a:xfrm>
        </p:spPr>
        <p:txBody>
          <a:bodyPr>
            <a:noAutofit/>
          </a:bodyPr>
          <a:lstStyle/>
          <a:p>
            <a:pPr marL="0" indent="0">
              <a:spcBef>
                <a:spcPts val="400"/>
              </a:spcBef>
              <a:buClr>
                <a:schemeClr val="tx1"/>
              </a:buClr>
              <a:buNone/>
              <a:defRPr/>
            </a:pP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箴言</a:t>
            </a:r>
            <a:r>
              <a:rPr 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: </a:t>
            </a:r>
          </a:p>
          <a:p>
            <a:pPr marL="0" indent="0">
              <a:spcBef>
                <a:spcPts val="400"/>
              </a:spcBef>
              <a:buClr>
                <a:schemeClr val="tx1"/>
              </a:buClr>
              <a:buNone/>
              <a:defRPr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教導式的智慧</a:t>
            </a: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比較直接</a:t>
            </a: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箴言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1:7-10)</a:t>
            </a:r>
          </a:p>
          <a:p>
            <a:pPr marL="274320" indent="-55563">
              <a:spcBef>
                <a:spcPts val="400"/>
              </a:spcBef>
              <a:buClr>
                <a:schemeClr val="tx1"/>
              </a:buClr>
              <a:buNone/>
              <a:defRPr/>
            </a:pPr>
            <a:r>
              <a:rPr lang="en-US" altLang="zh-TW" sz="40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1:7 </a:t>
            </a:r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敬畏耶和華是智識的根本；愚戇的人藐視智慧及教示。</a:t>
            </a:r>
            <a:r>
              <a:rPr lang="en-US" altLang="zh-TW" sz="40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1:8 </a:t>
            </a:r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我的子，著聽你的老父的教督，呣通棄拺你的老母的教示；</a:t>
            </a:r>
            <a:r>
              <a:rPr lang="en-US" altLang="zh-TW" sz="40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1:9 </a:t>
            </a:r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因為這欲做你頭殼頂的媠帽，你的頷頸的金鍊。</a:t>
            </a:r>
            <a:r>
              <a:rPr lang="en-US" altLang="zh-TW" sz="40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1:10 </a:t>
            </a:r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我的子，歹人若引誘你，你呣通趁伊。</a:t>
            </a:r>
            <a:endParaRPr lang="en-US" altLang="zh-TW" sz="4000" dirty="0">
              <a:solidFill>
                <a:schemeClr val="accent6">
                  <a:lumMod val="75000"/>
                </a:schemeClr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400"/>
              </a:spcBef>
              <a:buClr>
                <a:schemeClr val="tx1"/>
              </a:buClr>
              <a:buNone/>
              <a:defRPr/>
            </a:pP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 “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我兒啊</a:t>
            </a:r>
            <a:r>
              <a:rPr 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6043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E3F9D9-9AA2-4B72-9DBD-3570E93F0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668" y="104775"/>
            <a:ext cx="9000331" cy="6372225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傳道書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: 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反省和思想式的智慧 </a:t>
            </a:r>
            <a:endParaRPr lang="en-US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  <a:defRPr/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a.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受造物的循環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(1:3-11) </a:t>
            </a:r>
          </a:p>
          <a:p>
            <a:pPr marL="0" indent="0">
              <a:lnSpc>
                <a:spcPct val="105000"/>
              </a:lnSpc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1:3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人一切的著磨，就是伊佇日光的下面所著磨的，有甚麼利益啊？</a:t>
            </a: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1:4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一代過去，閣一代來，</a:t>
            </a:r>
            <a:r>
              <a:rPr lang="zh-TW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總是地猶原佇啲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1:5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日出，日落，緊緊走倒轉伊所出來的所在。</a:t>
            </a: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1:6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風吹向南，閣倒轉向北，轉踅無息，也倒轉佇伊轉踅的圈。</a:t>
            </a: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1:7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江河攏流落海，總是海也無滿；江河流到叨落，就閣流到遐。</a:t>
            </a: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1:8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萬事勞苦到極，人講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盡。目睭看，看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飽；耳孔聽，聽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 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淀。</a:t>
            </a: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1:9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所欲有的是前已經有；所欲做的是前已經做。佇日光的下面無有新的事。</a:t>
            </a: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1:10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豈有甚麼事人通指伊講你看此個是新的？佇咱以前的世代，早早已經有啦。</a:t>
            </a: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1:11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已經過的世代，無人記得；將來的世代，後來的人也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 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記得。</a:t>
            </a:r>
            <a:endParaRPr lang="en-US" sz="2800" dirty="0">
              <a:solidFill>
                <a:schemeClr val="accent6">
                  <a:lumMod val="75000"/>
                </a:schemeClr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10243" name="Picture 2" descr="http://www.lingshyang.com/bible/taiwan_Bible/boe.jpg">
            <a:extLst>
              <a:ext uri="{FF2B5EF4-FFF2-40B4-BE49-F238E27FC236}">
                <a16:creationId xmlns:a16="http://schemas.microsoft.com/office/drawing/2014/main" id="{D40E205A-C23E-4D47-AB50-044F41C0EC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3716339"/>
            <a:ext cx="304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" descr="http://www.lingshyang.com/bible/taiwan_Bible/boe.jpg">
            <a:extLst>
              <a:ext uri="{FF2B5EF4-FFF2-40B4-BE49-F238E27FC236}">
                <a16:creationId xmlns:a16="http://schemas.microsoft.com/office/drawing/2014/main" id="{6319FED6-0CE5-4708-B6E5-4367520F93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6" y="5516563"/>
            <a:ext cx="3603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http://www.lingshyang.com/bible/taiwan_Bible/boe.jpg">
            <a:extLst>
              <a:ext uri="{FF2B5EF4-FFF2-40B4-BE49-F238E27FC236}">
                <a16:creationId xmlns:a16="http://schemas.microsoft.com/office/drawing/2014/main" id="{A4C00F0A-F081-441D-8072-335EB7876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76" y="4191000"/>
            <a:ext cx="3048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 descr="http://www.lingshyang.com/bible/taiwan_Bible/boe.jpg">
            <a:extLst>
              <a:ext uri="{FF2B5EF4-FFF2-40B4-BE49-F238E27FC236}">
                <a16:creationId xmlns:a16="http://schemas.microsoft.com/office/drawing/2014/main" id="{67EB7FF3-78A1-4428-BF66-84EF7A418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7432" y="3740946"/>
            <a:ext cx="304800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2490834"/>
      </p:ext>
    </p:extLst>
  </p:cSld>
  <p:clrMapOvr>
    <a:masterClrMapping/>
  </p:clrMapOvr>
</p:sld>
</file>

<file path=ppt/theme/theme1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8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10049</TotalTime>
  <Words>1760</Words>
  <Application>Microsoft Office PowerPoint</Application>
  <PresentationFormat>On-screen Show (4:3)</PresentationFormat>
  <Paragraphs>64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DFKai-SB</vt:lpstr>
      <vt:lpstr>Arial</vt:lpstr>
      <vt:lpstr>Calibri</vt:lpstr>
      <vt:lpstr>Times New Roman</vt:lpstr>
      <vt:lpstr>2_預設簡報設計</vt:lpstr>
      <vt:lpstr>8_預設簡報設計</vt:lpstr>
      <vt:lpstr>PowerPoint Presentation</vt:lpstr>
      <vt:lpstr>PowerPoint Presentation</vt:lpstr>
      <vt:lpstr>PowerPoint Presentation</vt:lpstr>
      <vt:lpstr>PowerPoint Presentation</vt:lpstr>
      <vt:lpstr>蘋果電腦 Apple 共同創辦人</vt:lpstr>
      <vt:lpstr>人生累積的經驗成為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971</cp:revision>
  <dcterms:created xsi:type="dcterms:W3CDTF">2015-12-30T23:14:56Z</dcterms:created>
  <dcterms:modified xsi:type="dcterms:W3CDTF">2019-06-29T23:07:53Z</dcterms:modified>
</cp:coreProperties>
</file>