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33" r:id="rId2"/>
    <p:sldId id="1934" r:id="rId3"/>
    <p:sldId id="1935" r:id="rId4"/>
    <p:sldId id="1936" r:id="rId5"/>
    <p:sldId id="1937" r:id="rId6"/>
    <p:sldId id="1939" r:id="rId7"/>
    <p:sldId id="193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D4F08B6D-A089-4A2F-BB3A-83503E9CC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3F94F985-D951-4164-BF26-F04C6BE49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D35DBCD-3F0B-45E7-9528-A4F281D52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BA064-5F3D-40A4-8AFC-FB037DEBDA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93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116408B2-08BA-4EF3-92C9-76EF142A8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8007908A-314C-42E3-A176-C8DAB19F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1F38DE-6296-44D5-B7E3-C87CADD8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DD398-1CFA-4BC7-A929-F0CA255BB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28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6133" y="530225"/>
            <a:ext cx="2726267" cy="55070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984" y="530225"/>
            <a:ext cx="7981949" cy="55070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951C108F-7212-454B-A583-2D716B82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475D7A1B-87C1-4618-A4D7-EEB7F2DFE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107339E-AE0A-43A1-A5B5-484C4DEAD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184EA-33D6-46E7-9577-FBACF1F4D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908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70984" y="530225"/>
            <a:ext cx="10911416" cy="5507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994F7121-33C2-467D-8D3A-BEAADA6B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>
            <a:extLst>
              <a:ext uri="{FF2B5EF4-FFF2-40B4-BE49-F238E27FC236}">
                <a16:creationId xmlns:a16="http://schemas.microsoft.com/office/drawing/2014/main" id="{190BF8CB-AE41-4685-9DF1-2EA4F98E3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9D4D6-777F-405F-90F0-9C38B718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0FCD1-351A-412F-96BB-0422BF989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86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D58617FA-4EE7-454C-8C26-20E32BBBB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06A0FC80-9787-42A4-A615-78D07C24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9FC8F80-1BEE-44E3-8AF2-17452794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1AC82-EF71-486F-B622-342E8C5D9F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6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560BB8E5-5EDB-40D7-8776-D3BAA512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7678B227-7E32-4076-B34B-29D54EFB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33A5B40-62A6-44F7-AC9C-BBA7851F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D6096-59A2-4ED6-A8F2-903E1CFA00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68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530226"/>
            <a:ext cx="5353049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7234" y="530226"/>
            <a:ext cx="5355167" cy="418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8F978A1B-4511-48D3-8DD2-9F81400F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E553C17C-EF12-4DF8-9438-EEDCE392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154F9DB5-7809-4ACB-9C63-E289CD26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C1914-CB1B-4BD3-A24A-6D0B9E9CC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11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4">
            <a:extLst>
              <a:ext uri="{FF2B5EF4-FFF2-40B4-BE49-F238E27FC236}">
                <a16:creationId xmlns:a16="http://schemas.microsoft.com/office/drawing/2014/main" id="{BAADE65F-150C-4EC7-AAF7-D2393C9F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17">
            <a:extLst>
              <a:ext uri="{FF2B5EF4-FFF2-40B4-BE49-F238E27FC236}">
                <a16:creationId xmlns:a16="http://schemas.microsoft.com/office/drawing/2014/main" id="{3211D095-C735-4049-BACE-10D9BC5C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5228EAE-CD5A-4343-903B-058D6F216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690DE-E860-4DE3-99A3-97ACC03884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27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4">
            <a:extLst>
              <a:ext uri="{FF2B5EF4-FFF2-40B4-BE49-F238E27FC236}">
                <a16:creationId xmlns:a16="http://schemas.microsoft.com/office/drawing/2014/main" id="{B95FD73F-02AB-4323-98F1-983EE775D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17">
            <a:extLst>
              <a:ext uri="{FF2B5EF4-FFF2-40B4-BE49-F238E27FC236}">
                <a16:creationId xmlns:a16="http://schemas.microsoft.com/office/drawing/2014/main" id="{757B29E0-219D-43EB-B674-B91A78F12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8B165-1BB7-4DF7-9157-AD2EDD93A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17E0B-A5AB-4D2C-AD6E-5F35B4A8C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31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4">
            <a:extLst>
              <a:ext uri="{FF2B5EF4-FFF2-40B4-BE49-F238E27FC236}">
                <a16:creationId xmlns:a16="http://schemas.microsoft.com/office/drawing/2014/main" id="{33245D76-D3A7-4799-9105-CB23B4479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17">
            <a:extLst>
              <a:ext uri="{FF2B5EF4-FFF2-40B4-BE49-F238E27FC236}">
                <a16:creationId xmlns:a16="http://schemas.microsoft.com/office/drawing/2014/main" id="{A5462689-1DA7-403B-8F62-C5B8C4418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BE67B4EC-6C72-4CDD-91DB-9DFB0D1D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C6CDC-DB77-45C4-B301-1FB3F97B56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04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FC5247BA-555E-4814-9689-78915497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774734AC-478B-4141-9AE8-AEC3897D8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7D87619B-854F-440E-AB30-6D966A69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FFE76-19D7-4F04-9548-3D2BE5E8EC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03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4">
            <a:extLst>
              <a:ext uri="{FF2B5EF4-FFF2-40B4-BE49-F238E27FC236}">
                <a16:creationId xmlns:a16="http://schemas.microsoft.com/office/drawing/2014/main" id="{1084140B-6D29-489C-A95D-377AACFCF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7">
            <a:extLst>
              <a:ext uri="{FF2B5EF4-FFF2-40B4-BE49-F238E27FC236}">
                <a16:creationId xmlns:a16="http://schemas.microsoft.com/office/drawing/2014/main" id="{B4BCDABF-8DE6-4230-A251-C3AB81682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EE0666-DA75-45ED-8B4B-4EDBC067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48E55-04E3-4BB4-9FC3-96B889230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27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BBE6CA4-6220-4632-9AC1-94484EFA13EA}"/>
              </a:ext>
            </a:extLst>
          </p:cNvPr>
          <p:cNvSpPr/>
          <p:nvPr/>
        </p:nvSpPr>
        <p:spPr>
          <a:xfrm>
            <a:off x="406401" y="328613"/>
            <a:ext cx="11377084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B600916-C9F3-4113-8944-4F33A7D49520}"/>
              </a:ext>
            </a:extLst>
          </p:cNvPr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30" name="Title Placeholder 12">
            <a:extLst>
              <a:ext uri="{FF2B5EF4-FFF2-40B4-BE49-F238E27FC236}">
                <a16:creationId xmlns:a16="http://schemas.microsoft.com/office/drawing/2014/main" id="{15692A75-2A0E-4250-996F-46057D023F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70984" y="4986339"/>
            <a:ext cx="10911416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3">
            <a:extLst>
              <a:ext uri="{FF2B5EF4-FFF2-40B4-BE49-F238E27FC236}">
                <a16:creationId xmlns:a16="http://schemas.microsoft.com/office/drawing/2014/main" id="{D57CC2AF-5C3D-4877-A309-8D50DAEE44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70984" y="530226"/>
            <a:ext cx="10911416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7EF6EEE5-AEF8-4BAF-94BC-080E9B350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35551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B165E341-BE9C-480F-8CB9-C20B0658E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83551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AD83CA-35E9-4EED-9BF7-6EFAA66A2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1551" y="6111876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DADBC"/>
                </a:solidFill>
                <a:latin typeface="Verdana" panose="020B0604030504040204" pitchFamily="34" charset="0"/>
              </a:defRPr>
            </a:lvl1pPr>
          </a:lstStyle>
          <a:p>
            <a:fld id="{BA9900DE-62A5-4314-A049-68564879E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82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>
          <a:solidFill>
            <a:schemeClr val="tx1"/>
          </a:solidFill>
          <a:latin typeface="+mn-lt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>
          <a:solidFill>
            <a:schemeClr val="tx1"/>
          </a:solidFill>
          <a:latin typeface="+mn-lt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>
          <a:solidFill>
            <a:schemeClr val="tx1"/>
          </a:solidFill>
          <a:latin typeface="+mn-lt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>
          <a:solidFill>
            <a:schemeClr val="tx1"/>
          </a:solidFill>
          <a:latin typeface="+mn-lt"/>
          <a:cs typeface="+mn-cs"/>
        </a:defRPr>
      </a:lvl5pPr>
      <a:lvl6pPr marL="17367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6pPr>
      <a:lvl7pPr marL="21939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7pPr>
      <a:lvl8pPr marL="26511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8pPr>
      <a:lvl9pPr marL="31083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8C47E3B-0C74-427F-9B4A-FE8D760A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A49EFAC0-C4B7-4515-A262-561EC798F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685801"/>
            <a:ext cx="8183563" cy="4187825"/>
          </a:xfrm>
        </p:spPr>
        <p:txBody>
          <a:bodyPr/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zh-TW" sz="6000">
                <a:ea typeface="新細明體" panose="02020500000000000000" pitchFamily="18" charset="-120"/>
              </a:rPr>
              <a:t>“</a:t>
            </a:r>
            <a:r>
              <a:rPr lang="zh-TW" altLang="en-US" sz="6000">
                <a:ea typeface="新細明體" panose="02020500000000000000" pitchFamily="18" charset="-120"/>
              </a:rPr>
              <a:t>工作和休息</a:t>
            </a:r>
            <a:r>
              <a:rPr lang="en-US" altLang="zh-TW" sz="6000">
                <a:ea typeface="新細明體" panose="02020500000000000000" pitchFamily="18" charset="-120"/>
              </a:rPr>
              <a:t>”</a:t>
            </a:r>
          </a:p>
          <a:p>
            <a:pPr algn="ctr">
              <a:buFont typeface="Wingdings 2" panose="05020102010507070707" pitchFamily="18" charset="2"/>
              <a:buNone/>
            </a:pPr>
            <a:endParaRPr lang="en-US" altLang="en-US" sz="6000"/>
          </a:p>
          <a:p>
            <a:pPr algn="ctr">
              <a:buFont typeface="Wingdings 2" panose="05020102010507070707" pitchFamily="18" charset="2"/>
              <a:buNone/>
            </a:pPr>
            <a:r>
              <a:rPr lang="zh-TW" altLang="en-US" sz="6000">
                <a:ea typeface="新細明體" panose="02020500000000000000" pitchFamily="18" charset="-120"/>
              </a:rPr>
              <a:t>以弗所書 </a:t>
            </a:r>
            <a:r>
              <a:rPr lang="en-US" altLang="zh-TW" sz="6000">
                <a:ea typeface="新細明體" panose="02020500000000000000" pitchFamily="18" charset="-120"/>
              </a:rPr>
              <a:t>6:5-9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zh-TW" altLang="en-US" sz="6000">
                <a:ea typeface="新細明體" panose="02020500000000000000" pitchFamily="18" charset="-120"/>
              </a:rPr>
              <a:t>勞工節主日</a:t>
            </a:r>
            <a:endParaRPr lang="en-US" altLang="zh-TW" sz="6000">
              <a:ea typeface="新細明體" panose="02020500000000000000" pitchFamily="18" charset="-120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en-US" altLang="en-US" sz="6000"/>
          </a:p>
          <a:p>
            <a:pPr algn="ctr">
              <a:buFont typeface="Wingdings 2" panose="05020102010507070707" pitchFamily="18" charset="2"/>
              <a:buNone/>
            </a:pPr>
            <a:endParaRPr lang="en-US" altLang="en-US" sz="6000"/>
          </a:p>
          <a:p>
            <a:pPr algn="ctr">
              <a:buFont typeface="Wingdings 2" panose="05020102010507070707" pitchFamily="18" charset="2"/>
              <a:buNone/>
            </a:pPr>
            <a:endParaRPr lang="en-US" altLang="en-US" sz="6000"/>
          </a:p>
          <a:p>
            <a:pPr algn="ctr">
              <a:buFont typeface="Wingdings 2" panose="05020102010507070707" pitchFamily="18" charset="2"/>
              <a:buNone/>
            </a:pPr>
            <a:endParaRPr lang="en-US" altLang="en-US" sz="6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10EB3-241F-4FE5-B532-F65262A0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C47981E2-23D6-40E9-B599-F8377D9A84EC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55A76F1-C5CC-492B-B861-81AB39BCA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733ED762-F7AC-4611-A959-13EB3DEF5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zh-TW" altLang="en-US" sz="4400">
                <a:ea typeface="新細明體" panose="02020500000000000000" pitchFamily="18" charset="-120"/>
              </a:rPr>
              <a:t>序言</a:t>
            </a:r>
            <a:r>
              <a:rPr lang="en-US" altLang="zh-TW" sz="4400">
                <a:ea typeface="新細明體" panose="02020500000000000000" pitchFamily="18" charset="-120"/>
              </a:rPr>
              <a:t>:</a:t>
            </a:r>
            <a:r>
              <a:rPr lang="zh-TW" altLang="en-US" sz="4400">
                <a:ea typeface="新細明體" panose="02020500000000000000" pitchFamily="18" charset="-120"/>
              </a:rPr>
              <a:t>世上第一個工作是什麼 </a:t>
            </a:r>
            <a:r>
              <a:rPr lang="en-US" altLang="zh-TW" sz="4400">
                <a:ea typeface="新細明體" panose="02020500000000000000" pitchFamily="18" charset="-120"/>
              </a:rPr>
              <a:t>?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TW" altLang="en-US" sz="4400">
                <a:ea typeface="新細明體" panose="02020500000000000000" pitchFamily="18" charset="-120"/>
              </a:rPr>
              <a:t>創世記 </a:t>
            </a:r>
            <a:r>
              <a:rPr lang="en-US" altLang="zh-TW" sz="4400">
                <a:ea typeface="新細明體" panose="02020500000000000000" pitchFamily="18" charset="-120"/>
              </a:rPr>
              <a:t>2:1-3 </a:t>
            </a:r>
            <a:r>
              <a:rPr lang="en-US" altLang="en-US" sz="4400"/>
              <a:t>“</a:t>
            </a:r>
            <a:r>
              <a:rPr lang="zh-TW" altLang="en-US" sz="4400">
                <a:ea typeface="新細明體" panose="02020500000000000000" pitchFamily="18" charset="-120"/>
              </a:rPr>
              <a:t>天地萬物攏造成了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到第七日上帝造萬物的工己經完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就息祂一切的工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安息了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上帝賜福給第七日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定為聖日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因為在這日上帝息了祂一切創造的工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就安息。</a:t>
            </a:r>
            <a:endParaRPr lang="en-US" altLang="zh-TW" sz="4400">
              <a:ea typeface="新細明體" panose="02020500000000000000" pitchFamily="18" charset="-120"/>
            </a:endParaRPr>
          </a:p>
          <a:p>
            <a:r>
              <a:rPr lang="zh-TW" altLang="en-US" sz="4400">
                <a:ea typeface="新細明體" panose="02020500000000000000" pitchFamily="18" charset="-120"/>
              </a:rPr>
              <a:t>一個幽默。</a:t>
            </a:r>
            <a:endParaRPr lang="en-US" altLang="en-US"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07DC7-09EF-43C1-8B55-C1DC83CF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998EA6E-53D0-4896-B3BF-1C8088FD0A51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80067681-5A45-43AF-A9C7-1B5F3083D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9D34F45D-9FB2-46DD-9DBE-7FF6E3574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zh-TW" altLang="en-US" sz="4400">
                <a:ea typeface="新細明體" panose="02020500000000000000" pitchFamily="18" charset="-120"/>
              </a:rPr>
              <a:t>上帝訂定了作息的規律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也託付人類的主要工作是生養眾多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治理這地的責任 </a:t>
            </a:r>
            <a:r>
              <a:rPr lang="en-US" altLang="zh-TW" sz="4400">
                <a:ea typeface="新細明體" panose="02020500000000000000" pitchFamily="18" charset="-120"/>
              </a:rPr>
              <a:t>(</a:t>
            </a:r>
            <a:r>
              <a:rPr lang="zh-TW" altLang="en-US" sz="4400">
                <a:ea typeface="新細明體" panose="02020500000000000000" pitchFamily="18" charset="-120"/>
              </a:rPr>
              <a:t>創世記 </a:t>
            </a:r>
            <a:r>
              <a:rPr lang="en-US" altLang="zh-TW" sz="4400">
                <a:ea typeface="新細明體" panose="02020500000000000000" pitchFamily="18" charset="-120"/>
              </a:rPr>
              <a:t>1:27-28)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有晚上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有早晨</a:t>
            </a:r>
            <a:endParaRPr lang="en-US" altLang="zh-TW" sz="4400">
              <a:ea typeface="新細明體" panose="02020500000000000000" pitchFamily="18" charset="-120"/>
            </a:endParaRPr>
          </a:p>
          <a:p>
            <a:r>
              <a:rPr lang="zh-TW" altLang="en-US" sz="4400">
                <a:ea typeface="新細明體" panose="02020500000000000000" pitchFamily="18" charset="-120"/>
              </a:rPr>
              <a:t>包括管理海裏的魚和空中的鳥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endParaRPr lang="en-US" altLang="en-US"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DBE7E-DEDB-40B5-AAC4-3FA7B2BB8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7F58B117-E10A-4504-B3DC-6AA30848A274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5114EFD-71F0-4B0F-B343-30B19B20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AD6FCAD-CCEF-4F63-9856-D8100F8FF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zh-TW" altLang="en-US" sz="4400">
                <a:ea typeface="新細明體" panose="02020500000000000000" pitchFamily="18" charset="-120"/>
              </a:rPr>
              <a:t>在這勞工節之時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一起來思考有關作息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工作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僱主及員工的事</a:t>
            </a:r>
            <a:r>
              <a:rPr lang="en-US" altLang="zh-TW" sz="4400">
                <a:ea typeface="新細明體" panose="02020500000000000000" pitchFamily="18" charset="-120"/>
              </a:rPr>
              <a:t>: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人類有好好地管理這地嗎</a:t>
            </a:r>
            <a:r>
              <a:rPr lang="en-US" altLang="zh-TW" sz="4400">
                <a:ea typeface="新細明體" panose="02020500000000000000" pitchFamily="18" charset="-120"/>
              </a:rPr>
              <a:t>?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咱有好好咱顧自己的身体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保養顧惜嗎</a:t>
            </a:r>
            <a:r>
              <a:rPr lang="en-US" altLang="zh-TW" sz="4400">
                <a:ea typeface="新細明體" panose="02020500000000000000" pitchFamily="18" charset="-120"/>
              </a:rPr>
              <a:t>? (</a:t>
            </a:r>
            <a:r>
              <a:rPr lang="zh-TW" altLang="en-US" sz="4400">
                <a:ea typeface="新細明體" panose="02020500000000000000" pitchFamily="18" charset="-120"/>
              </a:rPr>
              <a:t>教會的乒乓活動</a:t>
            </a:r>
            <a:r>
              <a:rPr lang="en-US" altLang="zh-TW" sz="4400">
                <a:ea typeface="新細明體" panose="02020500000000000000" pitchFamily="18" charset="-120"/>
              </a:rPr>
              <a:t>)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以賽亜書 </a:t>
            </a:r>
            <a:r>
              <a:rPr lang="en-US" altLang="zh-TW" sz="4400">
                <a:ea typeface="新細明體" panose="02020500000000000000" pitchFamily="18" charset="-120"/>
              </a:rPr>
              <a:t>40:30-31,</a:t>
            </a:r>
            <a:r>
              <a:rPr lang="zh-TW" altLang="en-US" sz="4400">
                <a:ea typeface="新細明體" panose="02020500000000000000" pitchFamily="18" charset="-120"/>
              </a:rPr>
              <a:t>重新得力</a:t>
            </a:r>
            <a:endParaRPr lang="en-US" altLang="zh-TW" sz="4400">
              <a:ea typeface="新細明體" panose="02020500000000000000" pitchFamily="18" charset="-120"/>
            </a:endParaRPr>
          </a:p>
          <a:p>
            <a:pPr algn="ctr"/>
            <a:endParaRPr lang="en-US" altLang="en-US"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DD92D-5456-4972-A347-F9971F7B0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ED930F12-CD29-49B4-98F5-58CFBDD8641A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880DF70-C1C1-43D8-9C37-2133EC1D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FC8E3D3-4230-4D2A-B199-296D2DD6E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zh-TW" altLang="en-US" sz="4400">
                <a:ea typeface="新細明體" panose="02020500000000000000" pitchFamily="18" charset="-120"/>
              </a:rPr>
              <a:t>社會的變遷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人類的墮落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改革及進步 </a:t>
            </a:r>
            <a:r>
              <a:rPr lang="en-US" altLang="zh-TW" sz="4400">
                <a:ea typeface="新細明體" panose="02020500000000000000" pitchFamily="18" charset="-120"/>
              </a:rPr>
              <a:t>(</a:t>
            </a:r>
            <a:r>
              <a:rPr lang="zh-TW" altLang="en-US" sz="4400">
                <a:ea typeface="新細明體" panose="02020500000000000000" pitchFamily="18" charset="-120"/>
              </a:rPr>
              <a:t>以弗所書 </a:t>
            </a:r>
            <a:r>
              <a:rPr lang="en-US" altLang="zh-TW" sz="4400">
                <a:ea typeface="新細明體" panose="02020500000000000000" pitchFamily="18" charset="-120"/>
              </a:rPr>
              <a:t>6:5-9)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二千年前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奴隸和主人的關係</a:t>
            </a:r>
            <a:endParaRPr lang="en-US" altLang="zh-TW" sz="4400">
              <a:ea typeface="新細明體" panose="02020500000000000000" pitchFamily="18" charset="-120"/>
            </a:endParaRPr>
          </a:p>
          <a:p>
            <a:r>
              <a:rPr lang="zh-TW" altLang="en-US" sz="4400">
                <a:ea typeface="新細明體" panose="02020500000000000000" pitchFamily="18" charset="-120"/>
              </a:rPr>
              <a:t>以人性的尊嚴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對待所有週遭的人</a:t>
            </a:r>
            <a:r>
              <a:rPr lang="en-US" altLang="zh-TW" sz="4400">
                <a:ea typeface="新細明體" panose="02020500000000000000" pitchFamily="18" charset="-120"/>
              </a:rPr>
              <a:t>(</a:t>
            </a:r>
            <a:r>
              <a:rPr lang="zh-TW" altLang="en-US" sz="4400">
                <a:ea typeface="新細明體" panose="02020500000000000000" pitchFamily="18" charset="-120"/>
              </a:rPr>
              <a:t>羅馬當時六千萬的奴隸</a:t>
            </a:r>
            <a:r>
              <a:rPr lang="en-US" altLang="zh-TW" sz="4400">
                <a:ea typeface="新細明體" panose="02020500000000000000" pitchFamily="18" charset="-120"/>
              </a:rPr>
              <a:t>)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甘心事奉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親像服事主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不是服事人 </a:t>
            </a:r>
            <a:r>
              <a:rPr lang="en-US" altLang="zh-TW" sz="4400">
                <a:ea typeface="新細明體" panose="02020500000000000000" pitchFamily="18" charset="-120"/>
              </a:rPr>
              <a:t>(6:7) (</a:t>
            </a:r>
            <a:r>
              <a:rPr lang="zh-TW" altLang="en-US" sz="4400">
                <a:ea typeface="新細明體" panose="02020500000000000000" pitchFamily="18" charset="-120"/>
              </a:rPr>
              <a:t>上司或下屬</a:t>
            </a:r>
            <a:r>
              <a:rPr lang="en-US" altLang="zh-TW" sz="4400">
                <a:ea typeface="新細明體" panose="02020500000000000000" pitchFamily="18" charset="-120"/>
              </a:rPr>
              <a:t>)</a:t>
            </a:r>
            <a:endParaRPr lang="en-US" altLang="en-US" sz="4400"/>
          </a:p>
          <a:p>
            <a:pPr>
              <a:buFont typeface="Wingdings 2" panose="05020102010507070707" pitchFamily="18" charset="2"/>
              <a:buNone/>
            </a:pPr>
            <a:endParaRPr lang="en-US" altLang="en-US" sz="4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8506F5-F358-4BBD-8A51-3C07BE88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3A832B5D-F492-4BB2-A7B0-04D329C08D1C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0A8E31E-5795-4468-8AE2-A72D98434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2BBD94F-A1D7-4366-8C29-9BD878F71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400">
                <a:ea typeface="新細明體" panose="02020500000000000000" pitchFamily="18" charset="-120"/>
              </a:rPr>
              <a:t>人際之間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 人與地球之間的關係</a:t>
            </a:r>
            <a:r>
              <a:rPr lang="en-US" altLang="zh-TW" sz="4400">
                <a:ea typeface="新細明體" panose="02020500000000000000" pitchFamily="18" charset="-120"/>
              </a:rPr>
              <a:t>,</a:t>
            </a:r>
            <a:r>
              <a:rPr lang="zh-TW" altLang="en-US" sz="4400">
                <a:ea typeface="新細明體" panose="02020500000000000000" pitchFamily="18" charset="-120"/>
              </a:rPr>
              <a:t>出問題是在那裏 </a:t>
            </a:r>
            <a:r>
              <a:rPr lang="en-US" altLang="zh-TW" sz="4400">
                <a:ea typeface="新細明體" panose="02020500000000000000" pitchFamily="18" charset="-120"/>
              </a:rPr>
              <a:t>?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人的健康出問題有時出在那裏 </a:t>
            </a:r>
            <a:endParaRPr lang="en-US" altLang="zh-TW" sz="4400">
              <a:ea typeface="新細明體" panose="02020500000000000000" pitchFamily="18" charset="-120"/>
            </a:endParaRPr>
          </a:p>
          <a:p>
            <a:r>
              <a:rPr lang="zh-TW" altLang="en-US" sz="4400">
                <a:ea typeface="新細明體" panose="02020500000000000000" pitchFamily="18" charset="-120"/>
              </a:rPr>
              <a:t>以賽亜書 </a:t>
            </a:r>
            <a:r>
              <a:rPr lang="en-US" altLang="zh-TW" sz="4400">
                <a:ea typeface="新細明體" panose="02020500000000000000" pitchFamily="18" charset="-120"/>
              </a:rPr>
              <a:t>40:30-31</a:t>
            </a:r>
          </a:p>
          <a:p>
            <a:r>
              <a:rPr lang="zh-TW" altLang="en-US" sz="4400">
                <a:ea typeface="新細明體" panose="02020500000000000000" pitchFamily="18" charset="-120"/>
              </a:rPr>
              <a:t>馬太福音 </a:t>
            </a:r>
            <a:r>
              <a:rPr lang="en-US" altLang="zh-TW" sz="4400">
                <a:ea typeface="新細明體" panose="02020500000000000000" pitchFamily="18" charset="-120"/>
              </a:rPr>
              <a:t>11:28-29,</a:t>
            </a:r>
            <a:r>
              <a:rPr lang="zh-TW" altLang="en-US" sz="4400">
                <a:ea typeface="新細明體" panose="02020500000000000000" pitchFamily="18" charset="-120"/>
              </a:rPr>
              <a:t>靈命健康</a:t>
            </a:r>
            <a:endParaRPr lang="en-US" altLang="zh-TW" sz="4400">
              <a:ea typeface="新細明體" panose="02020500000000000000" pitchFamily="18" charset="-120"/>
            </a:endParaRPr>
          </a:p>
          <a:p>
            <a:r>
              <a:rPr lang="zh-TW" altLang="en-US" sz="4400">
                <a:ea typeface="新細明體" panose="02020500000000000000" pitchFamily="18" charset="-120"/>
              </a:rPr>
              <a:t>奧古斯丁</a:t>
            </a:r>
            <a:r>
              <a:rPr lang="en-US" altLang="zh-TW" sz="4400">
                <a:ea typeface="新細明體" panose="02020500000000000000" pitchFamily="18" charset="-120"/>
              </a:rPr>
              <a:t>(354-430),”</a:t>
            </a:r>
            <a:r>
              <a:rPr lang="zh-TW" altLang="en-US" sz="4400">
                <a:ea typeface="新細明體" panose="02020500000000000000" pitchFamily="18" charset="-120"/>
              </a:rPr>
              <a:t> 我心不得安寧</a:t>
            </a:r>
            <a:r>
              <a:rPr lang="en-US" altLang="zh-TW" sz="4400">
                <a:ea typeface="新細明體" panose="02020500000000000000" pitchFamily="18" charset="-120"/>
              </a:rPr>
              <a:t>, </a:t>
            </a:r>
            <a:r>
              <a:rPr lang="zh-TW" altLang="en-US" sz="4400">
                <a:ea typeface="新細明體" panose="02020500000000000000" pitchFamily="18" charset="-120"/>
              </a:rPr>
              <a:t>除非安息於祢</a:t>
            </a:r>
            <a:r>
              <a:rPr lang="en-US" altLang="zh-TW" sz="4400">
                <a:ea typeface="新細明體" panose="02020500000000000000" pitchFamily="18" charset="-120"/>
              </a:rPr>
              <a:t>”</a:t>
            </a:r>
          </a:p>
          <a:p>
            <a:r>
              <a:rPr lang="en-US" altLang="en-US" sz="4400"/>
              <a:t>“ To pray is to work.” (BU)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D8B16-F057-45F9-80D4-F885FF391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DA3C5BF1-0F3E-45DC-94B2-D91776D19905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0DE29A1-8A9F-49A9-8806-FF72057EB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38A2DD7-355B-4D63-B3EB-E5B8D94DE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685801"/>
            <a:ext cx="8183563" cy="4187825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800" b="1">
                <a:ea typeface="新細明體" panose="02020500000000000000" pitchFamily="18" charset="-120"/>
              </a:rPr>
              <a:t>結語</a:t>
            </a:r>
            <a:r>
              <a:rPr lang="en-US" altLang="zh-TW" sz="4800" b="1">
                <a:ea typeface="新細明體" panose="02020500000000000000" pitchFamily="18" charset="-120"/>
              </a:rPr>
              <a:t>:</a:t>
            </a:r>
          </a:p>
          <a:p>
            <a:pPr marL="0" indent="0"/>
            <a:r>
              <a:rPr lang="zh-TW" altLang="en-US" sz="4800">
                <a:ea typeface="新細明體" panose="02020500000000000000" pitchFamily="18" charset="-120"/>
              </a:rPr>
              <a:t>每日靈糧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 我和上帝的關係是如何</a:t>
            </a:r>
            <a:r>
              <a:rPr lang="en-US" altLang="zh-TW" sz="4800">
                <a:ea typeface="新細明體" panose="02020500000000000000" pitchFamily="18" charset="-120"/>
              </a:rPr>
              <a:t>? (</a:t>
            </a:r>
            <a:r>
              <a:rPr lang="zh-TW" altLang="en-US" sz="4800">
                <a:ea typeface="新細明體" panose="02020500000000000000" pitchFamily="18" charset="-120"/>
              </a:rPr>
              <a:t>作工須要健康</a:t>
            </a:r>
            <a:r>
              <a:rPr lang="en-US" altLang="zh-TW" sz="4800">
                <a:ea typeface="新細明體" panose="02020500000000000000" pitchFamily="18" charset="-120"/>
              </a:rPr>
              <a:t>) </a:t>
            </a:r>
          </a:p>
          <a:p>
            <a:pPr marL="0" indent="0"/>
            <a:r>
              <a:rPr lang="zh-TW" altLang="en-US" sz="4800">
                <a:ea typeface="新細明體" panose="02020500000000000000" pitchFamily="18" charset="-120"/>
              </a:rPr>
              <a:t>約瑟做事成功的祕訣</a:t>
            </a:r>
            <a:r>
              <a:rPr lang="en-US" altLang="zh-TW" sz="4800">
                <a:ea typeface="新細明體" panose="02020500000000000000" pitchFamily="18" charset="-120"/>
              </a:rPr>
              <a:t>:</a:t>
            </a:r>
            <a:r>
              <a:rPr lang="zh-TW" altLang="en-US" sz="4800">
                <a:ea typeface="新細明體" panose="02020500000000000000" pitchFamily="18" charset="-120"/>
              </a:rPr>
              <a:t> 完成任務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保持人格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相信上帝主權</a:t>
            </a:r>
            <a:endParaRPr lang="en-US" altLang="zh-TW" sz="4800">
              <a:ea typeface="新細明體" panose="02020500000000000000" pitchFamily="18" charset="-120"/>
            </a:endParaRPr>
          </a:p>
          <a:p>
            <a:pPr marL="0" indent="0"/>
            <a:r>
              <a:rPr lang="zh-TW" altLang="en-US" sz="4800">
                <a:ea typeface="新細明體" panose="02020500000000000000" pitchFamily="18" charset="-120"/>
              </a:rPr>
              <a:t>在工作中</a:t>
            </a:r>
            <a:r>
              <a:rPr lang="en-US" altLang="zh-TW" sz="4800">
                <a:ea typeface="新細明體" panose="02020500000000000000" pitchFamily="18" charset="-120"/>
              </a:rPr>
              <a:t>,</a:t>
            </a:r>
            <a:r>
              <a:rPr lang="zh-TW" altLang="en-US" sz="4800">
                <a:ea typeface="新細明體" panose="02020500000000000000" pitchFamily="18" charset="-120"/>
              </a:rPr>
              <a:t> 顯明上帝的恩惠</a:t>
            </a:r>
            <a:endParaRPr lang="en-US" altLang="zh-TW" sz="4800">
              <a:ea typeface="新細明體" panose="02020500000000000000" pitchFamily="18" charset="-120"/>
            </a:endParaRPr>
          </a:p>
          <a:p>
            <a:pPr marL="0" indent="0">
              <a:buNone/>
            </a:pPr>
            <a:r>
              <a:rPr lang="en-US" altLang="zh-TW" sz="4800">
                <a:ea typeface="新細明體" panose="02020500000000000000" pitchFamily="18" charset="-120"/>
              </a:rPr>
              <a:t>Henry Ford (1863-1946)</a:t>
            </a:r>
          </a:p>
          <a:p>
            <a:pPr marL="0" indent="0">
              <a:buNone/>
            </a:pPr>
            <a:endParaRPr lang="en-US" altLang="zh-TW" sz="4800" b="1">
              <a:ea typeface="新細明體" panose="02020500000000000000" pitchFamily="18" charset="-120"/>
            </a:endParaRPr>
          </a:p>
          <a:p>
            <a:pPr marL="0" indent="0">
              <a:buNone/>
            </a:pPr>
            <a:endParaRPr lang="en-US" altLang="zh-TW" sz="4800">
              <a:ea typeface="新細明體" panose="02020500000000000000" pitchFamily="18" charset="-120"/>
            </a:endParaRPr>
          </a:p>
          <a:p>
            <a:pPr marL="0" indent="0"/>
            <a:endParaRPr lang="en-US" altLang="en-US" sz="4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563F2-933A-4175-81A7-5297A997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6793327-C150-49E6-8735-A8D2D256E5B3}" type="slidenum">
              <a:rPr lang="en-US" altLang="en-US">
                <a:solidFill>
                  <a:srgbClr val="9DADBC"/>
                </a:solidFill>
                <a:latin typeface="Verdana" panose="020B0604030504040204" pitchFamily="34" charset="0"/>
                <a:cs typeface="Arial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>
              <a:solidFill>
                <a:srgbClr val="9DADBC"/>
              </a:solidFill>
              <a:latin typeface="Verdana" panose="020B0604030504040204" pitchFamily="34" charset="0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pect">
  <a:themeElements>
    <a:clrScheme name="Aspect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Aspec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pect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Verdana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FPCOC</dc:creator>
  <cp:lastModifiedBy>FPCOC</cp:lastModifiedBy>
  <cp:revision>1</cp:revision>
  <dcterms:created xsi:type="dcterms:W3CDTF">2019-09-03T04:43:13Z</dcterms:created>
  <dcterms:modified xsi:type="dcterms:W3CDTF">2019-09-03T04:43:50Z</dcterms:modified>
</cp:coreProperties>
</file>