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3" r:id="rId6"/>
    <p:sldId id="264" r:id="rId7"/>
    <p:sldId id="265" r:id="rId8"/>
    <p:sldId id="271" r:id="rId9"/>
    <p:sldId id="272" r:id="rId10"/>
    <p:sldId id="262" r:id="rId11"/>
    <p:sldId id="267" r:id="rId12"/>
    <p:sldId id="274" r:id="rId13"/>
    <p:sldId id="275" r:id="rId14"/>
    <p:sldId id="269" r:id="rId15"/>
    <p:sldId id="276" r:id="rId1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0" autoAdjust="0"/>
    <p:restoredTop sz="94660"/>
  </p:normalViewPr>
  <p:slideViewPr>
    <p:cSldViewPr snapToGrid="0">
      <p:cViewPr varScale="1">
        <p:scale>
          <a:sx n="67" d="100"/>
          <a:sy n="67" d="100"/>
        </p:scale>
        <p:origin x="66"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1" y="3085767"/>
            <a:ext cx="8474199"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8"/>
            <a:ext cx="8245160" cy="590321"/>
          </a:xfrm>
        </p:spPr>
        <p:txBody>
          <a:bodyPr anchor="t">
            <a:normAutofit/>
          </a:bodyPr>
          <a:lstStyle>
            <a:lvl1pPr marL="0" indent="0" algn="l">
              <a:buNone/>
              <a:defRPr sz="1200" cap="all">
                <a:solidFill>
                  <a:schemeClr val="accent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9/18/2019</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93715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9/18/2019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90971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043613" y="599725"/>
            <a:ext cx="2765487"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53150" y="863600"/>
            <a:ext cx="234315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1194" y="863600"/>
            <a:ext cx="5371219"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334901" y="457200"/>
            <a:ext cx="277749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6031610" y="453643"/>
            <a:ext cx="277749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3181373" y="457200"/>
            <a:ext cx="277749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9/18/2019</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21696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435896" y="2340864"/>
            <a:ext cx="8272211"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9/18/2019</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56039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4" y="5141977"/>
            <a:ext cx="8468145"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6" y="2393953"/>
            <a:ext cx="8272211" cy="2147467"/>
          </a:xfrm>
        </p:spPr>
        <p:txBody>
          <a:bodyPr anchor="b">
            <a:normAutofit/>
          </a:bodyPr>
          <a:lstStyle>
            <a:lvl1pPr algn="l">
              <a:defRPr sz="27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6" y="4541417"/>
            <a:ext cx="8272211" cy="600556"/>
          </a:xfrm>
        </p:spPr>
        <p:txBody>
          <a:bodyPr anchor="t">
            <a:normAutofit/>
          </a:bodyPr>
          <a:lstStyle>
            <a:lvl1pPr marL="0" indent="0" algn="l">
              <a:buNone/>
              <a:defRPr sz="1350" cap="all">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9/18/2019</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05295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35896" y="2228004"/>
            <a:ext cx="3896075"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2031" y="2228004"/>
            <a:ext cx="389607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1845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35895" y="2250891"/>
            <a:ext cx="3896077" cy="557784"/>
          </a:xfrm>
        </p:spPr>
        <p:txBody>
          <a:bodyPr anchor="ctr">
            <a:noAutofit/>
          </a:bodyPr>
          <a:lstStyle>
            <a:lvl1pPr marL="0" indent="0">
              <a:buNone/>
              <a:defRPr sz="1500" b="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35896" y="2926055"/>
            <a:ext cx="3896075"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12030" y="2250895"/>
            <a:ext cx="3896078" cy="553373"/>
          </a:xfrm>
        </p:spPr>
        <p:txBody>
          <a:bodyPr anchor="ctr">
            <a:noAutofit/>
          </a:bodyPr>
          <a:lstStyle>
            <a:lvl1pPr marL="0" marR="0" indent="0" algn="l" defTabSz="342900" rtl="0" eaLnBrk="1" fontAlgn="auto" latinLnBrk="0" hangingPunct="1">
              <a:lnSpc>
                <a:spcPct val="100000"/>
              </a:lnSpc>
              <a:spcBef>
                <a:spcPct val="20000"/>
              </a:spcBef>
              <a:spcAft>
                <a:spcPts val="450"/>
              </a:spcAft>
              <a:buClr>
                <a:schemeClr val="accent1"/>
              </a:buClr>
              <a:buSzPct val="92000"/>
              <a:buFont typeface="Wingdings 2" panose="05020102010507070707" pitchFamily="18" charset="2"/>
              <a:buNone/>
              <a:tabLst/>
              <a:defRPr sz="1500" b="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marR="0" lvl="0" indent="0" algn="l" defTabSz="342900" rtl="0" eaLnBrk="1" fontAlgn="auto" latinLnBrk="0" hangingPunct="1">
              <a:lnSpc>
                <a:spcPct val="100000"/>
              </a:lnSpc>
              <a:spcBef>
                <a:spcPct val="20000"/>
              </a:spcBef>
              <a:spcAft>
                <a:spcPts val="45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4812028" y="2926055"/>
            <a:ext cx="3896078"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4579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431921" y="729658"/>
            <a:ext cx="8272212"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9/18/2019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74416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83042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601201"/>
            <a:ext cx="2762042"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75894" y="933453"/>
            <a:ext cx="2273889" cy="1722419"/>
          </a:xfrm>
        </p:spPr>
        <p:txBody>
          <a:bodyPr anchor="b">
            <a:normAutofit/>
          </a:bodyPr>
          <a:lstStyle>
            <a:lvl1pPr algn="l">
              <a:defRPr sz="18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75698" y="1179829"/>
            <a:ext cx="4988243" cy="4658216"/>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5894" y="2836654"/>
            <a:ext cx="2273889" cy="3001392"/>
          </a:xfrm>
        </p:spPr>
        <p:txBody>
          <a:bodyPr anchor="t">
            <a:normAutofit/>
          </a:bodyPr>
          <a:lstStyle>
            <a:lvl1pPr marL="0" indent="0" algn="l">
              <a:buNone/>
              <a:defRPr sz="1200">
                <a:solidFill>
                  <a:srgbClr val="FFFFFF"/>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5704465" y="6456919"/>
            <a:ext cx="2133599" cy="365125"/>
          </a:xfrm>
        </p:spPr>
        <p:txBody>
          <a:bodyPr/>
          <a:lstStyle/>
          <a:p>
            <a:fld id="{D82884F1-FFEA-405F-9602-3DCA865EDA4E}" type="datetime1">
              <a:rPr lang="en-US" smtClean="0"/>
              <a:t>9/18/2019</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435895" y="6452593"/>
            <a:ext cx="5187908"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7918726" y="6456919"/>
            <a:ext cx="789383"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44410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5863" y="641353"/>
            <a:ext cx="8468144" cy="365124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35895" y="5260127"/>
            <a:ext cx="8272213" cy="998148"/>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9/18/2019</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89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5"/>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5" y="6423917"/>
            <a:ext cx="2133599" cy="365125"/>
          </a:xfrm>
          <a:prstGeom prst="rect">
            <a:avLst/>
          </a:prstGeom>
        </p:spPr>
        <p:txBody>
          <a:bodyPr vert="horz" lIns="91440" tIns="45720" rIns="91440" bIns="45720" rtlCol="0" anchor="ctr"/>
          <a:lstStyle>
            <a:lvl1pPr algn="r">
              <a:defRPr sz="675">
                <a:solidFill>
                  <a:schemeClr val="tx1">
                    <a:lumMod val="75000"/>
                    <a:lumOff val="25000"/>
                  </a:schemeClr>
                </a:solidFill>
              </a:defRPr>
            </a:lvl1pPr>
          </a:lstStyle>
          <a:p>
            <a:fld id="{ED291B17-9318-49DB-B28B-6E5994AE9581}" type="datetime1">
              <a:rPr lang="en-US" smtClean="0"/>
              <a:t>9/18/2019</a:t>
            </a:fld>
            <a:endParaRPr lang="en-US" dirty="0"/>
          </a:p>
        </p:txBody>
      </p:sp>
      <p:sp>
        <p:nvSpPr>
          <p:cNvPr id="5" name="Footer Placeholder 4"/>
          <p:cNvSpPr>
            <a:spLocks noGrp="1"/>
          </p:cNvSpPr>
          <p:nvPr>
            <p:ph type="ftr" sz="quarter" idx="3"/>
          </p:nvPr>
        </p:nvSpPr>
        <p:spPr>
          <a:xfrm>
            <a:off x="435895" y="6423917"/>
            <a:ext cx="5187908" cy="365125"/>
          </a:xfrm>
          <a:prstGeom prst="rect">
            <a:avLst/>
          </a:prstGeom>
        </p:spPr>
        <p:txBody>
          <a:bodyPr vert="horz" lIns="91440" tIns="45720" rIns="91440" bIns="45720" rtlCol="0" anchor="ctr"/>
          <a:lstStyle>
            <a:lvl1pPr algn="l">
              <a:defRPr sz="675"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6" y="6423917"/>
            <a:ext cx="789383" cy="365125"/>
          </a:xfrm>
          <a:prstGeom prst="rect">
            <a:avLst/>
          </a:prstGeom>
        </p:spPr>
        <p:txBody>
          <a:bodyPr vert="horz" lIns="91440" tIns="45720" rIns="91440" bIns="45720" rtlCol="0" anchor="ctr"/>
          <a:lstStyle>
            <a:lvl1pPr algn="r">
              <a:defRPr sz="675">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334901" y="457200"/>
            <a:ext cx="277749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2232520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342900" rtl="0" eaLnBrk="1" latinLnBrk="0" hangingPunct="1">
        <a:spcBef>
          <a:spcPct val="0"/>
        </a:spcBef>
        <a:buNone/>
        <a:defRPr sz="21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1350" kern="1200">
          <a:solidFill>
            <a:schemeClr val="tx1">
              <a:lumMod val="75000"/>
              <a:lumOff val="25000"/>
            </a:schemeClr>
          </a:solidFill>
          <a:latin typeface="+mn-lt"/>
          <a:ea typeface="+mn-ea"/>
          <a:cs typeface="+mn-cs"/>
        </a:defRPr>
      </a:lvl1pPr>
      <a:lvl2pPr marL="472500" indent="-229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2pPr>
      <a:lvl3pPr marL="675000" indent="-202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1050" kern="1200">
          <a:solidFill>
            <a:schemeClr val="tx1">
              <a:lumMod val="75000"/>
              <a:lumOff val="25000"/>
            </a:schemeClr>
          </a:solidFill>
          <a:latin typeface="+mn-lt"/>
          <a:ea typeface="+mn-ea"/>
          <a:cs typeface="+mn-cs"/>
        </a:defRPr>
      </a:lvl3pPr>
      <a:lvl4pPr marL="931500" indent="-175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900" kern="1200">
          <a:solidFill>
            <a:schemeClr val="tx1">
              <a:lumMod val="75000"/>
              <a:lumOff val="25000"/>
            </a:schemeClr>
          </a:solidFill>
          <a:latin typeface="+mn-lt"/>
          <a:ea typeface="+mn-ea"/>
          <a:cs typeface="+mn-cs"/>
        </a:defRPr>
      </a:lvl4pPr>
      <a:lvl5pPr marL="1201500" indent="-175500" algn="l" defTabSz="342900" rtl="0" eaLnBrk="1" latinLnBrk="0" hangingPunct="1">
        <a:spcBef>
          <a:spcPct val="20000"/>
        </a:spcBef>
        <a:spcAft>
          <a:spcPts val="450"/>
        </a:spcAft>
        <a:buClr>
          <a:schemeClr val="accent1"/>
        </a:buClr>
        <a:buSzPct val="92000"/>
        <a:buFont typeface="Wingdings 2" panose="05020102010507070707" pitchFamily="18" charset="2"/>
        <a:buChar char=""/>
        <a:defRPr sz="900" kern="1200">
          <a:solidFill>
            <a:schemeClr val="tx1">
              <a:lumMod val="75000"/>
              <a:lumOff val="25000"/>
            </a:schemeClr>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a:defRPr/>
            </a:pPr>
            <a:endParaRPr lang="en-US" sz="1350">
              <a:solidFill>
                <a:prstClr val="white"/>
              </a:solidFill>
              <a:latin typeface="Gill Sans MT" panose="020B0502020104020203"/>
            </a:endParaRPr>
          </a:p>
        </p:txBody>
      </p:sp>
      <p:sp>
        <p:nvSpPr>
          <p:cNvPr id="16" name="Rectangle 10">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標題 1">
            <a:extLst>
              <a:ext uri="{FF2B5EF4-FFF2-40B4-BE49-F238E27FC236}">
                <a16:creationId xmlns:a16="http://schemas.microsoft.com/office/drawing/2014/main" id="{FB81854D-F4CB-478C-8A77-4893F4AD1D58}"/>
              </a:ext>
            </a:extLst>
          </p:cNvPr>
          <p:cNvSpPr>
            <a:spLocks noGrp="1"/>
          </p:cNvSpPr>
          <p:nvPr>
            <p:ph type="ctrTitle"/>
          </p:nvPr>
        </p:nvSpPr>
        <p:spPr>
          <a:xfrm>
            <a:off x="6081911" y="3041723"/>
            <a:ext cx="2633425" cy="2834996"/>
          </a:xfrm>
        </p:spPr>
        <p:txBody>
          <a:bodyPr anchor="ctr">
            <a:normAutofit/>
          </a:bodyPr>
          <a:lstStyle/>
          <a:p>
            <a:pPr>
              <a:lnSpc>
                <a:spcPct val="150000"/>
              </a:lnSpc>
            </a:pPr>
            <a:r>
              <a:rPr lang="zh-TW" altLang="en-US" dirty="0">
                <a:solidFill>
                  <a:schemeClr val="tx1"/>
                </a:solidFill>
              </a:rPr>
              <a:t>講員</a:t>
            </a:r>
            <a:br>
              <a:rPr lang="en-US" altLang="zh-TW" dirty="0">
                <a:solidFill>
                  <a:schemeClr val="tx1"/>
                </a:solidFill>
              </a:rPr>
            </a:br>
            <a:r>
              <a:rPr lang="zh-TW" altLang="en-US" sz="4800" dirty="0">
                <a:solidFill>
                  <a:schemeClr val="tx1"/>
                </a:solidFill>
              </a:rPr>
              <a:t>陳見岳</a:t>
            </a:r>
            <a:br>
              <a:rPr lang="en-US" altLang="zh-TW" dirty="0">
                <a:solidFill>
                  <a:schemeClr val="tx1"/>
                </a:solidFill>
              </a:rPr>
            </a:br>
            <a:r>
              <a:rPr lang="zh-TW" altLang="en-US" dirty="0">
                <a:solidFill>
                  <a:schemeClr val="tx1"/>
                </a:solidFill>
              </a:rPr>
              <a:t>           主任牧師</a:t>
            </a:r>
          </a:p>
        </p:txBody>
      </p:sp>
      <p:pic>
        <p:nvPicPr>
          <p:cNvPr id="17" name="Picture 3">
            <a:extLst>
              <a:ext uri="{FF2B5EF4-FFF2-40B4-BE49-F238E27FC236}">
                <a16:creationId xmlns:a16="http://schemas.microsoft.com/office/drawing/2014/main" id="{F2884AD3-9A93-496D-80BA-E545A7AB2BBD}"/>
              </a:ext>
            </a:extLst>
          </p:cNvPr>
          <p:cNvPicPr>
            <a:picLocks noChangeAspect="1"/>
          </p:cNvPicPr>
          <p:nvPr/>
        </p:nvPicPr>
        <p:blipFill rotWithShape="1">
          <a:blip r:embed="rId2"/>
          <a:srcRect l="4526" r="22384"/>
          <a:stretch/>
        </p:blipFill>
        <p:spPr>
          <a:xfrm>
            <a:off x="16" y="857257"/>
            <a:ext cx="5653264" cy="5143493"/>
          </a:xfrm>
          <a:prstGeom prst="rect">
            <a:avLst/>
          </a:prstGeom>
        </p:spPr>
      </p:pic>
      <p:sp>
        <p:nvSpPr>
          <p:cNvPr id="18" name="Rectangle 12">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1928" y="1200152"/>
            <a:ext cx="2633425" cy="6857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 name="矩形 4">
            <a:extLst>
              <a:ext uri="{FF2B5EF4-FFF2-40B4-BE49-F238E27FC236}">
                <a16:creationId xmlns:a16="http://schemas.microsoft.com/office/drawing/2014/main" id="{CCD7D44E-78FF-4E14-BA0D-3A0EC91BEE1D}"/>
              </a:ext>
            </a:extLst>
          </p:cNvPr>
          <p:cNvSpPr/>
          <p:nvPr/>
        </p:nvSpPr>
        <p:spPr>
          <a:xfrm>
            <a:off x="0" y="2223639"/>
            <a:ext cx="5245099" cy="3901709"/>
          </a:xfrm>
          <a:prstGeom prst="rect">
            <a:avLst/>
          </a:prstGeom>
        </p:spPr>
        <p:txBody>
          <a:bodyPr wrap="square">
            <a:spAutoFit/>
          </a:bodyPr>
          <a:lstStyle/>
          <a:p>
            <a:pPr>
              <a:lnSpc>
                <a:spcPct val="200000"/>
              </a:lnSpc>
            </a:pPr>
            <a:r>
              <a:rPr lang="zh-TW" altLang="zh-TW" sz="5500" dirty="0">
                <a:solidFill>
                  <a:schemeClr val="bg1"/>
                </a:solidFill>
                <a:latin typeface="+mj-ea"/>
                <a:ea typeface="+mj-ea"/>
              </a:rPr>
              <a:t>「信望愛的</a:t>
            </a:r>
            <a:r>
              <a:rPr lang="zh-TW" altLang="en-US" sz="5500" dirty="0">
                <a:solidFill>
                  <a:schemeClr val="bg1"/>
                </a:solidFill>
                <a:latin typeface="+mj-ea"/>
                <a:ea typeface="+mj-ea"/>
              </a:rPr>
              <a:t>教會</a:t>
            </a:r>
            <a:r>
              <a:rPr lang="zh-TW" altLang="zh-TW" sz="5500" dirty="0">
                <a:solidFill>
                  <a:schemeClr val="bg1"/>
                </a:solidFill>
                <a:latin typeface="+mj-ea"/>
                <a:ea typeface="+mj-ea"/>
              </a:rPr>
              <a:t>」</a:t>
            </a:r>
            <a:endParaRPr lang="en-US" altLang="zh-TW" sz="5500" dirty="0">
              <a:solidFill>
                <a:schemeClr val="bg1"/>
              </a:solidFill>
              <a:latin typeface="+mj-ea"/>
              <a:ea typeface="+mj-ea"/>
            </a:endParaRPr>
          </a:p>
          <a:p>
            <a:pPr algn="ctr">
              <a:lnSpc>
                <a:spcPct val="200000"/>
              </a:lnSpc>
            </a:pPr>
            <a:r>
              <a:rPr lang="zh-TW" altLang="en-US" sz="2800" dirty="0">
                <a:solidFill>
                  <a:schemeClr val="bg1"/>
                </a:solidFill>
              </a:rPr>
              <a:t>歌羅西書 </a:t>
            </a:r>
            <a:r>
              <a:rPr lang="en-US" altLang="zh-TW" sz="2800" dirty="0">
                <a:solidFill>
                  <a:schemeClr val="bg1"/>
                </a:solidFill>
              </a:rPr>
              <a:t>1:3-6</a:t>
            </a:r>
            <a:br>
              <a:rPr lang="zh-TW" altLang="zh-TW" sz="4800" dirty="0">
                <a:solidFill>
                  <a:schemeClr val="bg1"/>
                </a:solidFill>
              </a:rPr>
            </a:br>
            <a:endParaRPr lang="zh-TW" altLang="en-US" sz="4800" dirty="0">
              <a:solidFill>
                <a:schemeClr val="bg1"/>
              </a:solidFill>
            </a:endParaRPr>
          </a:p>
        </p:txBody>
      </p:sp>
    </p:spTree>
    <p:extLst>
      <p:ext uri="{BB962C8B-B14F-4D97-AF65-F5344CB8AC3E}">
        <p14:creationId xmlns:p14="http://schemas.microsoft.com/office/powerpoint/2010/main" val="360751382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124201"/>
            <a:ext cx="8245162" cy="1976437"/>
          </a:xfrm>
        </p:spPr>
        <p:txBody>
          <a:bodyPr>
            <a:normAutofit/>
          </a:bodyPr>
          <a:lstStyle/>
          <a:p>
            <a:pPr algn="ctr"/>
            <a:r>
              <a:rPr lang="zh-TW" altLang="en-US" sz="5400" dirty="0">
                <a:solidFill>
                  <a:schemeClr val="bg1"/>
                </a:solidFill>
              </a:rPr>
              <a:t>台語的「望」等於「夢」！</a:t>
            </a:r>
          </a:p>
        </p:txBody>
      </p:sp>
      <p:sp>
        <p:nvSpPr>
          <p:cNvPr id="4" name="矩形 3">
            <a:extLst>
              <a:ext uri="{FF2B5EF4-FFF2-40B4-BE49-F238E27FC236}">
                <a16:creationId xmlns:a16="http://schemas.microsoft.com/office/drawing/2014/main" id="{86436EE7-88CC-4F27-8650-F49A19B8737E}"/>
              </a:ext>
            </a:extLst>
          </p:cNvPr>
          <p:cNvSpPr/>
          <p:nvPr/>
        </p:nvSpPr>
        <p:spPr>
          <a:xfrm>
            <a:off x="5514975" y="594501"/>
            <a:ext cx="3335337"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盼望</a:t>
            </a:r>
            <a:r>
              <a:rPr lang="zh-TW" altLang="en-US" sz="3200" b="1" dirty="0"/>
              <a:t>的堅持</a:t>
            </a:r>
            <a:endParaRPr lang="zh-TW" altLang="en-US" b="1" dirty="0"/>
          </a:p>
        </p:txBody>
      </p:sp>
    </p:spTree>
    <p:extLst>
      <p:ext uri="{BB962C8B-B14F-4D97-AF65-F5344CB8AC3E}">
        <p14:creationId xmlns:p14="http://schemas.microsoft.com/office/powerpoint/2010/main" val="1618248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A087E1C7-CD50-45F1-9F57-92191B66A33D}"/>
              </a:ext>
            </a:extLst>
          </p:cNvPr>
          <p:cNvSpPr>
            <a:spLocks noGrp="1"/>
          </p:cNvSpPr>
          <p:nvPr>
            <p:ph type="subTitle" idx="1"/>
          </p:nvPr>
        </p:nvSpPr>
        <p:spPr>
          <a:xfrm>
            <a:off x="812800" y="3130448"/>
            <a:ext cx="7881780" cy="3524352"/>
          </a:xfrm>
        </p:spPr>
        <p:txBody>
          <a:bodyPr>
            <a:normAutofit lnSpcReduction="10000"/>
          </a:bodyPr>
          <a:lstStyle/>
          <a:p>
            <a:r>
              <a:rPr lang="zh-TW" altLang="zh-TW" sz="3600" dirty="0">
                <a:solidFill>
                  <a:schemeClr val="bg1"/>
                </a:solidFill>
              </a:rPr>
              <a:t>異象</a:t>
            </a:r>
            <a:r>
              <a:rPr lang="en-US" altLang="zh-TW" sz="3600" dirty="0">
                <a:solidFill>
                  <a:schemeClr val="bg1"/>
                </a:solidFill>
              </a:rPr>
              <a:t> = </a:t>
            </a:r>
            <a:r>
              <a:rPr lang="zh-TW" altLang="zh-TW" sz="3600" dirty="0">
                <a:solidFill>
                  <a:schemeClr val="bg1"/>
                </a:solidFill>
              </a:rPr>
              <a:t>夢</a:t>
            </a:r>
          </a:p>
          <a:p>
            <a:r>
              <a:rPr lang="zh-TW" altLang="zh-TW" sz="3600" dirty="0">
                <a:solidFill>
                  <a:schemeClr val="bg1"/>
                </a:solidFill>
              </a:rPr>
              <a:t>異象 </a:t>
            </a:r>
            <a:r>
              <a:rPr lang="en-US" altLang="zh-TW" sz="3600" dirty="0">
                <a:solidFill>
                  <a:schemeClr val="bg1"/>
                </a:solidFill>
              </a:rPr>
              <a:t>-</a:t>
            </a:r>
            <a:r>
              <a:rPr lang="zh-TW" altLang="zh-TW" sz="3600" dirty="0">
                <a:solidFill>
                  <a:schemeClr val="bg1"/>
                </a:solidFill>
              </a:rPr>
              <a:t> 正確行動</a:t>
            </a:r>
            <a:r>
              <a:rPr lang="en-US" altLang="zh-TW" sz="3600" dirty="0">
                <a:solidFill>
                  <a:schemeClr val="bg1"/>
                </a:solidFill>
              </a:rPr>
              <a:t> = </a:t>
            </a:r>
            <a:r>
              <a:rPr lang="zh-TW" altLang="zh-TW" sz="3600" dirty="0">
                <a:solidFill>
                  <a:schemeClr val="bg1"/>
                </a:solidFill>
              </a:rPr>
              <a:t>白日夢</a:t>
            </a:r>
          </a:p>
          <a:p>
            <a:r>
              <a:rPr lang="zh-TW" altLang="zh-TW" sz="3600" dirty="0">
                <a:solidFill>
                  <a:schemeClr val="bg1"/>
                </a:solidFill>
              </a:rPr>
              <a:t>異象</a:t>
            </a:r>
            <a:r>
              <a:rPr lang="en-US" altLang="zh-TW" sz="3600" dirty="0">
                <a:solidFill>
                  <a:schemeClr val="bg1"/>
                </a:solidFill>
              </a:rPr>
              <a:t> + </a:t>
            </a:r>
            <a:r>
              <a:rPr lang="zh-TW" altLang="zh-TW" sz="3600" dirty="0">
                <a:solidFill>
                  <a:schemeClr val="bg1"/>
                </a:solidFill>
              </a:rPr>
              <a:t>錯誤行動</a:t>
            </a:r>
            <a:r>
              <a:rPr lang="en-US" altLang="zh-TW" sz="3600" dirty="0">
                <a:solidFill>
                  <a:schemeClr val="bg1"/>
                </a:solidFill>
              </a:rPr>
              <a:t> = </a:t>
            </a:r>
            <a:r>
              <a:rPr lang="zh-TW" altLang="zh-TW" sz="3600" dirty="0">
                <a:solidFill>
                  <a:schemeClr val="bg1"/>
                </a:solidFill>
              </a:rPr>
              <a:t>噩夢</a:t>
            </a:r>
          </a:p>
          <a:p>
            <a:r>
              <a:rPr lang="zh-TW" altLang="zh-TW" sz="3600" dirty="0">
                <a:solidFill>
                  <a:schemeClr val="bg1"/>
                </a:solidFill>
              </a:rPr>
              <a:t>異象</a:t>
            </a:r>
            <a:r>
              <a:rPr lang="en-US" altLang="zh-TW" sz="3600" dirty="0">
                <a:solidFill>
                  <a:schemeClr val="bg1"/>
                </a:solidFill>
              </a:rPr>
              <a:t> + </a:t>
            </a:r>
            <a:r>
              <a:rPr lang="zh-TW" altLang="zh-TW" sz="3600" dirty="0">
                <a:solidFill>
                  <a:schemeClr val="bg1"/>
                </a:solidFill>
              </a:rPr>
              <a:t>正確行動</a:t>
            </a:r>
            <a:r>
              <a:rPr lang="zh-TW" altLang="en-US" sz="3600" dirty="0">
                <a:solidFill>
                  <a:schemeClr val="bg1"/>
                </a:solidFill>
              </a:rPr>
              <a:t> </a:t>
            </a:r>
            <a:r>
              <a:rPr lang="en-US" altLang="zh-TW" sz="3600" dirty="0">
                <a:solidFill>
                  <a:schemeClr val="bg1"/>
                </a:solidFill>
              </a:rPr>
              <a:t>-</a:t>
            </a:r>
            <a:r>
              <a:rPr lang="zh-TW" altLang="zh-TW" sz="3600" dirty="0">
                <a:solidFill>
                  <a:schemeClr val="bg1"/>
                </a:solidFill>
              </a:rPr>
              <a:t> 持久爭戰</a:t>
            </a:r>
            <a:r>
              <a:rPr lang="en-US" altLang="zh-TW" sz="3600" dirty="0">
                <a:solidFill>
                  <a:schemeClr val="bg1"/>
                </a:solidFill>
              </a:rPr>
              <a:t> = </a:t>
            </a:r>
            <a:r>
              <a:rPr lang="zh-TW" altLang="zh-TW" sz="3600" dirty="0">
                <a:solidFill>
                  <a:schemeClr val="bg1"/>
                </a:solidFill>
              </a:rPr>
              <a:t>春夢</a:t>
            </a:r>
          </a:p>
          <a:p>
            <a:r>
              <a:rPr lang="zh-TW" altLang="zh-TW" sz="3600" dirty="0">
                <a:solidFill>
                  <a:schemeClr val="bg1"/>
                </a:solidFill>
              </a:rPr>
              <a:t>異象</a:t>
            </a:r>
            <a:r>
              <a:rPr lang="en-US" altLang="zh-TW" sz="3600" dirty="0">
                <a:solidFill>
                  <a:schemeClr val="bg1"/>
                </a:solidFill>
              </a:rPr>
              <a:t> + </a:t>
            </a:r>
            <a:r>
              <a:rPr lang="zh-TW" altLang="zh-TW" sz="3600" dirty="0">
                <a:solidFill>
                  <a:schemeClr val="bg1"/>
                </a:solidFill>
              </a:rPr>
              <a:t>正確行動</a:t>
            </a:r>
            <a:r>
              <a:rPr lang="en-US" altLang="zh-TW" sz="3600" dirty="0">
                <a:solidFill>
                  <a:schemeClr val="bg1"/>
                </a:solidFill>
              </a:rPr>
              <a:t> + </a:t>
            </a:r>
            <a:r>
              <a:rPr lang="zh-TW" altLang="zh-TW" sz="3600" dirty="0">
                <a:solidFill>
                  <a:schemeClr val="bg1"/>
                </a:solidFill>
              </a:rPr>
              <a:t>持久爭戰</a:t>
            </a:r>
            <a:r>
              <a:rPr lang="en-US" altLang="zh-TW" sz="3600" dirty="0">
                <a:solidFill>
                  <a:schemeClr val="bg1"/>
                </a:solidFill>
              </a:rPr>
              <a:t> = </a:t>
            </a:r>
            <a:r>
              <a:rPr lang="zh-TW" altLang="zh-TW" sz="3600" dirty="0">
                <a:solidFill>
                  <a:schemeClr val="bg1"/>
                </a:solidFill>
              </a:rPr>
              <a:t>美夢</a:t>
            </a:r>
            <a:endParaRPr lang="zh-TW" altLang="en-US" sz="1600" dirty="0">
              <a:solidFill>
                <a:schemeClr val="bg1"/>
              </a:solidFill>
            </a:endParaRPr>
          </a:p>
        </p:txBody>
      </p:sp>
      <p:sp>
        <p:nvSpPr>
          <p:cNvPr id="5" name="矩形 4">
            <a:extLst>
              <a:ext uri="{FF2B5EF4-FFF2-40B4-BE49-F238E27FC236}">
                <a16:creationId xmlns:a16="http://schemas.microsoft.com/office/drawing/2014/main" id="{8DFB7B38-7700-4681-84D7-4A62FC54CD11}"/>
              </a:ext>
            </a:extLst>
          </p:cNvPr>
          <p:cNvSpPr/>
          <p:nvPr/>
        </p:nvSpPr>
        <p:spPr>
          <a:xfrm>
            <a:off x="298961" y="2308262"/>
            <a:ext cx="5827236" cy="707886"/>
          </a:xfrm>
          <a:prstGeom prst="rect">
            <a:avLst/>
          </a:prstGeom>
        </p:spPr>
        <p:txBody>
          <a:bodyPr wrap="none">
            <a:spAutoFit/>
          </a:bodyPr>
          <a:lstStyle/>
          <a:p>
            <a:r>
              <a:rPr lang="zh-TW" altLang="en-US" sz="4000" b="1" cap="all" dirty="0">
                <a:solidFill>
                  <a:srgbClr val="002060"/>
                </a:solidFill>
              </a:rPr>
              <a:t>王一平牧師的異象程式：</a:t>
            </a:r>
            <a:endParaRPr lang="zh-TW" altLang="zh-TW" sz="4000" b="1" cap="all" dirty="0">
              <a:solidFill>
                <a:srgbClr val="002060"/>
              </a:solidFill>
            </a:endParaRPr>
          </a:p>
        </p:txBody>
      </p:sp>
      <p:sp>
        <p:nvSpPr>
          <p:cNvPr id="6" name="矩形 5">
            <a:extLst>
              <a:ext uri="{FF2B5EF4-FFF2-40B4-BE49-F238E27FC236}">
                <a16:creationId xmlns:a16="http://schemas.microsoft.com/office/drawing/2014/main" id="{182FFC84-6702-4E0E-9A6E-CC8745B798A8}"/>
              </a:ext>
            </a:extLst>
          </p:cNvPr>
          <p:cNvSpPr/>
          <p:nvPr/>
        </p:nvSpPr>
        <p:spPr>
          <a:xfrm>
            <a:off x="5623719" y="536522"/>
            <a:ext cx="3335337"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盼望</a:t>
            </a:r>
            <a:r>
              <a:rPr lang="zh-TW" altLang="en-US" sz="3200" b="1" dirty="0"/>
              <a:t>的堅持</a:t>
            </a:r>
            <a:endParaRPr lang="zh-TW" altLang="en-US" b="1" dirty="0"/>
          </a:p>
        </p:txBody>
      </p:sp>
    </p:spTree>
    <p:extLst>
      <p:ext uri="{BB962C8B-B14F-4D97-AF65-F5344CB8AC3E}">
        <p14:creationId xmlns:p14="http://schemas.microsoft.com/office/powerpoint/2010/main" val="571240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124201"/>
            <a:ext cx="8245162" cy="3276599"/>
          </a:xfrm>
        </p:spPr>
        <p:txBody>
          <a:bodyPr>
            <a:normAutofit fontScale="90000"/>
          </a:bodyPr>
          <a:lstStyle/>
          <a:p>
            <a:pPr algn="just"/>
            <a:br>
              <a:rPr lang="en-US" altLang="zh-TW" sz="5400" dirty="0">
                <a:solidFill>
                  <a:schemeClr val="bg1"/>
                </a:solidFill>
              </a:rPr>
            </a:br>
            <a:r>
              <a:rPr lang="zh-TW" altLang="en-US" sz="5400" dirty="0">
                <a:solidFill>
                  <a:schemeClr val="bg1"/>
                </a:solidFill>
              </a:rPr>
              <a:t>「但願使人有盼望的上帝，因信將諸般的喜樂、平安充滿你們的心，使你們藉著聖靈的能力，大有盼望。」</a:t>
            </a:r>
          </a:p>
        </p:txBody>
      </p:sp>
      <p:sp>
        <p:nvSpPr>
          <p:cNvPr id="4" name="矩形 3">
            <a:extLst>
              <a:ext uri="{FF2B5EF4-FFF2-40B4-BE49-F238E27FC236}">
                <a16:creationId xmlns:a16="http://schemas.microsoft.com/office/drawing/2014/main" id="{86436EE7-88CC-4F27-8650-F49A19B8737E}"/>
              </a:ext>
            </a:extLst>
          </p:cNvPr>
          <p:cNvSpPr/>
          <p:nvPr/>
        </p:nvSpPr>
        <p:spPr>
          <a:xfrm>
            <a:off x="5514975" y="594501"/>
            <a:ext cx="3335337"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盼望</a:t>
            </a:r>
            <a:r>
              <a:rPr lang="zh-TW" altLang="en-US" sz="3200" b="1" dirty="0"/>
              <a:t>的堅持</a:t>
            </a:r>
            <a:endParaRPr lang="zh-TW" altLang="en-US" b="1" dirty="0"/>
          </a:p>
        </p:txBody>
      </p:sp>
      <p:sp>
        <p:nvSpPr>
          <p:cNvPr id="5" name="矩形 4">
            <a:extLst>
              <a:ext uri="{FF2B5EF4-FFF2-40B4-BE49-F238E27FC236}">
                <a16:creationId xmlns:a16="http://schemas.microsoft.com/office/drawing/2014/main" id="{48181946-7AF5-4518-B173-014DB28B0ADF}"/>
              </a:ext>
            </a:extLst>
          </p:cNvPr>
          <p:cNvSpPr/>
          <p:nvPr/>
        </p:nvSpPr>
        <p:spPr>
          <a:xfrm>
            <a:off x="298961" y="2308262"/>
            <a:ext cx="2997937" cy="707886"/>
          </a:xfrm>
          <a:prstGeom prst="rect">
            <a:avLst/>
          </a:prstGeom>
        </p:spPr>
        <p:txBody>
          <a:bodyPr wrap="none">
            <a:spAutoFit/>
          </a:bodyPr>
          <a:lstStyle/>
          <a:p>
            <a:r>
              <a:rPr lang="zh-TW" altLang="en-US" sz="4000" b="1" cap="all" dirty="0">
                <a:solidFill>
                  <a:srgbClr val="002060"/>
                </a:solidFill>
              </a:rPr>
              <a:t>羅馬書</a:t>
            </a:r>
            <a:r>
              <a:rPr lang="en-US" altLang="zh-TW" sz="4000" b="1" cap="all" dirty="0">
                <a:solidFill>
                  <a:srgbClr val="002060"/>
                </a:solidFill>
              </a:rPr>
              <a:t>15:13</a:t>
            </a:r>
            <a:endParaRPr lang="zh-TW" altLang="zh-TW" sz="4000" b="1" cap="all" dirty="0">
              <a:solidFill>
                <a:srgbClr val="002060"/>
              </a:solidFill>
            </a:endParaRPr>
          </a:p>
        </p:txBody>
      </p:sp>
    </p:spTree>
    <p:extLst>
      <p:ext uri="{BB962C8B-B14F-4D97-AF65-F5344CB8AC3E}">
        <p14:creationId xmlns:p14="http://schemas.microsoft.com/office/powerpoint/2010/main" val="1294722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298961" y="3016147"/>
            <a:ext cx="8546078" cy="3384653"/>
          </a:xfrm>
        </p:spPr>
        <p:txBody>
          <a:bodyPr>
            <a:noAutofit/>
          </a:bodyPr>
          <a:lstStyle/>
          <a:p>
            <a:pPr algn="just"/>
            <a:r>
              <a:rPr lang="zh-TW" altLang="en-US" sz="2800" b="1" dirty="0">
                <a:solidFill>
                  <a:schemeClr val="bg1"/>
                </a:solidFill>
              </a:rPr>
              <a:t>「但願賜給人盼望的上帝，因著你們單純的信心，一切的平安、喜樂都充滿你們；祂的每一項應許都實現在你們身上。我們相信出於祂的應許一定會實現，從祂來的預言一定會應驗，合於祂旨意的禱告必蒙應允。因為藉由聖靈的大能大力，祂所施行的作為，所顯出的各種神蹟奇事，以及祂所賜各種能力、資源的運用，必定會使信的人大有盼望，且會得著豐盛的果實。」</a:t>
            </a:r>
          </a:p>
        </p:txBody>
      </p:sp>
      <p:sp>
        <p:nvSpPr>
          <p:cNvPr id="4" name="矩形 3">
            <a:extLst>
              <a:ext uri="{FF2B5EF4-FFF2-40B4-BE49-F238E27FC236}">
                <a16:creationId xmlns:a16="http://schemas.microsoft.com/office/drawing/2014/main" id="{86436EE7-88CC-4F27-8650-F49A19B8737E}"/>
              </a:ext>
            </a:extLst>
          </p:cNvPr>
          <p:cNvSpPr/>
          <p:nvPr/>
        </p:nvSpPr>
        <p:spPr>
          <a:xfrm>
            <a:off x="5514975" y="594501"/>
            <a:ext cx="3335337"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盼望</a:t>
            </a:r>
            <a:r>
              <a:rPr lang="zh-TW" altLang="en-US" sz="3200" b="1" dirty="0"/>
              <a:t>的堅持</a:t>
            </a:r>
            <a:endParaRPr lang="zh-TW" altLang="en-US" b="1" dirty="0"/>
          </a:p>
        </p:txBody>
      </p:sp>
      <p:sp>
        <p:nvSpPr>
          <p:cNvPr id="5" name="矩形 4">
            <a:extLst>
              <a:ext uri="{FF2B5EF4-FFF2-40B4-BE49-F238E27FC236}">
                <a16:creationId xmlns:a16="http://schemas.microsoft.com/office/drawing/2014/main" id="{48181946-7AF5-4518-B173-014DB28B0ADF}"/>
              </a:ext>
            </a:extLst>
          </p:cNvPr>
          <p:cNvSpPr/>
          <p:nvPr/>
        </p:nvSpPr>
        <p:spPr>
          <a:xfrm>
            <a:off x="398974" y="2308261"/>
            <a:ext cx="2749471" cy="707886"/>
          </a:xfrm>
          <a:prstGeom prst="rect">
            <a:avLst/>
          </a:prstGeom>
        </p:spPr>
        <p:txBody>
          <a:bodyPr wrap="none">
            <a:spAutoFit/>
          </a:bodyPr>
          <a:lstStyle/>
          <a:p>
            <a:r>
              <a:rPr lang="zh-TW" altLang="en-US" sz="4000" b="1" cap="all" dirty="0">
                <a:solidFill>
                  <a:srgbClr val="002060"/>
                </a:solidFill>
              </a:rPr>
              <a:t>試譯如下：</a:t>
            </a:r>
            <a:endParaRPr lang="zh-TW" altLang="zh-TW" sz="4000" b="1" cap="all" dirty="0">
              <a:solidFill>
                <a:srgbClr val="002060"/>
              </a:solidFill>
            </a:endParaRPr>
          </a:p>
        </p:txBody>
      </p:sp>
    </p:spTree>
    <p:extLst>
      <p:ext uri="{BB962C8B-B14F-4D97-AF65-F5344CB8AC3E}">
        <p14:creationId xmlns:p14="http://schemas.microsoft.com/office/powerpoint/2010/main" val="876750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328613" y="3186113"/>
            <a:ext cx="8572500" cy="2771776"/>
          </a:xfrm>
        </p:spPr>
        <p:txBody>
          <a:bodyPr>
            <a:normAutofit/>
          </a:bodyPr>
          <a:lstStyle/>
          <a:p>
            <a:pPr algn="ctr"/>
            <a:r>
              <a:rPr lang="zh-TW" altLang="en-US" sz="4200" dirty="0">
                <a:solidFill>
                  <a:schemeClr val="bg1"/>
                </a:solidFill>
              </a:rPr>
              <a:t>在上帝的國度裡沒有敵人唯獨愛！</a:t>
            </a:r>
            <a:br>
              <a:rPr lang="zh-TW" altLang="en-US" sz="4200" dirty="0">
                <a:solidFill>
                  <a:schemeClr val="bg1"/>
                </a:solidFill>
              </a:rPr>
            </a:br>
            <a:r>
              <a:rPr lang="zh-TW" altLang="en-US" sz="4200" dirty="0">
                <a:solidFill>
                  <a:schemeClr val="bg1"/>
                </a:solidFill>
              </a:rPr>
              <a:t>日本聖徒賀川豐彥服事的見證！</a:t>
            </a:r>
            <a:br>
              <a:rPr lang="zh-TW" altLang="en-US" sz="4200" dirty="0">
                <a:solidFill>
                  <a:schemeClr val="bg1"/>
                </a:solidFill>
              </a:rPr>
            </a:br>
            <a:r>
              <a:rPr lang="zh-TW" altLang="en-US" sz="4200" dirty="0">
                <a:solidFill>
                  <a:schemeClr val="bg1"/>
                </a:solidFill>
              </a:rPr>
              <a:t>高雄福氣教會愛靈魂得救的見證！</a:t>
            </a:r>
            <a:endParaRPr lang="zh-TW" altLang="en-US" sz="4200" b="1" dirty="0">
              <a:solidFill>
                <a:srgbClr val="FFFF00"/>
              </a:solidFill>
              <a:effectLst>
                <a:outerShdw blurRad="38100" dist="38100" dir="2700000" algn="tl">
                  <a:srgbClr val="000000">
                    <a:alpha val="43137"/>
                  </a:srgbClr>
                </a:outerShdw>
              </a:effectLst>
            </a:endParaRPr>
          </a:p>
        </p:txBody>
      </p:sp>
      <p:sp>
        <p:nvSpPr>
          <p:cNvPr id="3" name="矩形 2">
            <a:extLst>
              <a:ext uri="{FF2B5EF4-FFF2-40B4-BE49-F238E27FC236}">
                <a16:creationId xmlns:a16="http://schemas.microsoft.com/office/drawing/2014/main" id="{5FE6D345-21DA-4BC3-8A8F-7283E9337651}"/>
              </a:ext>
            </a:extLst>
          </p:cNvPr>
          <p:cNvSpPr/>
          <p:nvPr/>
        </p:nvSpPr>
        <p:spPr>
          <a:xfrm>
            <a:off x="5657849" y="551639"/>
            <a:ext cx="3243263"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仁愛</a:t>
            </a:r>
            <a:r>
              <a:rPr lang="zh-TW" altLang="en-US" sz="3200" b="1" dirty="0"/>
              <a:t>的實踐</a:t>
            </a:r>
            <a:endParaRPr lang="zh-TW" altLang="en-US" b="1" dirty="0"/>
          </a:p>
        </p:txBody>
      </p:sp>
    </p:spTree>
    <p:extLst>
      <p:ext uri="{BB962C8B-B14F-4D97-AF65-F5344CB8AC3E}">
        <p14:creationId xmlns:p14="http://schemas.microsoft.com/office/powerpoint/2010/main" val="166675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285750" y="3086100"/>
            <a:ext cx="8572500" cy="3328987"/>
          </a:xfrm>
        </p:spPr>
        <p:txBody>
          <a:bodyPr>
            <a:normAutofit/>
          </a:bodyPr>
          <a:lstStyle/>
          <a:p>
            <a:pPr algn="ctr"/>
            <a:r>
              <a:rPr lang="zh-TW" altLang="en-US" sz="5100" dirty="0">
                <a:solidFill>
                  <a:schemeClr val="bg1"/>
                </a:solidFill>
              </a:rPr>
              <a:t>但願我們都能成為</a:t>
            </a:r>
            <a:br>
              <a:rPr lang="en-US" altLang="zh-TW" sz="5100" dirty="0">
                <a:solidFill>
                  <a:schemeClr val="bg1"/>
                </a:solidFill>
              </a:rPr>
            </a:br>
            <a:r>
              <a:rPr lang="zh-TW" altLang="en-US" sz="5100" dirty="0">
                <a:solidFill>
                  <a:srgbClr val="FFFF00"/>
                </a:solidFill>
              </a:rPr>
              <a:t>「信望愛的門徒」</a:t>
            </a:r>
            <a:r>
              <a:rPr lang="zh-TW" altLang="en-US" sz="5100" dirty="0">
                <a:solidFill>
                  <a:schemeClr val="bg1"/>
                </a:solidFill>
              </a:rPr>
              <a:t>，</a:t>
            </a:r>
            <a:br>
              <a:rPr lang="en-US" altLang="zh-TW" sz="5100" dirty="0">
                <a:solidFill>
                  <a:schemeClr val="bg1"/>
                </a:solidFill>
              </a:rPr>
            </a:br>
            <a:r>
              <a:rPr lang="zh-TW" altLang="en-US" sz="5100" dirty="0">
                <a:solidFill>
                  <a:schemeClr val="bg1"/>
                </a:solidFill>
              </a:rPr>
              <a:t>使教會成為被主稱讚</a:t>
            </a:r>
            <a:br>
              <a:rPr lang="en-US" altLang="zh-TW" sz="5100" dirty="0">
                <a:solidFill>
                  <a:schemeClr val="bg1"/>
                </a:solidFill>
              </a:rPr>
            </a:br>
            <a:r>
              <a:rPr lang="zh-TW" altLang="en-US" sz="5100" dirty="0">
                <a:solidFill>
                  <a:srgbClr val="FFFF00"/>
                </a:solidFill>
              </a:rPr>
              <a:t>「信望愛的教會」！</a:t>
            </a:r>
            <a:endParaRPr lang="zh-TW" altLang="en-US" sz="5100" b="1" dirty="0">
              <a:solidFill>
                <a:srgbClr val="FFFF00"/>
              </a:solidFill>
              <a:effectLst>
                <a:outerShdw blurRad="38100" dist="38100" dir="2700000" algn="tl">
                  <a:srgbClr val="000000">
                    <a:alpha val="43137"/>
                  </a:srgbClr>
                </a:outerShdw>
              </a:effectLst>
            </a:endParaRPr>
          </a:p>
        </p:txBody>
      </p:sp>
      <p:sp>
        <p:nvSpPr>
          <p:cNvPr id="4" name="矩形 3">
            <a:extLst>
              <a:ext uri="{FF2B5EF4-FFF2-40B4-BE49-F238E27FC236}">
                <a16:creationId xmlns:a16="http://schemas.microsoft.com/office/drawing/2014/main" id="{51BC8FBE-9757-41B0-8176-A1661774D339}"/>
              </a:ext>
            </a:extLst>
          </p:cNvPr>
          <p:cNvSpPr/>
          <p:nvPr/>
        </p:nvSpPr>
        <p:spPr>
          <a:xfrm>
            <a:off x="3657600" y="2023200"/>
            <a:ext cx="2085976" cy="923330"/>
          </a:xfrm>
          <a:prstGeom prst="rect">
            <a:avLst/>
          </a:prstGeom>
        </p:spPr>
        <p:txBody>
          <a:bodyPr wrap="square">
            <a:spAutoFit/>
          </a:bodyPr>
          <a:lstStyle/>
          <a:p>
            <a:r>
              <a:rPr lang="zh-TW" altLang="en-US" sz="5400" b="1" cap="all" dirty="0">
                <a:solidFill>
                  <a:srgbClr val="002060"/>
                </a:solidFill>
              </a:rPr>
              <a:t>結  語</a:t>
            </a:r>
            <a:endParaRPr lang="zh-TW" altLang="zh-TW" sz="5400" b="1" cap="all" dirty="0">
              <a:solidFill>
                <a:srgbClr val="002060"/>
              </a:solidFill>
            </a:endParaRPr>
          </a:p>
        </p:txBody>
      </p:sp>
    </p:spTree>
    <p:extLst>
      <p:ext uri="{BB962C8B-B14F-4D97-AF65-F5344CB8AC3E}">
        <p14:creationId xmlns:p14="http://schemas.microsoft.com/office/powerpoint/2010/main" val="190759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FF857D-BDCE-45C3-8518-C0792E3F5A55}"/>
              </a:ext>
            </a:extLst>
          </p:cNvPr>
          <p:cNvSpPr>
            <a:spLocks noGrp="1"/>
          </p:cNvSpPr>
          <p:nvPr>
            <p:ph type="ctrTitle"/>
          </p:nvPr>
        </p:nvSpPr>
        <p:spPr>
          <a:xfrm>
            <a:off x="296194" y="1914525"/>
            <a:ext cx="8245162" cy="1120775"/>
          </a:xfrm>
        </p:spPr>
        <p:txBody>
          <a:bodyPr>
            <a:normAutofit/>
          </a:bodyPr>
          <a:lstStyle/>
          <a:p>
            <a:pPr algn="ctr"/>
            <a:r>
              <a:rPr lang="zh-TW" altLang="zh-TW" sz="4800" b="1" dirty="0">
                <a:solidFill>
                  <a:srgbClr val="002060"/>
                </a:solidFill>
                <a:latin typeface="+mn-lt"/>
                <a:ea typeface="+mn-ea"/>
                <a:cs typeface="+mn-cs"/>
              </a:rPr>
              <a:t>經文：</a:t>
            </a:r>
            <a:r>
              <a:rPr lang="zh-TW" altLang="en-US" sz="4800" b="1" dirty="0">
                <a:solidFill>
                  <a:srgbClr val="002060"/>
                </a:solidFill>
                <a:latin typeface="+mn-lt"/>
                <a:ea typeface="+mn-ea"/>
                <a:cs typeface="+mn-cs"/>
              </a:rPr>
              <a:t>歌羅西書 </a:t>
            </a:r>
            <a:r>
              <a:rPr lang="en-US" altLang="zh-TW" sz="4800" b="1" dirty="0">
                <a:solidFill>
                  <a:srgbClr val="002060"/>
                </a:solidFill>
                <a:latin typeface="+mn-lt"/>
                <a:ea typeface="+mn-ea"/>
                <a:cs typeface="+mn-cs"/>
              </a:rPr>
              <a:t>1:3-6</a:t>
            </a:r>
            <a:endParaRPr lang="zh-TW" altLang="en-US" sz="4800" b="1" dirty="0">
              <a:solidFill>
                <a:srgbClr val="002060"/>
              </a:solidFill>
              <a:latin typeface="+mn-lt"/>
              <a:ea typeface="+mn-ea"/>
              <a:cs typeface="+mn-cs"/>
            </a:endParaRPr>
          </a:p>
        </p:txBody>
      </p:sp>
      <p:sp>
        <p:nvSpPr>
          <p:cNvPr id="3" name="副標題 2">
            <a:extLst>
              <a:ext uri="{FF2B5EF4-FFF2-40B4-BE49-F238E27FC236}">
                <a16:creationId xmlns:a16="http://schemas.microsoft.com/office/drawing/2014/main" id="{64664401-7285-4271-A8AF-F313A4F62555}"/>
              </a:ext>
            </a:extLst>
          </p:cNvPr>
          <p:cNvSpPr>
            <a:spLocks noGrp="1"/>
          </p:cNvSpPr>
          <p:nvPr>
            <p:ph type="subTitle" idx="1"/>
          </p:nvPr>
        </p:nvSpPr>
        <p:spPr>
          <a:xfrm>
            <a:off x="281906" y="3000375"/>
            <a:ext cx="8551612" cy="3414713"/>
          </a:xfrm>
        </p:spPr>
        <p:txBody>
          <a:bodyPr>
            <a:noAutofit/>
          </a:bodyPr>
          <a:lstStyle/>
          <a:p>
            <a:pPr algn="just"/>
            <a:r>
              <a:rPr lang="zh-TW" altLang="zh-TW" sz="3200" b="1" dirty="0">
                <a:solidFill>
                  <a:schemeClr val="bg1"/>
                </a:solidFill>
              </a:rPr>
              <a:t>「</a:t>
            </a:r>
            <a:r>
              <a:rPr lang="zh-TW" altLang="en-US" sz="3200" b="1" dirty="0">
                <a:solidFill>
                  <a:schemeClr val="bg1"/>
                </a:solidFill>
              </a:rPr>
              <a:t>我們感謝上帝我們主耶穌基督的父，常常為你們禱告；因聽見你們在基督耶穌裏的信心，並向眾聖徒的愛心，是為那給你們存在天上的盼望；這盼望就是你們從前在福音真理的道上所聽見的這福音傳到你們那裏，也傳到普天之下，並且結果，增長，如同在你們中間，自從你們聽見福音真知道上帝恩惠的日子一樣。</a:t>
            </a:r>
            <a:r>
              <a:rPr lang="zh-TW" altLang="zh-TW" sz="3200" b="1" dirty="0">
                <a:solidFill>
                  <a:schemeClr val="bg1"/>
                </a:solidFill>
              </a:rPr>
              <a:t>」</a:t>
            </a:r>
            <a:endParaRPr lang="zh-TW" altLang="en-US" sz="3200" dirty="0"/>
          </a:p>
        </p:txBody>
      </p:sp>
    </p:spTree>
    <p:extLst>
      <p:ext uri="{BB962C8B-B14F-4D97-AF65-F5344CB8AC3E}">
        <p14:creationId xmlns:p14="http://schemas.microsoft.com/office/powerpoint/2010/main" val="2369762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0170EC-07AA-4FD6-9085-5D82495F8EE8}"/>
              </a:ext>
            </a:extLst>
          </p:cNvPr>
          <p:cNvSpPr>
            <a:spLocks noGrp="1"/>
          </p:cNvSpPr>
          <p:nvPr>
            <p:ph type="ctrTitle"/>
          </p:nvPr>
        </p:nvSpPr>
        <p:spPr>
          <a:xfrm>
            <a:off x="435895" y="3085769"/>
            <a:ext cx="8272212" cy="3372181"/>
          </a:xfrm>
        </p:spPr>
        <p:txBody>
          <a:bodyPr>
            <a:noAutofit/>
          </a:bodyPr>
          <a:lstStyle/>
          <a:p>
            <a:pPr algn="ctr"/>
            <a:r>
              <a:rPr lang="zh-TW" altLang="zh-TW" sz="6000" dirty="0">
                <a:solidFill>
                  <a:schemeClr val="bg1"/>
                </a:solidFill>
              </a:rPr>
              <a:t>以</a:t>
            </a:r>
            <a:r>
              <a:rPr lang="zh-TW" altLang="zh-TW" sz="7200" dirty="0">
                <a:solidFill>
                  <a:srgbClr val="FFFF00"/>
                </a:solidFill>
              </a:rPr>
              <a:t>信心</a:t>
            </a:r>
            <a:r>
              <a:rPr lang="zh-TW" altLang="zh-TW" sz="6000" dirty="0">
                <a:solidFill>
                  <a:schemeClr val="bg1"/>
                </a:solidFill>
              </a:rPr>
              <a:t>活在現在</a:t>
            </a:r>
            <a:br>
              <a:rPr lang="zh-TW" altLang="zh-TW" sz="6600" dirty="0">
                <a:solidFill>
                  <a:schemeClr val="bg1"/>
                </a:solidFill>
              </a:rPr>
            </a:br>
            <a:r>
              <a:rPr lang="zh-TW" altLang="zh-TW" sz="6000" dirty="0">
                <a:solidFill>
                  <a:schemeClr val="bg1"/>
                </a:solidFill>
              </a:rPr>
              <a:t>存</a:t>
            </a:r>
            <a:r>
              <a:rPr lang="zh-TW" altLang="zh-TW" sz="7200" dirty="0">
                <a:solidFill>
                  <a:srgbClr val="FFFF00"/>
                </a:solidFill>
              </a:rPr>
              <a:t>盼望</a:t>
            </a:r>
            <a:r>
              <a:rPr lang="zh-TW" altLang="zh-TW" sz="6000" dirty="0">
                <a:solidFill>
                  <a:schemeClr val="bg1"/>
                </a:solidFill>
              </a:rPr>
              <a:t>迎向未來</a:t>
            </a:r>
            <a:br>
              <a:rPr lang="zh-TW" altLang="zh-TW" sz="6600" dirty="0">
                <a:solidFill>
                  <a:schemeClr val="bg1"/>
                </a:solidFill>
              </a:rPr>
            </a:br>
            <a:r>
              <a:rPr lang="zh-TW" altLang="zh-TW" sz="6000" dirty="0">
                <a:solidFill>
                  <a:schemeClr val="bg1"/>
                </a:solidFill>
              </a:rPr>
              <a:t>用</a:t>
            </a:r>
            <a:r>
              <a:rPr lang="zh-TW" altLang="zh-TW" sz="7200" dirty="0">
                <a:solidFill>
                  <a:srgbClr val="FFFF00"/>
                </a:solidFill>
              </a:rPr>
              <a:t>仁愛</a:t>
            </a:r>
            <a:r>
              <a:rPr lang="zh-TW" altLang="zh-TW" sz="6000" dirty="0">
                <a:solidFill>
                  <a:schemeClr val="bg1"/>
                </a:solidFill>
              </a:rPr>
              <a:t>經營一生</a:t>
            </a:r>
            <a:endParaRPr lang="zh-TW" altLang="en-US" sz="6000" dirty="0">
              <a:solidFill>
                <a:schemeClr val="bg1"/>
              </a:solidFill>
            </a:endParaRPr>
          </a:p>
        </p:txBody>
      </p:sp>
      <p:sp>
        <p:nvSpPr>
          <p:cNvPr id="3" name="副標題 2">
            <a:extLst>
              <a:ext uri="{FF2B5EF4-FFF2-40B4-BE49-F238E27FC236}">
                <a16:creationId xmlns:a16="http://schemas.microsoft.com/office/drawing/2014/main" id="{589397CD-7FE1-42E7-8FC6-4FCA53D170A0}"/>
              </a:ext>
            </a:extLst>
          </p:cNvPr>
          <p:cNvSpPr>
            <a:spLocks noGrp="1"/>
          </p:cNvSpPr>
          <p:nvPr>
            <p:ph type="subTitle" idx="1"/>
          </p:nvPr>
        </p:nvSpPr>
        <p:spPr>
          <a:xfrm>
            <a:off x="435895" y="2413000"/>
            <a:ext cx="8245160" cy="672769"/>
          </a:xfrm>
        </p:spPr>
        <p:txBody>
          <a:bodyPr>
            <a:normAutofit lnSpcReduction="10000"/>
          </a:bodyPr>
          <a:lstStyle/>
          <a:p>
            <a:r>
              <a:rPr lang="zh-TW" altLang="zh-TW" sz="4000" b="1" dirty="0">
                <a:solidFill>
                  <a:srgbClr val="002060"/>
                </a:solidFill>
              </a:rPr>
              <a:t>我的座右銘</a:t>
            </a:r>
            <a:endParaRPr lang="zh-TW" altLang="en-US" sz="4000" b="1" dirty="0">
              <a:solidFill>
                <a:srgbClr val="002060"/>
              </a:solidFill>
            </a:endParaRPr>
          </a:p>
        </p:txBody>
      </p:sp>
    </p:spTree>
    <p:extLst>
      <p:ext uri="{BB962C8B-B14F-4D97-AF65-F5344CB8AC3E}">
        <p14:creationId xmlns:p14="http://schemas.microsoft.com/office/powerpoint/2010/main" val="2127285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328613" y="3124201"/>
            <a:ext cx="8501062" cy="3333749"/>
          </a:xfrm>
        </p:spPr>
        <p:txBody>
          <a:bodyPr>
            <a:noAutofit/>
          </a:bodyPr>
          <a:lstStyle/>
          <a:p>
            <a:pPr algn="just"/>
            <a:r>
              <a:rPr lang="zh-TW" altLang="en-US" sz="4400" b="1" dirty="0">
                <a:solidFill>
                  <a:schemeClr val="bg1"/>
                </a:solidFill>
              </a:rPr>
              <a:t>面對異端信仰、律法主義、天使崇拜的威脅與挑戰中，保羅在信中特別告訴我們，歌羅西教會的信徒是具有</a:t>
            </a:r>
            <a:r>
              <a:rPr lang="zh-TW" altLang="en-US" sz="4400" b="1" dirty="0">
                <a:solidFill>
                  <a:srgbClr val="FFFF00"/>
                </a:solidFill>
              </a:rPr>
              <a:t>信、望、愛</a:t>
            </a:r>
            <a:r>
              <a:rPr lang="zh-TW" altLang="en-US" sz="4400" b="1" dirty="0">
                <a:solidFill>
                  <a:schemeClr val="bg1"/>
                </a:solidFill>
              </a:rPr>
              <a:t>三種特性的門徒。</a:t>
            </a:r>
          </a:p>
        </p:txBody>
      </p:sp>
      <p:sp>
        <p:nvSpPr>
          <p:cNvPr id="3" name="副標題 2">
            <a:extLst>
              <a:ext uri="{FF2B5EF4-FFF2-40B4-BE49-F238E27FC236}">
                <a16:creationId xmlns:a16="http://schemas.microsoft.com/office/drawing/2014/main" id="{F43607CD-F4B7-4671-913A-4DE1CD97542B}"/>
              </a:ext>
            </a:extLst>
          </p:cNvPr>
          <p:cNvSpPr>
            <a:spLocks noGrp="1"/>
          </p:cNvSpPr>
          <p:nvPr>
            <p:ph type="subTitle" idx="1"/>
          </p:nvPr>
        </p:nvSpPr>
        <p:spPr>
          <a:xfrm>
            <a:off x="449420" y="1843088"/>
            <a:ext cx="8245160" cy="1114094"/>
          </a:xfrm>
        </p:spPr>
        <p:txBody>
          <a:bodyPr>
            <a:normAutofit/>
          </a:bodyPr>
          <a:lstStyle/>
          <a:p>
            <a:pPr algn="ctr"/>
            <a:r>
              <a:rPr lang="zh-TW" altLang="en-US" sz="5400" b="1" dirty="0">
                <a:solidFill>
                  <a:srgbClr val="002060"/>
                </a:solidFill>
              </a:rPr>
              <a:t>本文</a:t>
            </a:r>
          </a:p>
        </p:txBody>
      </p:sp>
    </p:spTree>
    <p:extLst>
      <p:ext uri="{BB962C8B-B14F-4D97-AF65-F5344CB8AC3E}">
        <p14:creationId xmlns:p14="http://schemas.microsoft.com/office/powerpoint/2010/main" val="301596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8" y="3124200"/>
            <a:ext cx="8377081" cy="3086099"/>
          </a:xfrm>
        </p:spPr>
        <p:txBody>
          <a:bodyPr>
            <a:normAutofit/>
          </a:bodyPr>
          <a:lstStyle/>
          <a:p>
            <a:pPr algn="ctr"/>
            <a:r>
              <a:rPr lang="zh-TW" altLang="zh-TW" sz="4800" dirty="0">
                <a:solidFill>
                  <a:schemeClr val="bg1"/>
                </a:solidFill>
              </a:rPr>
              <a:t>第一個是</a:t>
            </a:r>
            <a:br>
              <a:rPr lang="en-US" altLang="zh-TW" sz="4800" dirty="0">
                <a:solidFill>
                  <a:schemeClr val="bg1"/>
                </a:solidFill>
              </a:rPr>
            </a:br>
            <a:r>
              <a:rPr lang="zh-TW" altLang="zh-TW" sz="6600" b="1" dirty="0">
                <a:solidFill>
                  <a:srgbClr val="FFFF00"/>
                </a:solidFill>
              </a:rPr>
              <a:t>「</a:t>
            </a:r>
            <a:r>
              <a:rPr lang="en-US" altLang="zh-TW" sz="6600" b="1" dirty="0">
                <a:solidFill>
                  <a:srgbClr val="FFFF00"/>
                </a:solidFill>
              </a:rPr>
              <a:t>to know</a:t>
            </a:r>
            <a:r>
              <a:rPr lang="zh-TW" altLang="zh-TW" sz="6600" b="1" dirty="0">
                <a:solidFill>
                  <a:srgbClr val="FFFF00"/>
                </a:solidFill>
              </a:rPr>
              <a:t>」</a:t>
            </a:r>
            <a:br>
              <a:rPr lang="en-US" altLang="zh-TW" sz="6600" b="1" dirty="0">
                <a:solidFill>
                  <a:srgbClr val="FFFF00"/>
                </a:solidFill>
              </a:rPr>
            </a:br>
            <a:r>
              <a:rPr lang="zh-TW" altLang="en-US" sz="4800" dirty="0">
                <a:solidFill>
                  <a:schemeClr val="bg1"/>
                </a:solidFill>
              </a:rPr>
              <a:t>知道</a:t>
            </a:r>
            <a:r>
              <a:rPr lang="zh-TW" altLang="zh-TW" sz="4800" dirty="0">
                <a:solidFill>
                  <a:schemeClr val="bg1"/>
                </a:solidFill>
              </a:rPr>
              <a:t>的信心</a:t>
            </a:r>
          </a:p>
        </p:txBody>
      </p:sp>
      <p:sp>
        <p:nvSpPr>
          <p:cNvPr id="3" name="矩形 2">
            <a:extLst>
              <a:ext uri="{FF2B5EF4-FFF2-40B4-BE49-F238E27FC236}">
                <a16:creationId xmlns:a16="http://schemas.microsoft.com/office/drawing/2014/main" id="{16F079EC-106D-4178-B63C-77FF4024AD7C}"/>
              </a:ext>
            </a:extLst>
          </p:cNvPr>
          <p:cNvSpPr/>
          <p:nvPr/>
        </p:nvSpPr>
        <p:spPr>
          <a:xfrm>
            <a:off x="449419" y="2361170"/>
            <a:ext cx="3775393" cy="707886"/>
          </a:xfrm>
          <a:prstGeom prst="rect">
            <a:avLst/>
          </a:prstGeom>
        </p:spPr>
        <p:txBody>
          <a:bodyPr wrap="none">
            <a:spAutoFit/>
          </a:bodyPr>
          <a:lstStyle/>
          <a:p>
            <a:r>
              <a:rPr lang="zh-TW" altLang="zh-TW" sz="4000" b="1" cap="all" dirty="0">
                <a:solidFill>
                  <a:srgbClr val="002060"/>
                </a:solidFill>
              </a:rPr>
              <a:t>信心有三個層次</a:t>
            </a:r>
            <a:endParaRPr lang="zh-TW" altLang="en-US" sz="4000" b="1" cap="all" dirty="0">
              <a:solidFill>
                <a:srgbClr val="002060"/>
              </a:solidFill>
            </a:endParaRPr>
          </a:p>
        </p:txBody>
      </p:sp>
      <p:sp>
        <p:nvSpPr>
          <p:cNvPr id="4" name="矩形 3">
            <a:extLst>
              <a:ext uri="{FF2B5EF4-FFF2-40B4-BE49-F238E27FC236}">
                <a16:creationId xmlns:a16="http://schemas.microsoft.com/office/drawing/2014/main" id="{8DAB4817-BC75-45AE-80E6-391587873057}"/>
              </a:ext>
            </a:extLst>
          </p:cNvPr>
          <p:cNvSpPr/>
          <p:nvPr/>
        </p:nvSpPr>
        <p:spPr>
          <a:xfrm>
            <a:off x="5557838" y="508776"/>
            <a:ext cx="3268661"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信心</a:t>
            </a:r>
            <a:r>
              <a:rPr lang="zh-TW" altLang="en-US" sz="3200" b="1" dirty="0"/>
              <a:t>的操練</a:t>
            </a:r>
            <a:endParaRPr lang="zh-TW" altLang="en-US" b="1" dirty="0"/>
          </a:p>
        </p:txBody>
      </p:sp>
    </p:spTree>
    <p:extLst>
      <p:ext uri="{BB962C8B-B14F-4D97-AF65-F5344CB8AC3E}">
        <p14:creationId xmlns:p14="http://schemas.microsoft.com/office/powerpoint/2010/main" val="3463162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124200"/>
            <a:ext cx="8245162" cy="2806699"/>
          </a:xfrm>
        </p:spPr>
        <p:txBody>
          <a:bodyPr>
            <a:normAutofit/>
          </a:bodyPr>
          <a:lstStyle/>
          <a:p>
            <a:pPr algn="ctr"/>
            <a:r>
              <a:rPr lang="zh-TW" altLang="zh-TW" sz="4800" dirty="0">
                <a:solidFill>
                  <a:schemeClr val="bg1"/>
                </a:solidFill>
              </a:rPr>
              <a:t>第二個是</a:t>
            </a:r>
            <a:br>
              <a:rPr lang="en-US" altLang="zh-TW" sz="3600" dirty="0">
                <a:solidFill>
                  <a:schemeClr val="bg1"/>
                </a:solidFill>
              </a:rPr>
            </a:br>
            <a:r>
              <a:rPr lang="zh-TW" altLang="zh-TW" sz="6600" b="1" dirty="0">
                <a:solidFill>
                  <a:srgbClr val="FFFF00"/>
                </a:solidFill>
              </a:rPr>
              <a:t>「</a:t>
            </a:r>
            <a:r>
              <a:rPr lang="en-US" altLang="zh-TW" sz="6600" b="1" dirty="0">
                <a:solidFill>
                  <a:srgbClr val="FFFF00"/>
                </a:solidFill>
              </a:rPr>
              <a:t>to receive</a:t>
            </a:r>
            <a:r>
              <a:rPr lang="zh-TW" altLang="zh-TW" sz="6600" b="1" dirty="0">
                <a:solidFill>
                  <a:srgbClr val="FFFF00"/>
                </a:solidFill>
              </a:rPr>
              <a:t>」</a:t>
            </a:r>
            <a:br>
              <a:rPr lang="en-US" altLang="zh-TW" sz="6600" b="1" dirty="0">
                <a:solidFill>
                  <a:srgbClr val="FFFF00"/>
                </a:solidFill>
              </a:rPr>
            </a:br>
            <a:r>
              <a:rPr lang="zh-TW" altLang="en-US" sz="4800" dirty="0">
                <a:solidFill>
                  <a:schemeClr val="bg1"/>
                </a:solidFill>
              </a:rPr>
              <a:t>接受</a:t>
            </a:r>
            <a:r>
              <a:rPr lang="zh-TW" altLang="zh-TW" sz="4800" dirty="0">
                <a:solidFill>
                  <a:schemeClr val="bg1"/>
                </a:solidFill>
              </a:rPr>
              <a:t>的信心</a:t>
            </a:r>
          </a:p>
        </p:txBody>
      </p:sp>
      <p:sp>
        <p:nvSpPr>
          <p:cNvPr id="3" name="矩形 2">
            <a:extLst>
              <a:ext uri="{FF2B5EF4-FFF2-40B4-BE49-F238E27FC236}">
                <a16:creationId xmlns:a16="http://schemas.microsoft.com/office/drawing/2014/main" id="{16F079EC-106D-4178-B63C-77FF4024AD7C}"/>
              </a:ext>
            </a:extLst>
          </p:cNvPr>
          <p:cNvSpPr/>
          <p:nvPr/>
        </p:nvSpPr>
        <p:spPr>
          <a:xfrm>
            <a:off x="449419" y="2361170"/>
            <a:ext cx="3775393" cy="707886"/>
          </a:xfrm>
          <a:prstGeom prst="rect">
            <a:avLst/>
          </a:prstGeom>
        </p:spPr>
        <p:txBody>
          <a:bodyPr wrap="none">
            <a:spAutoFit/>
          </a:bodyPr>
          <a:lstStyle/>
          <a:p>
            <a:r>
              <a:rPr lang="zh-TW" altLang="zh-TW" sz="4000" b="1" cap="all" dirty="0">
                <a:solidFill>
                  <a:srgbClr val="002060"/>
                </a:solidFill>
              </a:rPr>
              <a:t>信心有三個層次</a:t>
            </a:r>
            <a:endParaRPr lang="zh-TW" altLang="en-US" sz="4000" b="1" cap="all" dirty="0">
              <a:solidFill>
                <a:srgbClr val="002060"/>
              </a:solidFill>
            </a:endParaRPr>
          </a:p>
        </p:txBody>
      </p:sp>
      <p:sp>
        <p:nvSpPr>
          <p:cNvPr id="4" name="矩形 3">
            <a:extLst>
              <a:ext uri="{FF2B5EF4-FFF2-40B4-BE49-F238E27FC236}">
                <a16:creationId xmlns:a16="http://schemas.microsoft.com/office/drawing/2014/main" id="{20E31EBA-71D6-4C8A-9741-7514C6F748CF}"/>
              </a:ext>
            </a:extLst>
          </p:cNvPr>
          <p:cNvSpPr/>
          <p:nvPr/>
        </p:nvSpPr>
        <p:spPr>
          <a:xfrm>
            <a:off x="5646737" y="523065"/>
            <a:ext cx="3340101"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信心</a:t>
            </a:r>
            <a:r>
              <a:rPr lang="zh-TW" altLang="en-US" sz="3200" b="1" dirty="0"/>
              <a:t>的操練</a:t>
            </a:r>
          </a:p>
        </p:txBody>
      </p:sp>
    </p:spTree>
    <p:extLst>
      <p:ext uri="{BB962C8B-B14F-4D97-AF65-F5344CB8AC3E}">
        <p14:creationId xmlns:p14="http://schemas.microsoft.com/office/powerpoint/2010/main" val="1109782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373856"/>
            <a:ext cx="8245162" cy="2603500"/>
          </a:xfrm>
        </p:spPr>
        <p:txBody>
          <a:bodyPr>
            <a:normAutofit fontScale="90000"/>
          </a:bodyPr>
          <a:lstStyle/>
          <a:p>
            <a:pPr algn="ctr"/>
            <a:r>
              <a:rPr lang="zh-TW" altLang="zh-TW" sz="5300" dirty="0">
                <a:solidFill>
                  <a:schemeClr val="bg1"/>
                </a:solidFill>
              </a:rPr>
              <a:t>第三個信心是</a:t>
            </a:r>
            <a:br>
              <a:rPr lang="en-US" altLang="zh-TW" sz="5300" dirty="0">
                <a:solidFill>
                  <a:schemeClr val="bg1"/>
                </a:solidFill>
              </a:rPr>
            </a:br>
            <a:r>
              <a:rPr lang="zh-TW" altLang="zh-TW" sz="6600" b="1" dirty="0">
                <a:solidFill>
                  <a:srgbClr val="FFFF00"/>
                </a:solidFill>
              </a:rPr>
              <a:t>「</a:t>
            </a:r>
            <a:r>
              <a:rPr lang="en-US" altLang="zh-TW" sz="6600" b="1" dirty="0">
                <a:solidFill>
                  <a:srgbClr val="FFFF00"/>
                </a:solidFill>
              </a:rPr>
              <a:t>to trust</a:t>
            </a:r>
            <a:r>
              <a:rPr lang="zh-TW" altLang="zh-TW" sz="6600" b="1" dirty="0">
                <a:solidFill>
                  <a:srgbClr val="FFFF00"/>
                </a:solidFill>
              </a:rPr>
              <a:t>」</a:t>
            </a:r>
            <a:br>
              <a:rPr lang="en-US" altLang="zh-TW" sz="6600" b="1" dirty="0">
                <a:solidFill>
                  <a:srgbClr val="FFFF00"/>
                </a:solidFill>
              </a:rPr>
            </a:br>
            <a:r>
              <a:rPr lang="zh-TW" altLang="en-US" sz="5300" dirty="0">
                <a:solidFill>
                  <a:schemeClr val="bg1"/>
                </a:solidFill>
              </a:rPr>
              <a:t>信靠</a:t>
            </a:r>
            <a:r>
              <a:rPr lang="zh-TW" altLang="zh-TW" sz="5300" dirty="0">
                <a:solidFill>
                  <a:schemeClr val="bg1"/>
                </a:solidFill>
              </a:rPr>
              <a:t>的信心</a:t>
            </a:r>
          </a:p>
        </p:txBody>
      </p:sp>
      <p:sp>
        <p:nvSpPr>
          <p:cNvPr id="3" name="矩形 2">
            <a:extLst>
              <a:ext uri="{FF2B5EF4-FFF2-40B4-BE49-F238E27FC236}">
                <a16:creationId xmlns:a16="http://schemas.microsoft.com/office/drawing/2014/main" id="{16F079EC-106D-4178-B63C-77FF4024AD7C}"/>
              </a:ext>
            </a:extLst>
          </p:cNvPr>
          <p:cNvSpPr/>
          <p:nvPr/>
        </p:nvSpPr>
        <p:spPr>
          <a:xfrm>
            <a:off x="449419" y="2361170"/>
            <a:ext cx="3775393" cy="707886"/>
          </a:xfrm>
          <a:prstGeom prst="rect">
            <a:avLst/>
          </a:prstGeom>
        </p:spPr>
        <p:txBody>
          <a:bodyPr wrap="none">
            <a:spAutoFit/>
          </a:bodyPr>
          <a:lstStyle/>
          <a:p>
            <a:r>
              <a:rPr lang="zh-TW" altLang="zh-TW" sz="4000" b="1" cap="all" dirty="0">
                <a:solidFill>
                  <a:srgbClr val="002060"/>
                </a:solidFill>
              </a:rPr>
              <a:t>信心有三個層次</a:t>
            </a:r>
            <a:endParaRPr lang="zh-TW" altLang="en-US" sz="4000" b="1" cap="all" dirty="0">
              <a:solidFill>
                <a:srgbClr val="002060"/>
              </a:solidFill>
            </a:endParaRPr>
          </a:p>
        </p:txBody>
      </p:sp>
      <p:sp>
        <p:nvSpPr>
          <p:cNvPr id="5" name="矩形 4">
            <a:extLst>
              <a:ext uri="{FF2B5EF4-FFF2-40B4-BE49-F238E27FC236}">
                <a16:creationId xmlns:a16="http://schemas.microsoft.com/office/drawing/2014/main" id="{4C1214E5-A101-416F-AE8C-7AFF55190A03}"/>
              </a:ext>
            </a:extLst>
          </p:cNvPr>
          <p:cNvSpPr/>
          <p:nvPr/>
        </p:nvSpPr>
        <p:spPr>
          <a:xfrm>
            <a:off x="5621338" y="545537"/>
            <a:ext cx="3279776"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信心</a:t>
            </a:r>
            <a:r>
              <a:rPr lang="zh-TW" altLang="en-US" sz="3200" b="1" dirty="0"/>
              <a:t>的操練</a:t>
            </a:r>
          </a:p>
        </p:txBody>
      </p:sp>
    </p:spTree>
    <p:extLst>
      <p:ext uri="{BB962C8B-B14F-4D97-AF65-F5344CB8AC3E}">
        <p14:creationId xmlns:p14="http://schemas.microsoft.com/office/powerpoint/2010/main" val="3442650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228976"/>
            <a:ext cx="8245162" cy="3083487"/>
          </a:xfrm>
        </p:spPr>
        <p:txBody>
          <a:bodyPr>
            <a:normAutofit/>
          </a:bodyPr>
          <a:lstStyle/>
          <a:p>
            <a:pPr algn="ctr"/>
            <a:r>
              <a:rPr lang="zh-TW" altLang="en-US" sz="6000" dirty="0">
                <a:solidFill>
                  <a:schemeClr val="bg1"/>
                </a:solidFill>
              </a:rPr>
              <a:t>成為信徒、聖徒、</a:t>
            </a:r>
            <a:br>
              <a:rPr lang="en-US" altLang="zh-TW" sz="6000" dirty="0">
                <a:solidFill>
                  <a:schemeClr val="bg1"/>
                </a:solidFill>
              </a:rPr>
            </a:br>
            <a:r>
              <a:rPr lang="zh-TW" altLang="en-US" sz="6000" dirty="0">
                <a:solidFill>
                  <a:schemeClr val="bg1"/>
                </a:solidFill>
              </a:rPr>
              <a:t>傳福音者、牧者、</a:t>
            </a:r>
            <a:br>
              <a:rPr lang="en-US" altLang="zh-TW" sz="6000" dirty="0">
                <a:solidFill>
                  <a:schemeClr val="bg1"/>
                </a:solidFill>
              </a:rPr>
            </a:br>
            <a:r>
              <a:rPr lang="zh-TW" altLang="en-US" sz="6000" dirty="0">
                <a:solidFill>
                  <a:schemeClr val="bg1"/>
                </a:solidFill>
              </a:rPr>
              <a:t>神學家</a:t>
            </a:r>
            <a:endParaRPr lang="zh-TW" altLang="zh-TW" sz="6000" dirty="0">
              <a:solidFill>
                <a:schemeClr val="bg1"/>
              </a:solidFill>
            </a:endParaRPr>
          </a:p>
        </p:txBody>
      </p:sp>
      <p:sp>
        <p:nvSpPr>
          <p:cNvPr id="3" name="矩形 2">
            <a:extLst>
              <a:ext uri="{FF2B5EF4-FFF2-40B4-BE49-F238E27FC236}">
                <a16:creationId xmlns:a16="http://schemas.microsoft.com/office/drawing/2014/main" id="{16F079EC-106D-4178-B63C-77FF4024AD7C}"/>
              </a:ext>
            </a:extLst>
          </p:cNvPr>
          <p:cNvSpPr/>
          <p:nvPr/>
        </p:nvSpPr>
        <p:spPr>
          <a:xfrm>
            <a:off x="449419" y="2361170"/>
            <a:ext cx="5314275" cy="707886"/>
          </a:xfrm>
          <a:prstGeom prst="rect">
            <a:avLst/>
          </a:prstGeom>
        </p:spPr>
        <p:txBody>
          <a:bodyPr wrap="none">
            <a:spAutoFit/>
          </a:bodyPr>
          <a:lstStyle/>
          <a:p>
            <a:r>
              <a:rPr lang="zh-TW" altLang="en-US" sz="4000" b="1" cap="all" dirty="0">
                <a:solidFill>
                  <a:srgbClr val="002060"/>
                </a:solidFill>
              </a:rPr>
              <a:t>韓國總神神學大學校訓</a:t>
            </a:r>
          </a:p>
        </p:txBody>
      </p:sp>
      <p:sp>
        <p:nvSpPr>
          <p:cNvPr id="5" name="矩形 4">
            <a:extLst>
              <a:ext uri="{FF2B5EF4-FFF2-40B4-BE49-F238E27FC236}">
                <a16:creationId xmlns:a16="http://schemas.microsoft.com/office/drawing/2014/main" id="{4C1214E5-A101-416F-AE8C-7AFF55190A03}"/>
              </a:ext>
            </a:extLst>
          </p:cNvPr>
          <p:cNvSpPr/>
          <p:nvPr/>
        </p:nvSpPr>
        <p:spPr>
          <a:xfrm>
            <a:off x="5621338" y="545537"/>
            <a:ext cx="3279776"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信心</a:t>
            </a:r>
            <a:r>
              <a:rPr lang="zh-TW" altLang="en-US" sz="3200" b="1" dirty="0"/>
              <a:t>的操練</a:t>
            </a:r>
          </a:p>
        </p:txBody>
      </p:sp>
    </p:spTree>
    <p:extLst>
      <p:ext uri="{BB962C8B-B14F-4D97-AF65-F5344CB8AC3E}">
        <p14:creationId xmlns:p14="http://schemas.microsoft.com/office/powerpoint/2010/main" val="291109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20B2D1-C2CF-4AE3-A134-7BF89F478A53}"/>
              </a:ext>
            </a:extLst>
          </p:cNvPr>
          <p:cNvSpPr>
            <a:spLocks noGrp="1"/>
          </p:cNvSpPr>
          <p:nvPr>
            <p:ph type="ctrTitle"/>
          </p:nvPr>
        </p:nvSpPr>
        <p:spPr>
          <a:xfrm>
            <a:off x="449419" y="3228977"/>
            <a:ext cx="8308820" cy="2285998"/>
          </a:xfrm>
        </p:spPr>
        <p:txBody>
          <a:bodyPr>
            <a:normAutofit/>
          </a:bodyPr>
          <a:lstStyle/>
          <a:p>
            <a:pPr algn="ctr"/>
            <a:r>
              <a:rPr lang="zh-TW" altLang="en-US" sz="6000" dirty="0">
                <a:solidFill>
                  <a:schemeClr val="bg1"/>
                </a:solidFill>
              </a:rPr>
              <a:t>成敗關鍵在於信心！</a:t>
            </a:r>
            <a:br>
              <a:rPr lang="zh-TW" altLang="en-US" sz="6000" dirty="0">
                <a:solidFill>
                  <a:schemeClr val="bg1"/>
                </a:solidFill>
              </a:rPr>
            </a:br>
            <a:r>
              <a:rPr lang="zh-TW" altLang="en-US" sz="6000" dirty="0">
                <a:solidFill>
                  <a:schemeClr val="bg1"/>
                </a:solidFill>
              </a:rPr>
              <a:t>我經歷的信心操練！</a:t>
            </a:r>
            <a:endParaRPr lang="zh-TW" altLang="zh-TW" sz="6000" dirty="0">
              <a:solidFill>
                <a:schemeClr val="bg1"/>
              </a:solidFill>
            </a:endParaRPr>
          </a:p>
        </p:txBody>
      </p:sp>
      <p:sp>
        <p:nvSpPr>
          <p:cNvPr id="5" name="矩形 4">
            <a:extLst>
              <a:ext uri="{FF2B5EF4-FFF2-40B4-BE49-F238E27FC236}">
                <a16:creationId xmlns:a16="http://schemas.microsoft.com/office/drawing/2014/main" id="{4C1214E5-A101-416F-AE8C-7AFF55190A03}"/>
              </a:ext>
            </a:extLst>
          </p:cNvPr>
          <p:cNvSpPr/>
          <p:nvPr/>
        </p:nvSpPr>
        <p:spPr>
          <a:xfrm>
            <a:off x="5621338" y="545537"/>
            <a:ext cx="3279776" cy="1200329"/>
          </a:xfrm>
          <a:prstGeom prst="rect">
            <a:avLst/>
          </a:prstGeom>
        </p:spPr>
        <p:txBody>
          <a:bodyPr wrap="square">
            <a:spAutoFit/>
          </a:bodyPr>
          <a:lstStyle/>
          <a:p>
            <a:r>
              <a:rPr lang="zh-TW" altLang="en-US" sz="7200" b="1" dirty="0">
                <a:solidFill>
                  <a:srgbClr val="FFFF00"/>
                </a:solidFill>
                <a:effectLst>
                  <a:outerShdw blurRad="38100" dist="38100" dir="2700000" algn="tl">
                    <a:srgbClr val="000000">
                      <a:alpha val="43137"/>
                    </a:srgbClr>
                  </a:outerShdw>
                </a:effectLst>
              </a:rPr>
              <a:t>信心</a:t>
            </a:r>
            <a:r>
              <a:rPr lang="zh-TW" altLang="en-US" sz="3200" b="1" dirty="0"/>
              <a:t>的操練</a:t>
            </a:r>
          </a:p>
        </p:txBody>
      </p:sp>
    </p:spTree>
    <p:extLst>
      <p:ext uri="{BB962C8B-B14F-4D97-AF65-F5344CB8AC3E}">
        <p14:creationId xmlns:p14="http://schemas.microsoft.com/office/powerpoint/2010/main" val="2912882847"/>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246</TotalTime>
  <Words>434</Words>
  <Application>Microsoft Office PowerPoint</Application>
  <PresentationFormat>如螢幕大小 (4:3)</PresentationFormat>
  <Paragraphs>42</Paragraphs>
  <Slides>15</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15</vt:i4>
      </vt:variant>
    </vt:vector>
  </HeadingPairs>
  <TitlesOfParts>
    <vt:vector size="19" baseType="lpstr">
      <vt:lpstr>微軟正黑體</vt:lpstr>
      <vt:lpstr>Gill Sans MT</vt:lpstr>
      <vt:lpstr>Wingdings 2</vt:lpstr>
      <vt:lpstr>DividendVTI</vt:lpstr>
      <vt:lpstr>講員 陳見岳            主任牧師</vt:lpstr>
      <vt:lpstr>經文：歌羅西書 1:3-6</vt:lpstr>
      <vt:lpstr>以信心活在現在 存盼望迎向未來 用仁愛經營一生</vt:lpstr>
      <vt:lpstr>面對異端信仰、律法主義、天使崇拜的威脅與挑戰中，保羅在信中特別告訴我們，歌羅西教會的信徒是具有信、望、愛三種特性的門徒。</vt:lpstr>
      <vt:lpstr>第一個是 「to know」 知道的信心</vt:lpstr>
      <vt:lpstr>第二個是 「to receive」 接受的信心</vt:lpstr>
      <vt:lpstr>第三個信心是 「to trust」 信靠的信心</vt:lpstr>
      <vt:lpstr>成為信徒、聖徒、 傳福音者、牧者、 神學家</vt:lpstr>
      <vt:lpstr>成敗關鍵在於信心！ 我經歷的信心操練！</vt:lpstr>
      <vt:lpstr>台語的「望」等於「夢」！</vt:lpstr>
      <vt:lpstr>PowerPoint 簡報</vt:lpstr>
      <vt:lpstr> 「但願使人有盼望的上帝，因信將諸般的喜樂、平安充滿你們的心，使你們藉著聖靈的能力，大有盼望。」</vt:lpstr>
      <vt:lpstr>「但願賜給人盼望的上帝，因著你們單純的信心，一切的平安、喜樂都充滿你們；祂的每一項應許都實現在你們身上。我們相信出於祂的應許一定會實現，從祂來的預言一定會應驗，合於祂旨意的禱告必蒙應允。因為藉由聖靈的大能大力，祂所施行的作為，所顯出的各種神蹟奇事，以及祂所賜各種能力、資源的運用，必定會使信的人大有盼望，且會得著豐盛的果實。」</vt:lpstr>
      <vt:lpstr>在上帝的國度裡沒有敵人唯獨愛！ 日本聖徒賀川豐彥服事的見證！ 高雄福氣教會愛靈魂得救的見證！</vt:lpstr>
      <vt:lpstr>但願我們都能成為 「信望愛的門徒」， 使教會成為被主稱讚 「信望愛的教會」！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講員 陳見岳            主任牧師</dc:title>
  <dc:creator>super</dc:creator>
  <cp:lastModifiedBy>super</cp:lastModifiedBy>
  <cp:revision>12</cp:revision>
  <dcterms:created xsi:type="dcterms:W3CDTF">2019-06-14T13:24:50Z</dcterms:created>
  <dcterms:modified xsi:type="dcterms:W3CDTF">2019-09-18T06:56:58Z</dcterms:modified>
</cp:coreProperties>
</file>