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72" r:id="rId1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444" autoAdjust="0"/>
    <p:restoredTop sz="94660"/>
  </p:normalViewPr>
  <p:slideViewPr>
    <p:cSldViewPr>
      <p:cViewPr varScale="1">
        <p:scale>
          <a:sx n="64" d="100"/>
          <a:sy n="64" d="100"/>
        </p:scale>
        <p:origin x="90" y="6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5C59B-C756-4DA1-8A9B-BFDBE4958573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689CB-9D0B-4EE9-972C-C6384BE833A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5C59B-C756-4DA1-8A9B-BFDBE4958573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689CB-9D0B-4EE9-972C-C6384BE833A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5C59B-C756-4DA1-8A9B-BFDBE4958573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689CB-9D0B-4EE9-972C-C6384BE833A7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5C59B-C756-4DA1-8A9B-BFDBE4958573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689CB-9D0B-4EE9-972C-C6384BE833A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5C59B-C756-4DA1-8A9B-BFDBE4958573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689CB-9D0B-4EE9-972C-C6384BE833A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5C59B-C756-4DA1-8A9B-BFDBE4958573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689CB-9D0B-4EE9-972C-C6384BE833A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5C59B-C756-4DA1-8A9B-BFDBE4958573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689CB-9D0B-4EE9-972C-C6384BE833A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5C59B-C756-4DA1-8A9B-BFDBE4958573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689CB-9D0B-4EE9-972C-C6384BE833A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5C59B-C756-4DA1-8A9B-BFDBE4958573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689CB-9D0B-4EE9-972C-C6384BE833A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5C59B-C756-4DA1-8A9B-BFDBE4958573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689CB-9D0B-4EE9-972C-C6384BE833A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5C59B-C756-4DA1-8A9B-BFDBE4958573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689CB-9D0B-4EE9-972C-C6384BE833A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D0E5C59B-C756-4DA1-8A9B-BFDBE4958573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23A689CB-9D0B-4EE9-972C-C6384BE833A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340768"/>
            <a:ext cx="7772400" cy="1512168"/>
          </a:xfrm>
        </p:spPr>
        <p:txBody>
          <a:bodyPr>
            <a:normAutofit/>
          </a:bodyPr>
          <a:lstStyle/>
          <a:p>
            <a:r>
              <a:rPr lang="zh-TW" altLang="zh-TW" sz="7200" dirty="0">
                <a:solidFill>
                  <a:schemeClr val="bg1"/>
                </a:solidFill>
              </a:rPr>
              <a:t>「成為</a:t>
            </a:r>
            <a:r>
              <a:rPr lang="en-US" altLang="zh-TW" sz="7200" dirty="0">
                <a:solidFill>
                  <a:schemeClr val="bg1"/>
                </a:solidFill>
              </a:rPr>
              <a:t>5.0</a:t>
            </a:r>
            <a:r>
              <a:rPr lang="zh-TW" altLang="zh-TW" sz="7200" dirty="0">
                <a:solidFill>
                  <a:schemeClr val="bg1"/>
                </a:solidFill>
              </a:rPr>
              <a:t>的教會」</a:t>
            </a:r>
            <a:endParaRPr lang="zh-TW" altLang="en-US" sz="7200" dirty="0">
              <a:solidFill>
                <a:schemeClr val="bg1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4000" b="1" dirty="0">
                <a:solidFill>
                  <a:srgbClr val="002060"/>
                </a:solidFill>
              </a:rPr>
              <a:t>陳見岳牧師</a:t>
            </a:r>
          </a:p>
        </p:txBody>
      </p:sp>
    </p:spTree>
    <p:extLst>
      <p:ext uri="{BB962C8B-B14F-4D97-AF65-F5344CB8AC3E}">
        <p14:creationId xmlns:p14="http://schemas.microsoft.com/office/powerpoint/2010/main" val="11030257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179512" y="1844824"/>
            <a:ext cx="8856984" cy="4896544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en-US" altLang="zh-TW" sz="4800" b="1" dirty="0">
                <a:solidFill>
                  <a:srgbClr val="7030A0"/>
                </a:solidFill>
              </a:rPr>
              <a:t>1.</a:t>
            </a:r>
            <a:r>
              <a:rPr lang="zh-TW" altLang="zh-TW" sz="4800" b="1" dirty="0">
                <a:solidFill>
                  <a:srgbClr val="7030A0"/>
                </a:solidFill>
              </a:rPr>
              <a:t>建造新加坡的</a:t>
            </a:r>
            <a:r>
              <a:rPr lang="en-US" altLang="zh-TW" sz="4800" b="1" dirty="0">
                <a:solidFill>
                  <a:srgbClr val="7030A0"/>
                </a:solidFill>
              </a:rPr>
              <a:t>5.0</a:t>
            </a:r>
            <a:endParaRPr lang="zh-TW" altLang="zh-TW" sz="4800" b="1" dirty="0">
              <a:solidFill>
                <a:srgbClr val="7030A0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zh-TW" altLang="en-US" sz="4600" b="1" dirty="0">
                <a:solidFill>
                  <a:srgbClr val="002060"/>
                </a:solidFill>
              </a:rPr>
              <a:t>　</a:t>
            </a:r>
            <a:r>
              <a:rPr lang="en-US" altLang="zh-TW" sz="4600" b="1" dirty="0">
                <a:solidFill>
                  <a:srgbClr val="002060"/>
                </a:solidFill>
              </a:rPr>
              <a:t>1.0 </a:t>
            </a:r>
            <a:r>
              <a:rPr lang="zh-TW" altLang="zh-TW" sz="4600" b="1" dirty="0">
                <a:solidFill>
                  <a:srgbClr val="002060"/>
                </a:solidFill>
              </a:rPr>
              <a:t>～一個配偶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zh-TW" altLang="en-US" sz="4600" b="1" dirty="0">
                <a:solidFill>
                  <a:srgbClr val="002060"/>
                </a:solidFill>
              </a:rPr>
              <a:t>　</a:t>
            </a:r>
            <a:r>
              <a:rPr lang="en-US" altLang="zh-TW" sz="4600" b="1" dirty="0">
                <a:solidFill>
                  <a:srgbClr val="002060"/>
                </a:solidFill>
              </a:rPr>
              <a:t>2.0</a:t>
            </a:r>
            <a:r>
              <a:rPr lang="zh-TW" altLang="zh-TW" sz="4600" b="1" dirty="0">
                <a:solidFill>
                  <a:srgbClr val="002060"/>
                </a:solidFill>
              </a:rPr>
              <a:t>～ 兩個孩子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zh-TW" altLang="en-US" sz="4600" b="1" dirty="0">
                <a:solidFill>
                  <a:srgbClr val="002060"/>
                </a:solidFill>
              </a:rPr>
              <a:t>　</a:t>
            </a:r>
            <a:r>
              <a:rPr lang="en-US" altLang="zh-TW" sz="4600" b="1" dirty="0">
                <a:solidFill>
                  <a:srgbClr val="002060"/>
                </a:solidFill>
              </a:rPr>
              <a:t>3.0 </a:t>
            </a:r>
            <a:r>
              <a:rPr lang="zh-TW" altLang="zh-TW" sz="4600" b="1" dirty="0">
                <a:solidFill>
                  <a:srgbClr val="002060"/>
                </a:solidFill>
              </a:rPr>
              <a:t>～三房的公寓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zh-TW" altLang="en-US" sz="4600" b="1" dirty="0">
                <a:solidFill>
                  <a:srgbClr val="002060"/>
                </a:solidFill>
              </a:rPr>
              <a:t>　</a:t>
            </a:r>
            <a:r>
              <a:rPr lang="en-US" altLang="zh-TW" sz="4600" b="1" dirty="0">
                <a:solidFill>
                  <a:srgbClr val="002060"/>
                </a:solidFill>
              </a:rPr>
              <a:t>4.0 </a:t>
            </a:r>
            <a:r>
              <a:rPr lang="zh-TW" altLang="zh-TW" sz="4600" b="1" dirty="0">
                <a:solidFill>
                  <a:srgbClr val="002060"/>
                </a:solidFill>
              </a:rPr>
              <a:t>～四輪的車子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zh-TW" altLang="en-US" sz="4600" b="1" dirty="0">
                <a:solidFill>
                  <a:srgbClr val="002060"/>
                </a:solidFill>
              </a:rPr>
              <a:t>　</a:t>
            </a:r>
            <a:r>
              <a:rPr lang="en-US" altLang="zh-TW" sz="4600" b="1" dirty="0">
                <a:solidFill>
                  <a:srgbClr val="002060"/>
                </a:solidFill>
              </a:rPr>
              <a:t>5.0</a:t>
            </a:r>
            <a:r>
              <a:rPr lang="zh-TW" altLang="zh-TW" sz="4600" b="1" dirty="0">
                <a:solidFill>
                  <a:srgbClr val="002060"/>
                </a:solidFill>
              </a:rPr>
              <a:t>～ 五百美金（一週）</a:t>
            </a: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40960" cy="1252728"/>
          </a:xfrm>
        </p:spPr>
        <p:txBody>
          <a:bodyPr>
            <a:normAutofit/>
          </a:bodyPr>
          <a:lstStyle/>
          <a:p>
            <a:pPr algn="just"/>
            <a:r>
              <a:rPr lang="zh-TW" altLang="en-US" sz="5400" dirty="0"/>
              <a:t>四、建</a:t>
            </a:r>
            <a:r>
              <a:rPr lang="zh-TW" altLang="zh-TW" sz="5400" dirty="0"/>
              <a:t>造</a:t>
            </a:r>
            <a:r>
              <a:rPr lang="en-US" altLang="zh-TW" sz="5400" dirty="0"/>
              <a:t>5.0</a:t>
            </a:r>
            <a:r>
              <a:rPr lang="zh-TW" altLang="zh-TW" sz="5400" dirty="0"/>
              <a:t>的教會：</a:t>
            </a:r>
            <a:endParaRPr lang="zh-TW" altLang="en-US" sz="5400" dirty="0"/>
          </a:p>
        </p:txBody>
      </p:sp>
    </p:spTree>
    <p:extLst>
      <p:ext uri="{BB962C8B-B14F-4D97-AF65-F5344CB8AC3E}">
        <p14:creationId xmlns:p14="http://schemas.microsoft.com/office/powerpoint/2010/main" val="36056231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179512" y="1844824"/>
            <a:ext cx="8856984" cy="4896544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en-US" altLang="zh-TW" sz="4800" b="1" dirty="0">
                <a:solidFill>
                  <a:srgbClr val="7030A0"/>
                </a:solidFill>
              </a:rPr>
              <a:t>2.</a:t>
            </a:r>
            <a:r>
              <a:rPr lang="zh-TW" altLang="zh-TW" sz="4800" b="1" dirty="0">
                <a:solidFill>
                  <a:srgbClr val="7030A0"/>
                </a:solidFill>
              </a:rPr>
              <a:t>建造教會的</a:t>
            </a:r>
            <a:r>
              <a:rPr lang="en-US" altLang="zh-TW" sz="4800" b="1" dirty="0">
                <a:solidFill>
                  <a:srgbClr val="7030A0"/>
                </a:solidFill>
              </a:rPr>
              <a:t>5.0</a:t>
            </a:r>
            <a:endParaRPr lang="zh-TW" altLang="zh-TW" sz="4800" b="1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zh-TW" altLang="en-US" sz="4400" b="1" dirty="0">
                <a:solidFill>
                  <a:srgbClr val="002060"/>
                </a:solidFill>
              </a:rPr>
              <a:t>　</a:t>
            </a:r>
            <a:r>
              <a:rPr lang="en-US" altLang="zh-TW" sz="4400" b="1" dirty="0">
                <a:solidFill>
                  <a:srgbClr val="002060"/>
                </a:solidFill>
              </a:rPr>
              <a:t>1.0 </a:t>
            </a:r>
            <a:r>
              <a:rPr lang="zh-TW" altLang="zh-TW" sz="4400" b="1" dirty="0">
                <a:solidFill>
                  <a:srgbClr val="002060"/>
                </a:solidFill>
              </a:rPr>
              <a:t>～一心：同心</a:t>
            </a:r>
          </a:p>
          <a:p>
            <a:pPr marL="0" indent="0">
              <a:buNone/>
            </a:pPr>
            <a:r>
              <a:rPr lang="zh-TW" altLang="en-US" sz="4400" b="1" dirty="0">
                <a:solidFill>
                  <a:srgbClr val="002060"/>
                </a:solidFill>
              </a:rPr>
              <a:t>　</a:t>
            </a:r>
            <a:r>
              <a:rPr lang="en-US" altLang="zh-TW" sz="4400" b="1" dirty="0">
                <a:solidFill>
                  <a:srgbClr val="002060"/>
                </a:solidFill>
              </a:rPr>
              <a:t>2.0</a:t>
            </a:r>
            <a:r>
              <a:rPr lang="zh-TW" altLang="zh-TW" sz="4400" b="1" dirty="0">
                <a:solidFill>
                  <a:srgbClr val="002060"/>
                </a:solidFill>
              </a:rPr>
              <a:t>～ 二福：給人福利、給人福音。</a:t>
            </a:r>
          </a:p>
          <a:p>
            <a:pPr marL="0" indent="0">
              <a:buNone/>
            </a:pPr>
            <a:r>
              <a:rPr lang="zh-TW" altLang="en-US" sz="4400" b="1" dirty="0">
                <a:solidFill>
                  <a:srgbClr val="002060"/>
                </a:solidFill>
              </a:rPr>
              <a:t>　</a:t>
            </a:r>
            <a:r>
              <a:rPr lang="en-US" altLang="zh-TW" sz="4400" b="1" dirty="0">
                <a:solidFill>
                  <a:srgbClr val="002060"/>
                </a:solidFill>
              </a:rPr>
              <a:t>3.0 </a:t>
            </a:r>
            <a:r>
              <a:rPr lang="zh-TW" altLang="zh-TW" sz="4400" b="1" dirty="0">
                <a:solidFill>
                  <a:srgbClr val="002060"/>
                </a:solidFill>
              </a:rPr>
              <a:t>～三歩：大能禱告、大能關懷、大能行動。</a:t>
            </a: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40960" cy="1252728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056231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251520" y="2132856"/>
            <a:ext cx="8856984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4800" b="1" dirty="0">
                <a:solidFill>
                  <a:srgbClr val="002060"/>
                </a:solidFill>
              </a:rPr>
              <a:t>　</a:t>
            </a:r>
            <a:r>
              <a:rPr lang="en-US" altLang="zh-TW" sz="4800" b="1" dirty="0">
                <a:solidFill>
                  <a:srgbClr val="002060"/>
                </a:solidFill>
              </a:rPr>
              <a:t>4.0</a:t>
            </a:r>
            <a:r>
              <a:rPr lang="zh-TW" altLang="zh-TW" sz="4800" b="1" dirty="0">
                <a:solidFill>
                  <a:srgbClr val="002060"/>
                </a:solidFill>
              </a:rPr>
              <a:t>～ 四輪：敬拜禱告動力、門徒訓練根基、小組牧養方式、國度宣教異象。</a:t>
            </a:r>
          </a:p>
          <a:p>
            <a:pPr marL="0" indent="0">
              <a:buNone/>
            </a:pPr>
            <a:r>
              <a:rPr lang="zh-TW" altLang="en-US" sz="4800" b="1" dirty="0">
                <a:solidFill>
                  <a:srgbClr val="002060"/>
                </a:solidFill>
              </a:rPr>
              <a:t>　</a:t>
            </a:r>
            <a:r>
              <a:rPr lang="en-US" altLang="zh-TW" sz="4800" b="1" dirty="0">
                <a:solidFill>
                  <a:srgbClr val="002060"/>
                </a:solidFill>
              </a:rPr>
              <a:t>5.0 </a:t>
            </a:r>
            <a:r>
              <a:rPr lang="zh-TW" altLang="zh-TW" sz="4800" b="1" dirty="0">
                <a:solidFill>
                  <a:srgbClr val="002060"/>
                </a:solidFill>
              </a:rPr>
              <a:t>～五像：像家庭、像醫院、像學校、像企業、像軍隊</a:t>
            </a: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40960" cy="1252728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056231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179512" y="1844824"/>
            <a:ext cx="8856984" cy="4896544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en-US" altLang="zh-TW" sz="4800" b="1" dirty="0">
                <a:solidFill>
                  <a:srgbClr val="7030A0"/>
                </a:solidFill>
              </a:rPr>
              <a:t>3.5.0</a:t>
            </a:r>
            <a:r>
              <a:rPr lang="zh-TW" altLang="en-US" sz="4800" b="1" dirty="0">
                <a:solidFill>
                  <a:srgbClr val="7030A0"/>
                </a:solidFill>
              </a:rPr>
              <a:t>教會的特質：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zh-TW" altLang="en-US" sz="4600" b="1" dirty="0">
                <a:solidFill>
                  <a:srgbClr val="002060"/>
                </a:solidFill>
              </a:rPr>
              <a:t>　</a:t>
            </a:r>
            <a:r>
              <a:rPr lang="en-US" altLang="zh-TW" sz="4600" b="1" dirty="0">
                <a:solidFill>
                  <a:srgbClr val="002060"/>
                </a:solidFill>
              </a:rPr>
              <a:t>1</a:t>
            </a:r>
            <a:r>
              <a:rPr lang="zh-TW" altLang="en-US" sz="4600" b="1" dirty="0">
                <a:solidFill>
                  <a:srgbClr val="002060"/>
                </a:solidFill>
              </a:rPr>
              <a:t>）上帝設立的牧者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zh-TW" altLang="en-US" sz="4600" b="1" dirty="0">
                <a:solidFill>
                  <a:srgbClr val="002060"/>
                </a:solidFill>
              </a:rPr>
              <a:t>　</a:t>
            </a:r>
            <a:r>
              <a:rPr lang="en-US" altLang="zh-TW" sz="4600" b="1" dirty="0">
                <a:solidFill>
                  <a:srgbClr val="002060"/>
                </a:solidFill>
              </a:rPr>
              <a:t>2</a:t>
            </a:r>
            <a:r>
              <a:rPr lang="zh-TW" altLang="en-US" sz="4600" b="1" dirty="0">
                <a:solidFill>
                  <a:srgbClr val="002060"/>
                </a:solidFill>
              </a:rPr>
              <a:t>）聖靈充滿的門徒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zh-TW" altLang="en-US" sz="4600" b="1" dirty="0">
                <a:solidFill>
                  <a:srgbClr val="002060"/>
                </a:solidFill>
              </a:rPr>
              <a:t>　</a:t>
            </a:r>
            <a:r>
              <a:rPr lang="en-US" altLang="zh-TW" sz="4600" b="1" dirty="0">
                <a:solidFill>
                  <a:srgbClr val="002060"/>
                </a:solidFill>
              </a:rPr>
              <a:t>3</a:t>
            </a:r>
            <a:r>
              <a:rPr lang="zh-TW" altLang="en-US" sz="4600" b="1" dirty="0">
                <a:solidFill>
                  <a:srgbClr val="002060"/>
                </a:solidFill>
              </a:rPr>
              <a:t>）同心合意的團隊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zh-TW" altLang="en-US" sz="4600" b="1" dirty="0">
                <a:solidFill>
                  <a:srgbClr val="002060"/>
                </a:solidFill>
              </a:rPr>
              <a:t>　</a:t>
            </a:r>
            <a:r>
              <a:rPr lang="en-US" altLang="zh-TW" sz="4600" b="1" dirty="0">
                <a:solidFill>
                  <a:srgbClr val="002060"/>
                </a:solidFill>
              </a:rPr>
              <a:t>4</a:t>
            </a:r>
            <a:r>
              <a:rPr lang="zh-TW" altLang="en-US" sz="4600" b="1" dirty="0">
                <a:solidFill>
                  <a:srgbClr val="002060"/>
                </a:solidFill>
              </a:rPr>
              <a:t>）強盛健康的小組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zh-TW" altLang="en-US" sz="4600" b="1" dirty="0">
                <a:solidFill>
                  <a:srgbClr val="002060"/>
                </a:solidFill>
              </a:rPr>
              <a:t>　</a:t>
            </a:r>
            <a:r>
              <a:rPr lang="en-US" altLang="zh-TW" sz="4600" b="1" dirty="0">
                <a:solidFill>
                  <a:srgbClr val="002060"/>
                </a:solidFill>
              </a:rPr>
              <a:t>5</a:t>
            </a:r>
            <a:r>
              <a:rPr lang="zh-TW" altLang="en-US" sz="4600" b="1" dirty="0">
                <a:solidFill>
                  <a:srgbClr val="002060"/>
                </a:solidFill>
              </a:rPr>
              <a:t>）佈道導向的教會</a:t>
            </a:r>
            <a:endParaRPr lang="zh-TW" altLang="zh-TW" sz="4600" b="1" dirty="0">
              <a:solidFill>
                <a:srgbClr val="002060"/>
              </a:solidFill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40960" cy="1252728"/>
          </a:xfrm>
        </p:spPr>
        <p:txBody>
          <a:bodyPr>
            <a:normAutofit/>
          </a:bodyPr>
          <a:lstStyle/>
          <a:p>
            <a:pPr algn="just"/>
            <a:endParaRPr lang="zh-TW" altLang="en-US" sz="5400" dirty="0"/>
          </a:p>
        </p:txBody>
      </p:sp>
    </p:spTree>
    <p:extLst>
      <p:ext uri="{BB962C8B-B14F-4D97-AF65-F5344CB8AC3E}">
        <p14:creationId xmlns:p14="http://schemas.microsoft.com/office/powerpoint/2010/main" val="2391673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0" y="1844824"/>
            <a:ext cx="9036496" cy="4896544"/>
          </a:xfrm>
        </p:spPr>
        <p:txBody>
          <a:bodyPr>
            <a:noAutofit/>
          </a:bodyPr>
          <a:lstStyle/>
          <a:p>
            <a:r>
              <a:rPr lang="zh-TW" altLang="zh-TW" sz="3700" b="1" dirty="0">
                <a:solidFill>
                  <a:srgbClr val="002060"/>
                </a:solidFill>
              </a:rPr>
              <a:t>「我還有好些事要告訴你們，但你們現在擔當不了。只等真理的聖靈來了，他要引導你們明白 一切的真理；因為他不是憑自己說的，乃是把他所聽見的都說出來，並要把將來的事告訴你們。他要榮耀我，因為他要將受於我的告訴你們。凡父所有的，都是我的；所以我說，他要將受於我的告訴你們。」（約翰福音</a:t>
            </a:r>
            <a:r>
              <a:rPr lang="en-US" altLang="zh-TW" sz="3700" b="1" dirty="0">
                <a:solidFill>
                  <a:srgbClr val="002060"/>
                </a:solidFill>
              </a:rPr>
              <a:t> 16:12-15</a:t>
            </a:r>
            <a:r>
              <a:rPr lang="zh-TW" altLang="zh-TW" sz="3700" b="1" dirty="0">
                <a:solidFill>
                  <a:srgbClr val="002060"/>
                </a:solidFill>
              </a:rPr>
              <a:t>）</a:t>
            </a: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40960" cy="1252728"/>
          </a:xfrm>
        </p:spPr>
        <p:txBody>
          <a:bodyPr>
            <a:normAutofit/>
          </a:bodyPr>
          <a:lstStyle/>
          <a:p>
            <a:pPr algn="just"/>
            <a:r>
              <a:rPr lang="zh-TW" altLang="en-US" sz="5400" dirty="0"/>
              <a:t>經文：約翰福音</a:t>
            </a:r>
            <a:r>
              <a:rPr lang="en-US" altLang="zh-TW" sz="5400" dirty="0"/>
              <a:t>16:12-15</a:t>
            </a:r>
            <a:endParaRPr lang="zh-TW" altLang="en-US" sz="5400" dirty="0"/>
          </a:p>
        </p:txBody>
      </p:sp>
    </p:spTree>
    <p:extLst>
      <p:ext uri="{BB962C8B-B14F-4D97-AF65-F5344CB8AC3E}">
        <p14:creationId xmlns:p14="http://schemas.microsoft.com/office/powerpoint/2010/main" val="3693151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395536" y="2276872"/>
            <a:ext cx="8352928" cy="4464496"/>
          </a:xfrm>
        </p:spPr>
        <p:txBody>
          <a:bodyPr>
            <a:normAutofit/>
          </a:bodyPr>
          <a:lstStyle/>
          <a:p>
            <a:r>
              <a:rPr lang="zh-TW" altLang="zh-TW" sz="5400" b="1" dirty="0">
                <a:solidFill>
                  <a:srgbClr val="002060"/>
                </a:solidFill>
              </a:rPr>
              <a:t>聖經的啟示愈來愈清晰！</a:t>
            </a:r>
          </a:p>
          <a:p>
            <a:r>
              <a:rPr lang="zh-TW" altLang="zh-TW" sz="5400" b="1" dirty="0">
                <a:solidFill>
                  <a:srgbClr val="002060"/>
                </a:solidFill>
              </a:rPr>
              <a:t>聖經已經啟示的真理很重要，但聖靈的啟示與引導也是不可或缺！</a:t>
            </a: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40960" cy="1252728"/>
          </a:xfrm>
        </p:spPr>
        <p:txBody>
          <a:bodyPr>
            <a:normAutofit/>
          </a:bodyPr>
          <a:lstStyle/>
          <a:p>
            <a:pPr algn="just"/>
            <a:r>
              <a:rPr lang="zh-TW" altLang="en-US" sz="6000" dirty="0"/>
              <a:t>一、序言：</a:t>
            </a:r>
          </a:p>
        </p:txBody>
      </p:sp>
    </p:spTree>
    <p:extLst>
      <p:ext uri="{BB962C8B-B14F-4D97-AF65-F5344CB8AC3E}">
        <p14:creationId xmlns:p14="http://schemas.microsoft.com/office/powerpoint/2010/main" val="3605623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255197" y="1935452"/>
            <a:ext cx="8856984" cy="4896544"/>
          </a:xfrm>
        </p:spPr>
        <p:txBody>
          <a:bodyPr>
            <a:noAutofit/>
          </a:bodyPr>
          <a:lstStyle/>
          <a:p>
            <a:r>
              <a:rPr lang="en-US" altLang="zh-TW" sz="4200" b="1" dirty="0">
                <a:solidFill>
                  <a:srgbClr val="002060"/>
                </a:solidFill>
              </a:rPr>
              <a:t>1.16</a:t>
            </a:r>
            <a:r>
              <a:rPr lang="zh-TW" altLang="zh-TW" sz="4200" b="1" dirty="0">
                <a:solidFill>
                  <a:srgbClr val="002060"/>
                </a:solidFill>
              </a:rPr>
              <a:t>世紀聖靈點亮與恢復～救恩論</a:t>
            </a:r>
          </a:p>
          <a:p>
            <a:r>
              <a:rPr lang="en-US" altLang="zh-TW" sz="4200" b="1" dirty="0">
                <a:solidFill>
                  <a:srgbClr val="002060"/>
                </a:solidFill>
              </a:rPr>
              <a:t>2.18</a:t>
            </a:r>
            <a:r>
              <a:rPr lang="zh-TW" altLang="zh-TW" sz="4200" b="1" dirty="0">
                <a:solidFill>
                  <a:srgbClr val="002060"/>
                </a:solidFill>
              </a:rPr>
              <a:t>世紀聖靈點亮與恢復～成聖論</a:t>
            </a:r>
          </a:p>
          <a:p>
            <a:r>
              <a:rPr lang="en-US" altLang="zh-TW" sz="4200" b="1" dirty="0">
                <a:solidFill>
                  <a:srgbClr val="002060"/>
                </a:solidFill>
              </a:rPr>
              <a:t>3.19</a:t>
            </a:r>
            <a:r>
              <a:rPr lang="zh-TW" altLang="zh-TW" sz="4200" b="1" dirty="0">
                <a:solidFill>
                  <a:srgbClr val="002060"/>
                </a:solidFill>
              </a:rPr>
              <a:t>世紀聖靈點亮與恢復～宣教論</a:t>
            </a:r>
          </a:p>
          <a:p>
            <a:r>
              <a:rPr lang="en-US" altLang="zh-TW" sz="4200" b="1" dirty="0">
                <a:solidFill>
                  <a:srgbClr val="002060"/>
                </a:solidFill>
              </a:rPr>
              <a:t>4.20</a:t>
            </a:r>
            <a:r>
              <a:rPr lang="zh-TW" altLang="zh-TW" sz="4200" b="1" dirty="0">
                <a:solidFill>
                  <a:srgbClr val="002060"/>
                </a:solidFill>
              </a:rPr>
              <a:t>世紀聖靈點亮與恢復～聖靈論</a:t>
            </a:r>
          </a:p>
          <a:p>
            <a:r>
              <a:rPr lang="en-US" altLang="zh-TW" sz="4200" b="1" dirty="0">
                <a:solidFill>
                  <a:srgbClr val="002060"/>
                </a:solidFill>
              </a:rPr>
              <a:t>5.21</a:t>
            </a:r>
            <a:r>
              <a:rPr lang="zh-TW" altLang="zh-TW" sz="4200" b="1" dirty="0">
                <a:solidFill>
                  <a:srgbClr val="002060"/>
                </a:solidFill>
              </a:rPr>
              <a:t>世紀聖靈將點亮與恢復～教會論</a:t>
            </a: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40960" cy="1252728"/>
          </a:xfrm>
        </p:spPr>
        <p:txBody>
          <a:bodyPr>
            <a:normAutofit/>
          </a:bodyPr>
          <a:lstStyle/>
          <a:p>
            <a:pPr algn="just"/>
            <a:r>
              <a:rPr lang="zh-TW" altLang="en-US" sz="5400" dirty="0"/>
              <a:t>二、</a:t>
            </a:r>
            <a:r>
              <a:rPr lang="zh-TW" altLang="zh-TW" sz="5400" dirty="0"/>
              <a:t>教會真理恢復的軌跡：</a:t>
            </a:r>
            <a:endParaRPr lang="zh-TW" altLang="en-US" sz="5400" dirty="0"/>
          </a:p>
        </p:txBody>
      </p:sp>
    </p:spTree>
    <p:extLst>
      <p:ext uri="{BB962C8B-B14F-4D97-AF65-F5344CB8AC3E}">
        <p14:creationId xmlns:p14="http://schemas.microsoft.com/office/powerpoint/2010/main" val="36056231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179512" y="2348880"/>
            <a:ext cx="8856984" cy="4392488"/>
          </a:xfrm>
        </p:spPr>
        <p:txBody>
          <a:bodyPr>
            <a:normAutofit/>
          </a:bodyPr>
          <a:lstStyle/>
          <a:p>
            <a:r>
              <a:rPr lang="zh-TW" altLang="zh-TW" sz="5400" b="1" dirty="0">
                <a:solidFill>
                  <a:srgbClr val="002060"/>
                </a:solidFill>
              </a:rPr>
              <a:t>進入到</a:t>
            </a:r>
            <a:r>
              <a:rPr lang="en-US" altLang="zh-TW" sz="5400" b="1" dirty="0">
                <a:solidFill>
                  <a:srgbClr val="002060"/>
                </a:solidFill>
              </a:rPr>
              <a:t>21</a:t>
            </a:r>
            <a:r>
              <a:rPr lang="zh-TW" altLang="zh-TW" sz="5400" b="1" dirty="0">
                <a:solidFill>
                  <a:srgbClr val="002060"/>
                </a:solidFill>
              </a:rPr>
              <a:t>世紀的教會，應該成為什麼樣的教會？</a:t>
            </a: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40960" cy="1252728"/>
          </a:xfrm>
        </p:spPr>
        <p:txBody>
          <a:bodyPr>
            <a:normAutofit/>
          </a:bodyPr>
          <a:lstStyle/>
          <a:p>
            <a:pPr algn="just"/>
            <a:r>
              <a:rPr lang="zh-TW" altLang="en-US" sz="5400" dirty="0"/>
              <a:t>三、</a:t>
            </a:r>
            <a:r>
              <a:rPr lang="zh-TW" altLang="zh-TW" sz="5400" dirty="0"/>
              <a:t>成為</a:t>
            </a:r>
            <a:r>
              <a:rPr lang="en-US" altLang="zh-TW" sz="5400" dirty="0"/>
              <a:t>21</a:t>
            </a:r>
            <a:r>
              <a:rPr lang="zh-TW" altLang="zh-TW" sz="5400" dirty="0"/>
              <a:t>世紀</a:t>
            </a:r>
            <a:r>
              <a:rPr lang="en-US" altLang="zh-TW" sz="5400" dirty="0"/>
              <a:t>5.0</a:t>
            </a:r>
            <a:r>
              <a:rPr lang="zh-TW" altLang="zh-TW" sz="5400" dirty="0"/>
              <a:t>的教會</a:t>
            </a:r>
            <a:endParaRPr lang="zh-TW" altLang="en-US" sz="5400" dirty="0"/>
          </a:p>
        </p:txBody>
      </p:sp>
    </p:spTree>
    <p:extLst>
      <p:ext uri="{BB962C8B-B14F-4D97-AF65-F5344CB8AC3E}">
        <p14:creationId xmlns:p14="http://schemas.microsoft.com/office/powerpoint/2010/main" val="36056231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179512" y="1844824"/>
            <a:ext cx="8856984" cy="4896544"/>
          </a:xfrm>
        </p:spPr>
        <p:txBody>
          <a:bodyPr>
            <a:noAutofit/>
          </a:bodyPr>
          <a:lstStyle/>
          <a:p>
            <a:pPr algn="just"/>
            <a:r>
              <a:rPr lang="zh-TW" altLang="zh-TW" sz="4800" b="1" dirty="0">
                <a:solidFill>
                  <a:srgbClr val="002060"/>
                </a:solidFill>
              </a:rPr>
              <a:t>工業</a:t>
            </a:r>
            <a:r>
              <a:rPr lang="en-US" altLang="zh-TW" sz="4800" b="1" dirty="0">
                <a:solidFill>
                  <a:srgbClr val="002060"/>
                </a:solidFill>
              </a:rPr>
              <a:t>1.0</a:t>
            </a:r>
            <a:r>
              <a:rPr lang="zh-TW" altLang="zh-TW" sz="4800" b="1" dirty="0">
                <a:solidFill>
                  <a:srgbClr val="002060"/>
                </a:solidFill>
              </a:rPr>
              <a:t>（工業革命</a:t>
            </a:r>
            <a:r>
              <a:rPr lang="en-US" altLang="zh-TW" sz="4800" b="1" dirty="0">
                <a:solidFill>
                  <a:srgbClr val="002060"/>
                </a:solidFill>
              </a:rPr>
              <a:t>1712-1912</a:t>
            </a:r>
            <a:r>
              <a:rPr lang="zh-TW" altLang="zh-TW" sz="4800" b="1" dirty="0">
                <a:solidFill>
                  <a:srgbClr val="002060"/>
                </a:solidFill>
              </a:rPr>
              <a:t>）</a:t>
            </a:r>
          </a:p>
          <a:p>
            <a:pPr algn="just"/>
            <a:r>
              <a:rPr lang="zh-TW" altLang="zh-TW" sz="4800" b="1" dirty="0">
                <a:solidFill>
                  <a:srgbClr val="002060"/>
                </a:solidFill>
              </a:rPr>
              <a:t>工業</a:t>
            </a:r>
            <a:r>
              <a:rPr lang="en-US" altLang="zh-TW" sz="4800" b="1" dirty="0">
                <a:solidFill>
                  <a:srgbClr val="002060"/>
                </a:solidFill>
              </a:rPr>
              <a:t>2.0</a:t>
            </a:r>
            <a:r>
              <a:rPr lang="zh-TW" altLang="zh-TW" sz="4800" b="1" dirty="0">
                <a:solidFill>
                  <a:srgbClr val="002060"/>
                </a:solidFill>
              </a:rPr>
              <a:t>（能源革命</a:t>
            </a:r>
            <a:r>
              <a:rPr lang="en-US" altLang="zh-TW" sz="4800" b="1" dirty="0">
                <a:solidFill>
                  <a:srgbClr val="002060"/>
                </a:solidFill>
              </a:rPr>
              <a:t>1913-1968</a:t>
            </a:r>
            <a:r>
              <a:rPr lang="zh-TW" altLang="zh-TW" sz="4800" b="1" dirty="0">
                <a:solidFill>
                  <a:srgbClr val="002060"/>
                </a:solidFill>
              </a:rPr>
              <a:t>）</a:t>
            </a:r>
          </a:p>
          <a:p>
            <a:pPr algn="just"/>
            <a:r>
              <a:rPr lang="zh-TW" altLang="zh-TW" sz="4800" b="1" dirty="0">
                <a:solidFill>
                  <a:srgbClr val="002060"/>
                </a:solidFill>
              </a:rPr>
              <a:t>工業</a:t>
            </a:r>
            <a:r>
              <a:rPr lang="en-US" altLang="zh-TW" sz="4800" b="1" dirty="0">
                <a:solidFill>
                  <a:srgbClr val="002060"/>
                </a:solidFill>
              </a:rPr>
              <a:t>3.0</a:t>
            </a:r>
            <a:r>
              <a:rPr lang="zh-TW" altLang="zh-TW" sz="4800" b="1" dirty="0">
                <a:solidFill>
                  <a:srgbClr val="002060"/>
                </a:solidFill>
              </a:rPr>
              <a:t>（資訊革命</a:t>
            </a:r>
            <a:r>
              <a:rPr lang="en-US" altLang="zh-TW" sz="4800" b="1" dirty="0">
                <a:solidFill>
                  <a:srgbClr val="002060"/>
                </a:solidFill>
              </a:rPr>
              <a:t>1969-2012</a:t>
            </a:r>
            <a:r>
              <a:rPr lang="zh-TW" altLang="zh-TW" sz="4800" b="1" dirty="0">
                <a:solidFill>
                  <a:srgbClr val="002060"/>
                </a:solidFill>
              </a:rPr>
              <a:t>）</a:t>
            </a:r>
          </a:p>
          <a:p>
            <a:pPr algn="just"/>
            <a:r>
              <a:rPr lang="zh-TW" altLang="zh-TW" sz="4800" b="1" dirty="0">
                <a:solidFill>
                  <a:srgbClr val="002060"/>
                </a:solidFill>
              </a:rPr>
              <a:t>工業</a:t>
            </a:r>
            <a:r>
              <a:rPr lang="en-US" altLang="zh-TW" sz="4800" b="1" dirty="0">
                <a:solidFill>
                  <a:srgbClr val="002060"/>
                </a:solidFill>
              </a:rPr>
              <a:t>4.0</a:t>
            </a:r>
            <a:r>
              <a:rPr lang="zh-TW" altLang="zh-TW" sz="4800" b="1" dirty="0">
                <a:solidFill>
                  <a:srgbClr val="002060"/>
                </a:solidFill>
              </a:rPr>
              <a:t>（製造服務革命</a:t>
            </a:r>
            <a:r>
              <a:rPr lang="en-US" altLang="zh-TW" sz="4800" b="1" dirty="0">
                <a:solidFill>
                  <a:srgbClr val="002060"/>
                </a:solidFill>
              </a:rPr>
              <a:t>2013-</a:t>
            </a:r>
            <a:r>
              <a:rPr lang="zh-TW" altLang="zh-TW" sz="4800" b="1" dirty="0">
                <a:solidFill>
                  <a:srgbClr val="002060"/>
                </a:solidFill>
              </a:rPr>
              <a:t>）的演進。也讓我們深刻反省「教會的演進」。</a:t>
            </a:r>
            <a:endParaRPr lang="zh-TW" altLang="en-US" sz="4800" b="1" dirty="0">
              <a:solidFill>
                <a:srgbClr val="002060"/>
              </a:solidFill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40960" cy="1252728"/>
          </a:xfrm>
        </p:spPr>
        <p:txBody>
          <a:bodyPr>
            <a:normAutofit/>
          </a:bodyPr>
          <a:lstStyle/>
          <a:p>
            <a:pPr algn="just"/>
            <a:r>
              <a:rPr lang="en-US" altLang="zh-TW" sz="6000" dirty="0"/>
              <a:t>1.</a:t>
            </a:r>
            <a:r>
              <a:rPr lang="zh-TW" altLang="en-US" sz="6000" dirty="0"/>
              <a:t>工</a:t>
            </a:r>
            <a:r>
              <a:rPr lang="zh-TW" altLang="zh-TW" sz="6000" dirty="0"/>
              <a:t>業的</a:t>
            </a:r>
            <a:r>
              <a:rPr lang="en-US" altLang="zh-TW" sz="6000" dirty="0"/>
              <a:t>4.0</a:t>
            </a:r>
            <a:r>
              <a:rPr lang="zh-TW" altLang="zh-TW" sz="6000" dirty="0"/>
              <a:t>指什麼？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36056231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179512" y="1844824"/>
            <a:ext cx="8856984" cy="5013176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zh-TW" altLang="zh-TW" sz="4000" b="1" dirty="0">
                <a:solidFill>
                  <a:srgbClr val="002060"/>
                </a:solidFill>
              </a:rPr>
              <a:t>什麼是</a:t>
            </a:r>
            <a:r>
              <a:rPr lang="en-US" altLang="zh-TW" sz="4000" b="1" dirty="0">
                <a:solidFill>
                  <a:srgbClr val="002060"/>
                </a:solidFill>
              </a:rPr>
              <a:t>5G</a:t>
            </a:r>
            <a:r>
              <a:rPr lang="zh-TW" altLang="zh-TW" sz="4000" b="1" dirty="0">
                <a:solidFill>
                  <a:srgbClr val="002060"/>
                </a:solidFill>
              </a:rPr>
              <a:t>？</a:t>
            </a:r>
          </a:p>
          <a:p>
            <a:pPr>
              <a:spcBef>
                <a:spcPts val="0"/>
              </a:spcBef>
            </a:pPr>
            <a:r>
              <a:rPr lang="zh-TW" altLang="zh-TW" sz="4000" b="1" dirty="0">
                <a:solidFill>
                  <a:srgbClr val="002060"/>
                </a:solidFill>
              </a:rPr>
              <a:t>第一代是</a:t>
            </a:r>
            <a:r>
              <a:rPr lang="en-US" altLang="zh-TW" sz="4000" b="1" dirty="0">
                <a:solidFill>
                  <a:srgbClr val="002060"/>
                </a:solidFill>
              </a:rPr>
              <a:t>1G</a:t>
            </a:r>
            <a:r>
              <a:rPr lang="zh-TW" altLang="zh-TW" sz="4000" b="1" dirty="0">
                <a:solidFill>
                  <a:srgbClr val="002060"/>
                </a:solidFill>
              </a:rPr>
              <a:t>，模擬技術；</a:t>
            </a:r>
          </a:p>
          <a:p>
            <a:pPr>
              <a:spcBef>
                <a:spcPts val="0"/>
              </a:spcBef>
            </a:pPr>
            <a:r>
              <a:rPr lang="zh-TW" altLang="zh-TW" sz="4000" b="1" dirty="0">
                <a:solidFill>
                  <a:srgbClr val="002060"/>
                </a:solidFill>
              </a:rPr>
              <a:t>第二代是</a:t>
            </a:r>
            <a:r>
              <a:rPr lang="en-US" altLang="zh-TW" sz="4000" b="1" dirty="0">
                <a:solidFill>
                  <a:srgbClr val="002060"/>
                </a:solidFill>
              </a:rPr>
              <a:t>2G</a:t>
            </a:r>
            <a:r>
              <a:rPr lang="zh-TW" altLang="zh-TW" sz="4000" b="1" dirty="0">
                <a:solidFill>
                  <a:srgbClr val="002060"/>
                </a:solidFill>
              </a:rPr>
              <a:t>，實現了語音的數位化；</a:t>
            </a:r>
          </a:p>
          <a:p>
            <a:pPr>
              <a:spcBef>
                <a:spcPts val="0"/>
              </a:spcBef>
            </a:pPr>
            <a:r>
              <a:rPr lang="zh-TW" altLang="zh-TW" sz="4000" b="1" dirty="0">
                <a:solidFill>
                  <a:srgbClr val="002060"/>
                </a:solidFill>
              </a:rPr>
              <a:t>第三代是</a:t>
            </a:r>
            <a:r>
              <a:rPr lang="en-US" altLang="zh-TW" sz="4000" b="1" dirty="0">
                <a:solidFill>
                  <a:srgbClr val="002060"/>
                </a:solidFill>
              </a:rPr>
              <a:t>3G</a:t>
            </a:r>
            <a:r>
              <a:rPr lang="zh-TW" altLang="zh-TW" sz="4000" b="1" dirty="0">
                <a:solidFill>
                  <a:srgbClr val="002060"/>
                </a:solidFill>
              </a:rPr>
              <a:t>，以多媒體通信為特徵；</a:t>
            </a:r>
          </a:p>
          <a:p>
            <a:pPr>
              <a:spcBef>
                <a:spcPts val="0"/>
              </a:spcBef>
            </a:pPr>
            <a:r>
              <a:rPr lang="zh-TW" altLang="zh-TW" sz="4000" b="1" dirty="0">
                <a:solidFill>
                  <a:srgbClr val="002060"/>
                </a:solidFill>
              </a:rPr>
              <a:t>第四代是</a:t>
            </a:r>
            <a:r>
              <a:rPr lang="en-US" altLang="zh-TW" sz="4000" b="1" dirty="0">
                <a:solidFill>
                  <a:srgbClr val="002060"/>
                </a:solidFill>
              </a:rPr>
              <a:t>4G</a:t>
            </a:r>
            <a:r>
              <a:rPr lang="zh-TW" altLang="zh-TW" sz="4000" b="1" dirty="0">
                <a:solidFill>
                  <a:srgbClr val="002060"/>
                </a:solidFill>
              </a:rPr>
              <a:t>，通信進入無線寬頻時代，速率大大提高。</a:t>
            </a:r>
          </a:p>
          <a:p>
            <a:pPr>
              <a:spcBef>
                <a:spcPts val="0"/>
              </a:spcBef>
            </a:pPr>
            <a:r>
              <a:rPr lang="zh-TW" altLang="zh-TW" sz="4000" b="1" dirty="0">
                <a:solidFill>
                  <a:srgbClr val="002060"/>
                </a:solidFill>
              </a:rPr>
              <a:t>第五代就是</a:t>
            </a:r>
            <a:r>
              <a:rPr lang="en-US" altLang="zh-TW" sz="4000" b="1" dirty="0">
                <a:solidFill>
                  <a:srgbClr val="002060"/>
                </a:solidFill>
              </a:rPr>
              <a:t>5G</a:t>
            </a:r>
            <a:r>
              <a:rPr lang="zh-TW" altLang="zh-TW" sz="4000" b="1" dirty="0">
                <a:solidFill>
                  <a:srgbClr val="002060"/>
                </a:solidFill>
              </a:rPr>
              <a:t>，最大特點就是實現了高頻傳播！</a:t>
            </a: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40960" cy="1252728"/>
          </a:xfrm>
        </p:spPr>
        <p:txBody>
          <a:bodyPr>
            <a:normAutofit/>
          </a:bodyPr>
          <a:lstStyle/>
          <a:p>
            <a:pPr algn="just"/>
            <a:r>
              <a:rPr lang="en-US" altLang="zh-TW" sz="5400" dirty="0"/>
              <a:t>2.</a:t>
            </a:r>
            <a:r>
              <a:rPr lang="zh-TW" altLang="zh-TW" sz="5400" dirty="0"/>
              <a:t>手機的</a:t>
            </a:r>
            <a:r>
              <a:rPr lang="en-US" altLang="zh-TW" sz="5400" dirty="0"/>
              <a:t>5.0</a:t>
            </a:r>
            <a:r>
              <a:rPr lang="zh-TW" altLang="zh-TW" sz="5400" dirty="0"/>
              <a:t>指什麼？</a:t>
            </a:r>
            <a:endParaRPr lang="zh-TW" altLang="en-US" sz="5400" dirty="0"/>
          </a:p>
        </p:txBody>
      </p:sp>
    </p:spTree>
    <p:extLst>
      <p:ext uri="{BB962C8B-B14F-4D97-AF65-F5344CB8AC3E}">
        <p14:creationId xmlns:p14="http://schemas.microsoft.com/office/powerpoint/2010/main" val="36056231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311387" y="1962490"/>
            <a:ext cx="8856984" cy="4896544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zh-TW" altLang="zh-TW" sz="4800" b="1" dirty="0">
                <a:solidFill>
                  <a:srgbClr val="002060"/>
                </a:solidFill>
              </a:rPr>
              <a:t>基督徒的</a:t>
            </a:r>
            <a:r>
              <a:rPr lang="en-US" altLang="zh-TW" sz="4800" b="1" dirty="0">
                <a:solidFill>
                  <a:srgbClr val="002060"/>
                </a:solidFill>
              </a:rPr>
              <a:t>5.0</a:t>
            </a:r>
            <a:r>
              <a:rPr lang="zh-TW" altLang="zh-TW" sz="4800" b="1" dirty="0">
                <a:solidFill>
                  <a:srgbClr val="002060"/>
                </a:solidFill>
              </a:rPr>
              <a:t>是什麼呢？</a:t>
            </a:r>
          </a:p>
          <a:p>
            <a:pPr>
              <a:spcBef>
                <a:spcPts val="0"/>
              </a:spcBef>
            </a:pPr>
            <a:r>
              <a:rPr lang="en-US" altLang="zh-TW" sz="4800" b="1" dirty="0">
                <a:solidFill>
                  <a:srgbClr val="002060"/>
                </a:solidFill>
              </a:rPr>
              <a:t>1.0 </a:t>
            </a:r>
            <a:r>
              <a:rPr lang="zh-TW" altLang="zh-TW" sz="4800" b="1" dirty="0">
                <a:solidFill>
                  <a:srgbClr val="002060"/>
                </a:solidFill>
              </a:rPr>
              <a:t>～形式、掛名</a:t>
            </a:r>
          </a:p>
          <a:p>
            <a:pPr>
              <a:spcBef>
                <a:spcPts val="0"/>
              </a:spcBef>
            </a:pPr>
            <a:r>
              <a:rPr lang="en-US" altLang="zh-TW" sz="4800" b="1" dirty="0">
                <a:solidFill>
                  <a:srgbClr val="002060"/>
                </a:solidFill>
              </a:rPr>
              <a:t>2.0 </a:t>
            </a:r>
            <a:r>
              <a:rPr lang="zh-TW" altLang="zh-TW" sz="4800" b="1" dirty="0">
                <a:solidFill>
                  <a:srgbClr val="002060"/>
                </a:solidFill>
              </a:rPr>
              <a:t>～聚會信徒</a:t>
            </a:r>
          </a:p>
          <a:p>
            <a:pPr>
              <a:spcBef>
                <a:spcPts val="0"/>
              </a:spcBef>
            </a:pPr>
            <a:r>
              <a:rPr lang="en-US" altLang="zh-TW" sz="4800" b="1" dirty="0">
                <a:solidFill>
                  <a:srgbClr val="002060"/>
                </a:solidFill>
              </a:rPr>
              <a:t>3.0 </a:t>
            </a:r>
            <a:r>
              <a:rPr lang="zh-TW" altLang="zh-TW" sz="4800" b="1" dirty="0">
                <a:solidFill>
                  <a:srgbClr val="002060"/>
                </a:solidFill>
              </a:rPr>
              <a:t>～聚會</a:t>
            </a:r>
            <a:r>
              <a:rPr lang="en-US" altLang="zh-TW" sz="4800" b="1" dirty="0">
                <a:solidFill>
                  <a:srgbClr val="002060"/>
                </a:solidFill>
              </a:rPr>
              <a:t>+</a:t>
            </a:r>
            <a:r>
              <a:rPr lang="zh-TW" altLang="zh-TW" sz="4800" b="1" dirty="0">
                <a:solidFill>
                  <a:srgbClr val="002060"/>
                </a:solidFill>
              </a:rPr>
              <a:t>服事</a:t>
            </a:r>
          </a:p>
          <a:p>
            <a:pPr>
              <a:spcBef>
                <a:spcPts val="0"/>
              </a:spcBef>
            </a:pPr>
            <a:r>
              <a:rPr lang="en-US" altLang="zh-TW" sz="4800" b="1" dirty="0">
                <a:solidFill>
                  <a:srgbClr val="002060"/>
                </a:solidFill>
              </a:rPr>
              <a:t>4.0 </a:t>
            </a:r>
            <a:r>
              <a:rPr lang="zh-TW" altLang="zh-TW" sz="4800" b="1" dirty="0">
                <a:solidFill>
                  <a:srgbClr val="002060"/>
                </a:solidFill>
              </a:rPr>
              <a:t>～聚會</a:t>
            </a:r>
            <a:r>
              <a:rPr lang="en-US" altLang="zh-TW" sz="4800" b="1" dirty="0">
                <a:solidFill>
                  <a:srgbClr val="002060"/>
                </a:solidFill>
              </a:rPr>
              <a:t>+</a:t>
            </a:r>
            <a:r>
              <a:rPr lang="zh-TW" altLang="zh-TW" sz="4800" b="1" dirty="0">
                <a:solidFill>
                  <a:srgbClr val="002060"/>
                </a:solidFill>
              </a:rPr>
              <a:t>服事</a:t>
            </a:r>
            <a:r>
              <a:rPr lang="en-US" altLang="zh-TW" sz="4800" b="1" dirty="0">
                <a:solidFill>
                  <a:srgbClr val="002060"/>
                </a:solidFill>
              </a:rPr>
              <a:t>+</a:t>
            </a:r>
            <a:r>
              <a:rPr lang="zh-TW" altLang="zh-TW" sz="4800" b="1" dirty="0">
                <a:solidFill>
                  <a:srgbClr val="002060"/>
                </a:solidFill>
              </a:rPr>
              <a:t>傳福音</a:t>
            </a:r>
          </a:p>
          <a:p>
            <a:pPr>
              <a:spcBef>
                <a:spcPts val="0"/>
              </a:spcBef>
            </a:pPr>
            <a:r>
              <a:rPr lang="en-US" altLang="zh-TW" sz="4800" b="1" dirty="0">
                <a:solidFill>
                  <a:srgbClr val="002060"/>
                </a:solidFill>
              </a:rPr>
              <a:t>5.0 </a:t>
            </a:r>
            <a:r>
              <a:rPr lang="zh-TW" altLang="zh-TW" sz="4800" b="1" dirty="0">
                <a:solidFill>
                  <a:srgbClr val="002060"/>
                </a:solidFill>
              </a:rPr>
              <a:t>～聚會</a:t>
            </a:r>
            <a:r>
              <a:rPr lang="en-US" altLang="zh-TW" sz="4800" b="1" dirty="0">
                <a:solidFill>
                  <a:srgbClr val="002060"/>
                </a:solidFill>
              </a:rPr>
              <a:t>+</a:t>
            </a:r>
            <a:r>
              <a:rPr lang="zh-TW" altLang="zh-TW" sz="4800" b="1" dirty="0">
                <a:solidFill>
                  <a:srgbClr val="002060"/>
                </a:solidFill>
              </a:rPr>
              <a:t>服事</a:t>
            </a:r>
            <a:r>
              <a:rPr lang="en-US" altLang="zh-TW" sz="4800" b="1" dirty="0">
                <a:solidFill>
                  <a:srgbClr val="002060"/>
                </a:solidFill>
              </a:rPr>
              <a:t>+</a:t>
            </a:r>
            <a:r>
              <a:rPr lang="zh-TW" altLang="zh-TW" sz="4800" b="1" dirty="0">
                <a:solidFill>
                  <a:srgbClr val="002060"/>
                </a:solidFill>
              </a:rPr>
              <a:t>傳福音</a:t>
            </a:r>
            <a:r>
              <a:rPr lang="en-US" altLang="zh-TW" sz="4800" b="1" dirty="0">
                <a:solidFill>
                  <a:srgbClr val="002060"/>
                </a:solidFill>
              </a:rPr>
              <a:t>+</a:t>
            </a:r>
            <a:r>
              <a:rPr lang="zh-TW" altLang="zh-TW" sz="4800" b="1" dirty="0">
                <a:solidFill>
                  <a:srgbClr val="002060"/>
                </a:solidFill>
              </a:rPr>
              <a:t>門徒</a:t>
            </a:r>
            <a:endParaRPr lang="zh-TW" altLang="zh-TW" sz="4400" b="1" dirty="0">
              <a:solidFill>
                <a:srgbClr val="002060"/>
              </a:solidFill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40960" cy="1252728"/>
          </a:xfrm>
        </p:spPr>
        <p:txBody>
          <a:bodyPr>
            <a:normAutofit/>
          </a:bodyPr>
          <a:lstStyle/>
          <a:p>
            <a:pPr algn="just"/>
            <a:r>
              <a:rPr lang="en-US" altLang="zh-TW" sz="5400" dirty="0"/>
              <a:t>3.</a:t>
            </a:r>
            <a:r>
              <a:rPr lang="zh-TW" altLang="zh-TW" sz="5400" dirty="0"/>
              <a:t>什麼是</a:t>
            </a:r>
            <a:r>
              <a:rPr lang="en-US" altLang="zh-TW" sz="5400" dirty="0"/>
              <a:t>5.0</a:t>
            </a:r>
            <a:r>
              <a:rPr lang="zh-TW" altLang="zh-TW" sz="5400" dirty="0"/>
              <a:t>的教會？</a:t>
            </a:r>
            <a:endParaRPr lang="zh-TW" altLang="en-US" sz="5400" dirty="0"/>
          </a:p>
        </p:txBody>
      </p:sp>
    </p:spTree>
    <p:extLst>
      <p:ext uri="{BB962C8B-B14F-4D97-AF65-F5344CB8AC3E}">
        <p14:creationId xmlns:p14="http://schemas.microsoft.com/office/powerpoint/2010/main" val="36056231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179512" y="1844824"/>
            <a:ext cx="8856984" cy="4896544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altLang="zh-TW" sz="3800" b="1" dirty="0">
                <a:solidFill>
                  <a:srgbClr val="002060"/>
                </a:solidFill>
              </a:rPr>
              <a:t>1.0</a:t>
            </a:r>
            <a:r>
              <a:rPr lang="zh-TW" altLang="zh-TW" sz="3800" b="1" dirty="0">
                <a:solidFill>
                  <a:srgbClr val="002060"/>
                </a:solidFill>
              </a:rPr>
              <a:t>～宗教型、聚會型、老底嘉教會」：</a:t>
            </a:r>
          </a:p>
          <a:p>
            <a:pPr>
              <a:spcBef>
                <a:spcPts val="0"/>
              </a:spcBef>
            </a:pPr>
            <a:r>
              <a:rPr lang="en-US" altLang="zh-TW" sz="3800" b="1" dirty="0">
                <a:solidFill>
                  <a:srgbClr val="002060"/>
                </a:solidFill>
              </a:rPr>
              <a:t>2.0</a:t>
            </a:r>
            <a:r>
              <a:rPr lang="zh-TW" altLang="zh-TW" sz="3800" b="1" dirty="0">
                <a:solidFill>
                  <a:srgbClr val="002060"/>
                </a:solidFill>
              </a:rPr>
              <a:t>～事工型、活動型、哥林多教會」：</a:t>
            </a:r>
          </a:p>
          <a:p>
            <a:pPr>
              <a:spcBef>
                <a:spcPts val="0"/>
              </a:spcBef>
            </a:pPr>
            <a:r>
              <a:rPr lang="en-US" altLang="zh-TW" sz="3800" b="1" dirty="0">
                <a:solidFill>
                  <a:srgbClr val="002060"/>
                </a:solidFill>
              </a:rPr>
              <a:t>3.0</a:t>
            </a:r>
            <a:r>
              <a:rPr lang="zh-TW" altLang="zh-TW" sz="3800" b="1" dirty="0">
                <a:solidFill>
                  <a:srgbClr val="002060"/>
                </a:solidFill>
              </a:rPr>
              <a:t>～牧養型、享受型、耶路撒冷教會：</a:t>
            </a:r>
          </a:p>
          <a:p>
            <a:pPr>
              <a:spcBef>
                <a:spcPts val="0"/>
              </a:spcBef>
            </a:pPr>
            <a:r>
              <a:rPr lang="en-US" altLang="zh-TW" sz="3800" b="1" dirty="0">
                <a:solidFill>
                  <a:srgbClr val="002060"/>
                </a:solidFill>
              </a:rPr>
              <a:t>4.0</a:t>
            </a:r>
            <a:r>
              <a:rPr lang="zh-TW" altLang="zh-TW" sz="3800" b="1" dirty="0">
                <a:solidFill>
                  <a:srgbClr val="002060"/>
                </a:solidFill>
              </a:rPr>
              <a:t>～企業型、業務型、以弗所教會：</a:t>
            </a:r>
          </a:p>
          <a:p>
            <a:pPr>
              <a:spcBef>
                <a:spcPts val="0"/>
              </a:spcBef>
            </a:pPr>
            <a:r>
              <a:rPr lang="en-US" altLang="zh-TW" sz="3800" b="1" dirty="0">
                <a:solidFill>
                  <a:srgbClr val="002060"/>
                </a:solidFill>
              </a:rPr>
              <a:t>5.0</a:t>
            </a:r>
            <a:r>
              <a:rPr lang="zh-TW" altLang="zh-TW" sz="3800" b="1" dirty="0">
                <a:solidFill>
                  <a:srgbClr val="002060"/>
                </a:solidFill>
              </a:rPr>
              <a:t>～擴散型、門徒型、安提阿教會：</a:t>
            </a:r>
          </a:p>
          <a:p>
            <a:pPr>
              <a:spcBef>
                <a:spcPts val="0"/>
              </a:spcBef>
            </a:pPr>
            <a:r>
              <a:rPr lang="en-US" altLang="zh-TW" sz="3800" b="1" dirty="0">
                <a:solidFill>
                  <a:srgbClr val="002060"/>
                </a:solidFill>
              </a:rPr>
              <a:t>*</a:t>
            </a:r>
            <a:r>
              <a:rPr lang="zh-TW" altLang="zh-TW" sz="3800" b="1" dirty="0">
                <a:solidFill>
                  <a:srgbClr val="002060"/>
                </a:solidFill>
              </a:rPr>
              <a:t>建立每天靈修敬拜的生活。</a:t>
            </a:r>
          </a:p>
          <a:p>
            <a:pPr>
              <a:spcBef>
                <a:spcPts val="0"/>
              </a:spcBef>
            </a:pPr>
            <a:r>
              <a:rPr lang="en-US" altLang="zh-TW" sz="3800" b="1" dirty="0">
                <a:solidFill>
                  <a:srgbClr val="002060"/>
                </a:solidFill>
              </a:rPr>
              <a:t>*</a:t>
            </a:r>
            <a:r>
              <a:rPr lang="zh-TW" altLang="zh-TW" sz="3800" b="1" dirty="0">
                <a:solidFill>
                  <a:srgbClr val="002060"/>
                </a:solidFill>
              </a:rPr>
              <a:t>速讀聖經。</a:t>
            </a:r>
          </a:p>
          <a:p>
            <a:pPr>
              <a:spcBef>
                <a:spcPts val="0"/>
              </a:spcBef>
            </a:pPr>
            <a:r>
              <a:rPr lang="en-US" altLang="zh-TW" sz="3800" b="1" dirty="0">
                <a:solidFill>
                  <a:srgbClr val="002060"/>
                </a:solidFill>
              </a:rPr>
              <a:t>*</a:t>
            </a:r>
            <a:r>
              <a:rPr lang="zh-TW" altLang="zh-TW" sz="3800" b="1" dirty="0">
                <a:solidFill>
                  <a:srgbClr val="002060"/>
                </a:solidFill>
              </a:rPr>
              <a:t>隨時多方禱告。</a:t>
            </a: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40960" cy="1252728"/>
          </a:xfrm>
        </p:spPr>
        <p:txBody>
          <a:bodyPr>
            <a:normAutofit/>
          </a:bodyPr>
          <a:lstStyle/>
          <a:p>
            <a:pPr algn="just"/>
            <a:r>
              <a:rPr lang="en-US" altLang="zh-TW" sz="5400" dirty="0"/>
              <a:t>4.</a:t>
            </a:r>
            <a:r>
              <a:rPr lang="zh-TW" altLang="zh-TW" sz="5400" dirty="0"/>
              <a:t>教會的</a:t>
            </a:r>
            <a:r>
              <a:rPr lang="en-US" altLang="zh-TW" sz="5400" dirty="0"/>
              <a:t>5.0</a:t>
            </a:r>
            <a:r>
              <a:rPr lang="zh-TW" altLang="zh-TW" sz="5400" dirty="0"/>
              <a:t>是什麼呢？</a:t>
            </a:r>
            <a:endParaRPr lang="zh-TW" altLang="en-US" sz="5400" dirty="0"/>
          </a:p>
        </p:txBody>
      </p:sp>
    </p:spTree>
    <p:extLst>
      <p:ext uri="{BB962C8B-B14F-4D97-AF65-F5344CB8AC3E}">
        <p14:creationId xmlns:p14="http://schemas.microsoft.com/office/powerpoint/2010/main" val="36056231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波形">
  <a:themeElements>
    <a:clrScheme name="地鐵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波形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121</TotalTime>
  <Words>518</Words>
  <Application>Microsoft Office PowerPoint</Application>
  <PresentationFormat>如螢幕大小 (4:3)</PresentationFormat>
  <Paragraphs>62</Paragraphs>
  <Slides>13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16" baseType="lpstr">
      <vt:lpstr>Candara</vt:lpstr>
      <vt:lpstr>Symbol</vt:lpstr>
      <vt:lpstr>波形</vt:lpstr>
      <vt:lpstr>「成為5.0的教會」</vt:lpstr>
      <vt:lpstr>經文：約翰福音16:12-15</vt:lpstr>
      <vt:lpstr>一、序言：</vt:lpstr>
      <vt:lpstr>二、教會真理恢復的軌跡：</vt:lpstr>
      <vt:lpstr>三、成為21世紀5.0的教會</vt:lpstr>
      <vt:lpstr>1.工業的4.0指什麼？</vt:lpstr>
      <vt:lpstr>2.手機的5.0指什麼？</vt:lpstr>
      <vt:lpstr>3.什麼是5.0的教會？</vt:lpstr>
      <vt:lpstr>4.教會的5.0是什麼呢？</vt:lpstr>
      <vt:lpstr>四、建造5.0的教會：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佩芬的電腦</dc:creator>
  <cp:lastModifiedBy>super</cp:lastModifiedBy>
  <cp:revision>9</cp:revision>
  <dcterms:created xsi:type="dcterms:W3CDTF">2018-04-27T02:42:15Z</dcterms:created>
  <dcterms:modified xsi:type="dcterms:W3CDTF">2019-09-18T04:00:35Z</dcterms:modified>
</cp:coreProperties>
</file>