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8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6" autoAdjust="0"/>
    <p:restoredTop sz="94660"/>
  </p:normalViewPr>
  <p:slideViewPr>
    <p:cSldViewPr snapToGrid="0">
      <p:cViewPr varScale="1">
        <p:scale>
          <a:sx n="70" d="100"/>
          <a:sy n="70" d="100"/>
        </p:scale>
        <p:origin x="1164" y="6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6F9DD49-29DA-4402-9D5C-BC6200FAC304}" type="datetimeFigureOut">
              <a:rPr lang="en-US" smtClean="0"/>
              <a:t>10/12/2019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EEAAFB-0343-41E8-92E1-002FF406D458}" type="slidenum">
              <a:rPr lang="en-US" smtClean="0"/>
              <a:t>‹#›</a:t>
            </a:fld>
            <a:endParaRPr lang="en-US"/>
          </a:p>
        </p:txBody>
      </p:sp>
    </p:spTree>
    <p:extLst>
      <p:ext uri="{BB962C8B-B14F-4D97-AF65-F5344CB8AC3E}">
        <p14:creationId xmlns:p14="http://schemas.microsoft.com/office/powerpoint/2010/main" val="3869134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6F9DD49-29DA-4402-9D5C-BC6200FAC304}" type="datetimeFigureOut">
              <a:rPr lang="en-US" smtClean="0"/>
              <a:t>10/12/2019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EEAAFB-0343-41E8-92E1-002FF406D458}" type="slidenum">
              <a:rPr lang="en-US" smtClean="0"/>
              <a:t>‹#›</a:t>
            </a:fld>
            <a:endParaRPr lang="en-US"/>
          </a:p>
        </p:txBody>
      </p:sp>
    </p:spTree>
    <p:extLst>
      <p:ext uri="{BB962C8B-B14F-4D97-AF65-F5344CB8AC3E}">
        <p14:creationId xmlns:p14="http://schemas.microsoft.com/office/powerpoint/2010/main" val="1168358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6F9DD49-29DA-4402-9D5C-BC6200FAC304}" type="datetimeFigureOut">
              <a:rPr lang="en-US" smtClean="0"/>
              <a:t>10/12/2019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EEAAFB-0343-41E8-92E1-002FF406D458}" type="slidenum">
              <a:rPr lang="en-US" smtClean="0"/>
              <a:t>‹#›</a:t>
            </a:fld>
            <a:endParaRPr lang="en-US"/>
          </a:p>
        </p:txBody>
      </p:sp>
    </p:spTree>
    <p:extLst>
      <p:ext uri="{BB962C8B-B14F-4D97-AF65-F5344CB8AC3E}">
        <p14:creationId xmlns:p14="http://schemas.microsoft.com/office/powerpoint/2010/main" val="378081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ormAutofit/>
          </a:bodyPr>
          <a:lstStyle>
            <a:lvl1pPr marL="0" indent="0">
              <a:lnSpc>
                <a:spcPct val="130000"/>
              </a:lnSpc>
              <a:buNone/>
              <a:defRPr sz="4400">
                <a:latin typeface="KaiTi" panose="02010609060101010101" pitchFamily="49" charset="-122"/>
                <a:ea typeface="KaiTi" panose="02010609060101010101" pitchFamily="49" charset="-122"/>
              </a:defRPr>
            </a:lvl1pPr>
            <a:lvl2pPr marL="457200" indent="0">
              <a:lnSpc>
                <a:spcPct val="130000"/>
              </a:lnSpc>
              <a:buNone/>
              <a:defRPr sz="4400">
                <a:latin typeface="KaiTi" panose="02010609060101010101" pitchFamily="49" charset="-122"/>
                <a:ea typeface="KaiTi" panose="02010609060101010101" pitchFamily="49" charset="-122"/>
              </a:defRPr>
            </a:lvl2pPr>
            <a:lvl3pPr marL="914400" indent="0">
              <a:lnSpc>
                <a:spcPct val="130000"/>
              </a:lnSpc>
              <a:buNone/>
              <a:defRPr sz="4400">
                <a:latin typeface="KaiTi" panose="02010609060101010101" pitchFamily="49" charset="-122"/>
                <a:ea typeface="KaiTi" panose="02010609060101010101" pitchFamily="49" charset="-122"/>
              </a:defRPr>
            </a:lvl3pPr>
            <a:lvl4pPr marL="1371600" indent="0">
              <a:lnSpc>
                <a:spcPct val="130000"/>
              </a:lnSpc>
              <a:buNone/>
              <a:defRPr sz="4400">
                <a:latin typeface="KaiTi" panose="02010609060101010101" pitchFamily="49" charset="-122"/>
                <a:ea typeface="KaiTi" panose="02010609060101010101" pitchFamily="49" charset="-122"/>
              </a:defRPr>
            </a:lvl4pPr>
            <a:lvl5pPr marL="1828800" indent="0">
              <a:lnSpc>
                <a:spcPct val="130000"/>
              </a:lnSpc>
              <a:buNone/>
              <a:defRPr sz="4400">
                <a:latin typeface="KaiTi" panose="02010609060101010101" pitchFamily="49" charset="-122"/>
                <a:ea typeface="KaiTi" panose="02010609060101010101" pitchFamily="49" charset="-122"/>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6F9DD49-29DA-4402-9D5C-BC6200FAC304}" type="datetimeFigureOut">
              <a:rPr lang="en-US" smtClean="0"/>
              <a:t>10/12/2019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EEAAFB-0343-41E8-92E1-002FF406D458}" type="slidenum">
              <a:rPr lang="en-US" smtClean="0"/>
              <a:t>‹#›</a:t>
            </a:fld>
            <a:endParaRPr lang="en-US"/>
          </a:p>
        </p:txBody>
      </p:sp>
    </p:spTree>
    <p:extLst>
      <p:ext uri="{BB962C8B-B14F-4D97-AF65-F5344CB8AC3E}">
        <p14:creationId xmlns:p14="http://schemas.microsoft.com/office/powerpoint/2010/main" val="3969068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F9DD49-29DA-4402-9D5C-BC6200FAC304}" type="datetimeFigureOut">
              <a:rPr lang="en-US" smtClean="0"/>
              <a:t>10/12/2019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EEAAFB-0343-41E8-92E1-002FF406D458}" type="slidenum">
              <a:rPr lang="en-US" smtClean="0"/>
              <a:t>‹#›</a:t>
            </a:fld>
            <a:endParaRPr lang="en-US"/>
          </a:p>
        </p:txBody>
      </p:sp>
    </p:spTree>
    <p:extLst>
      <p:ext uri="{BB962C8B-B14F-4D97-AF65-F5344CB8AC3E}">
        <p14:creationId xmlns:p14="http://schemas.microsoft.com/office/powerpoint/2010/main" val="1854032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6F9DD49-29DA-4402-9D5C-BC6200FAC304}" type="datetimeFigureOut">
              <a:rPr lang="en-US" smtClean="0"/>
              <a:t>10/12/2019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EEAAFB-0343-41E8-92E1-002FF406D458}" type="slidenum">
              <a:rPr lang="en-US" smtClean="0"/>
              <a:t>‹#›</a:t>
            </a:fld>
            <a:endParaRPr lang="en-US"/>
          </a:p>
        </p:txBody>
      </p:sp>
    </p:spTree>
    <p:extLst>
      <p:ext uri="{BB962C8B-B14F-4D97-AF65-F5344CB8AC3E}">
        <p14:creationId xmlns:p14="http://schemas.microsoft.com/office/powerpoint/2010/main" val="2251079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6F9DD49-29DA-4402-9D5C-BC6200FAC304}" type="datetimeFigureOut">
              <a:rPr lang="en-US" smtClean="0"/>
              <a:t>10/12/2019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EEAAFB-0343-41E8-92E1-002FF406D458}" type="slidenum">
              <a:rPr lang="en-US" smtClean="0"/>
              <a:t>‹#›</a:t>
            </a:fld>
            <a:endParaRPr lang="en-US"/>
          </a:p>
        </p:txBody>
      </p:sp>
    </p:spTree>
    <p:extLst>
      <p:ext uri="{BB962C8B-B14F-4D97-AF65-F5344CB8AC3E}">
        <p14:creationId xmlns:p14="http://schemas.microsoft.com/office/powerpoint/2010/main" val="1856181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6F9DD49-29DA-4402-9D5C-BC6200FAC304}" type="datetimeFigureOut">
              <a:rPr lang="en-US" smtClean="0"/>
              <a:t>10/12/2019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EEAAFB-0343-41E8-92E1-002FF406D458}" type="slidenum">
              <a:rPr lang="en-US" smtClean="0"/>
              <a:t>‹#›</a:t>
            </a:fld>
            <a:endParaRPr lang="en-US"/>
          </a:p>
        </p:txBody>
      </p:sp>
    </p:spTree>
    <p:extLst>
      <p:ext uri="{BB962C8B-B14F-4D97-AF65-F5344CB8AC3E}">
        <p14:creationId xmlns:p14="http://schemas.microsoft.com/office/powerpoint/2010/main" val="1665276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9DD49-29DA-4402-9D5C-BC6200FAC304}" type="datetimeFigureOut">
              <a:rPr lang="en-US" smtClean="0"/>
              <a:t>10/12/2019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EEAAFB-0343-41E8-92E1-002FF406D458}" type="slidenum">
              <a:rPr lang="en-US" smtClean="0"/>
              <a:t>‹#›</a:t>
            </a:fld>
            <a:endParaRPr lang="en-US"/>
          </a:p>
        </p:txBody>
      </p:sp>
    </p:spTree>
    <p:extLst>
      <p:ext uri="{BB962C8B-B14F-4D97-AF65-F5344CB8AC3E}">
        <p14:creationId xmlns:p14="http://schemas.microsoft.com/office/powerpoint/2010/main" val="2127510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9DD49-29DA-4402-9D5C-BC6200FAC304}" type="datetimeFigureOut">
              <a:rPr lang="en-US" smtClean="0"/>
              <a:t>10/12/2019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EEAAFB-0343-41E8-92E1-002FF406D458}" type="slidenum">
              <a:rPr lang="en-US" smtClean="0"/>
              <a:t>‹#›</a:t>
            </a:fld>
            <a:endParaRPr lang="en-US"/>
          </a:p>
        </p:txBody>
      </p:sp>
    </p:spTree>
    <p:extLst>
      <p:ext uri="{BB962C8B-B14F-4D97-AF65-F5344CB8AC3E}">
        <p14:creationId xmlns:p14="http://schemas.microsoft.com/office/powerpoint/2010/main" val="3744678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9DD49-29DA-4402-9D5C-BC6200FAC304}" type="datetimeFigureOut">
              <a:rPr lang="en-US" smtClean="0"/>
              <a:t>10/12/2019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EEAAFB-0343-41E8-92E1-002FF406D458}" type="slidenum">
              <a:rPr lang="en-US" smtClean="0"/>
              <a:t>‹#›</a:t>
            </a:fld>
            <a:endParaRPr lang="en-US"/>
          </a:p>
        </p:txBody>
      </p:sp>
    </p:spTree>
    <p:extLst>
      <p:ext uri="{BB962C8B-B14F-4D97-AF65-F5344CB8AC3E}">
        <p14:creationId xmlns:p14="http://schemas.microsoft.com/office/powerpoint/2010/main" val="1901560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9DD49-29DA-4402-9D5C-BC6200FAC304}" type="datetimeFigureOut">
              <a:rPr lang="en-US" smtClean="0"/>
              <a:t>10/12/2019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EEAAFB-0343-41E8-92E1-002FF406D458}" type="slidenum">
              <a:rPr lang="en-US" smtClean="0"/>
              <a:t>‹#›</a:t>
            </a:fld>
            <a:endParaRPr lang="en-US"/>
          </a:p>
        </p:txBody>
      </p:sp>
    </p:spTree>
    <p:extLst>
      <p:ext uri="{BB962C8B-B14F-4D97-AF65-F5344CB8AC3E}">
        <p14:creationId xmlns:p14="http://schemas.microsoft.com/office/powerpoint/2010/main" val="5149419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393192"/>
            <a:ext cx="8074152" cy="5925312"/>
          </a:xfrm>
        </p:spPr>
        <p:txBody>
          <a:bodyPr>
            <a:normAutofit fontScale="92500" lnSpcReduction="20000"/>
          </a:bodyPr>
          <a:lstStyle/>
          <a:p>
            <a:r>
              <a:rPr lang="en-US" dirty="0"/>
              <a:t>很榮幸今天我和我的丈夫</a:t>
            </a:r>
            <a:r>
              <a:rPr lang="en-US" dirty="0">
                <a:latin typeface="Times New Roman" panose="02020603050405020304" pitchFamily="18" charset="0"/>
                <a:cs typeface="Times New Roman" panose="02020603050405020304" pitchFamily="18" charset="0"/>
              </a:rPr>
              <a:t>Darrell能與你們一同敬拜神。我記得在2018年4月你們慶祝設教40</a:t>
            </a:r>
            <a:r>
              <a:rPr lang="en-US" dirty="0" smtClean="0">
                <a:latin typeface="Times New Roman" panose="02020603050405020304" pitchFamily="18" charset="0"/>
                <a:cs typeface="Times New Roman" panose="02020603050405020304" pitchFamily="18" charset="0"/>
              </a:rPr>
              <a:t>週</a:t>
            </a:r>
            <a:r>
              <a:rPr lang="en-US" dirty="0" smtClean="0"/>
              <a:t>年的時候,我跟你們一起慶祝</a:t>
            </a:r>
            <a:r>
              <a:rPr lang="en-US" sz="3300" dirty="0"/>
              <a:t>。</a:t>
            </a:r>
            <a:r>
              <a:rPr lang="en-US" dirty="0" smtClean="0"/>
              <a:t>那是多麼光榮的一天,聽到你們的歷史和前任牧師的問候</a:t>
            </a:r>
            <a:r>
              <a:rPr lang="en-US" dirty="0"/>
              <a:t>，也感受到講道的力量</a:t>
            </a:r>
            <a:r>
              <a:rPr lang="en-US" dirty="0" smtClean="0"/>
              <a:t>。另外</a:t>
            </a:r>
            <a:r>
              <a:rPr lang="en-US" dirty="0"/>
              <a:t>，那天的敬拜也感動了我</a:t>
            </a:r>
            <a:r>
              <a:rPr lang="en-US" dirty="0" smtClean="0"/>
              <a:t>。 </a:t>
            </a:r>
            <a:r>
              <a:rPr lang="en-US" dirty="0" err="1" smtClean="0"/>
              <a:t>你們是一群喜愛敬拜上帝的人</a:t>
            </a:r>
            <a:r>
              <a:rPr lang="en-US" dirty="0"/>
              <a:t>。</a:t>
            </a:r>
          </a:p>
          <a:p>
            <a:endParaRPr lang="en-US" dirty="0"/>
          </a:p>
        </p:txBody>
      </p:sp>
    </p:spTree>
    <p:extLst>
      <p:ext uri="{BB962C8B-B14F-4D97-AF65-F5344CB8AC3E}">
        <p14:creationId xmlns:p14="http://schemas.microsoft.com/office/powerpoint/2010/main" val="3056593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939278" cy="5646611"/>
          </a:xfrm>
        </p:spPr>
        <p:txBody>
          <a:bodyPr>
            <a:normAutofit fontScale="85000" lnSpcReduction="10000"/>
          </a:bodyPr>
          <a:lstStyle/>
          <a:p>
            <a:r>
              <a:rPr lang="en-US" dirty="0"/>
              <a:t>這個文士走向耶穌。</a:t>
            </a:r>
            <a:r>
              <a:rPr lang="en-US" dirty="0" smtClean="0"/>
              <a:t>他也許不是那些跟耶穌辯論的宗教領袖中的一員,但是在所有過程中</a:t>
            </a:r>
            <a:r>
              <a:rPr lang="en-US" dirty="0"/>
              <a:t>，這個文士一直在場。</a:t>
            </a:r>
            <a:r>
              <a:rPr lang="en-US" dirty="0" smtClean="0"/>
              <a:t>從這段經文我們知道他已經聽到了耶穌與其他宗教領袖們的所有辯論,然後他從暗處走了出來,提出了自己的問題這段對話似乎與之前進行的對話不同</a:t>
            </a:r>
            <a:r>
              <a:rPr lang="en-US" dirty="0"/>
              <a:t>。</a:t>
            </a:r>
          </a:p>
          <a:p>
            <a:endParaRPr lang="en-US" dirty="0"/>
          </a:p>
        </p:txBody>
      </p:sp>
    </p:spTree>
    <p:extLst>
      <p:ext uri="{BB962C8B-B14F-4D97-AF65-F5344CB8AC3E}">
        <p14:creationId xmlns:p14="http://schemas.microsoft.com/office/powerpoint/2010/main" val="556603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normAutofit fontScale="92500" lnSpcReduction="20000"/>
          </a:bodyPr>
          <a:lstStyle/>
          <a:p>
            <a:r>
              <a:rPr lang="en-US" dirty="0"/>
              <a:t>他是真誠地問這些問題嗎？他想從這次的對話中得到什麼？他是在試圖絆倒耶穌，還是有更深的意義？</a:t>
            </a:r>
            <a:r>
              <a:rPr lang="en-US" dirty="0" smtClean="0"/>
              <a:t>記住,他是個專家</a:t>
            </a:r>
            <a:r>
              <a:rPr lang="en-US" dirty="0"/>
              <a:t>。他一生的工作就是解釋、捍衛律法。他不用看就能把整個律法背誦出來</a:t>
            </a:r>
            <a:r>
              <a:rPr lang="en-US" sz="3500" dirty="0"/>
              <a:t>。</a:t>
            </a:r>
            <a:r>
              <a:rPr lang="en-US" dirty="0" smtClean="0"/>
              <a:t>他卻來到耶穌面前,要求耶穌解釋律法。</a:t>
            </a:r>
            <a:endParaRPr lang="en-US" dirty="0"/>
          </a:p>
        </p:txBody>
      </p:sp>
    </p:spTree>
    <p:extLst>
      <p:ext uri="{BB962C8B-B14F-4D97-AF65-F5344CB8AC3E}">
        <p14:creationId xmlns:p14="http://schemas.microsoft.com/office/powerpoint/2010/main" val="3607212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 y="256032"/>
            <a:ext cx="8421624" cy="6272784"/>
          </a:xfrm>
        </p:spPr>
        <p:txBody>
          <a:bodyPr>
            <a:normAutofit fontScale="85000" lnSpcReduction="10000"/>
          </a:bodyPr>
          <a:lstStyle/>
          <a:p>
            <a:r>
              <a:rPr lang="en-US" dirty="0" smtClean="0"/>
              <a:t>我的丈夫是個法醫毒物學專家,他的工作是在法庭上作證</a:t>
            </a:r>
            <a:r>
              <a:rPr lang="en-US" dirty="0"/>
              <a:t>。他的專門領域是藥物和酒精對人體的影響</a:t>
            </a:r>
            <a:r>
              <a:rPr lang="en-US" dirty="0" smtClean="0"/>
              <a:t>。他是這方面的專家,而且對這方面的法律有深刻的了解</a:t>
            </a:r>
            <a:r>
              <a:rPr lang="en-US" sz="3300" dirty="0"/>
              <a:t>。</a:t>
            </a:r>
            <a:r>
              <a:rPr lang="en-US" sz="4500" dirty="0"/>
              <a:t>這個工作他已經做了40</a:t>
            </a:r>
            <a:r>
              <a:rPr lang="en-US" sz="4500" dirty="0" smtClean="0"/>
              <a:t>年了,每次他在證人席上作證時,地方檢察官都試圖想讓他人懷疑我丈夫的專家資格,但是他們都無法成功,因為我的丈夫是一個博學的人</a:t>
            </a:r>
            <a:r>
              <a:rPr lang="en-US" sz="4500" dirty="0"/>
              <a:t>。</a:t>
            </a:r>
          </a:p>
        </p:txBody>
      </p:sp>
    </p:spTree>
    <p:extLst>
      <p:ext uri="{BB962C8B-B14F-4D97-AF65-F5344CB8AC3E}">
        <p14:creationId xmlns:p14="http://schemas.microsoft.com/office/powerpoint/2010/main" val="3552050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lstStyle/>
          <a:p>
            <a:r>
              <a:rPr lang="en-US" sz="4200" dirty="0" err="1"/>
              <a:t>同樣的，</a:t>
            </a:r>
            <a:r>
              <a:rPr lang="en-US" sz="4200" dirty="0" err="1" smtClean="0"/>
              <a:t>這個文士也很難被人欺騙,讓人懷疑他的資格,或者混搖他對律法內容和含義的認知</a:t>
            </a:r>
            <a:r>
              <a:rPr lang="en-US" sz="4200" dirty="0" smtClean="0"/>
              <a:t>。 </a:t>
            </a:r>
            <a:r>
              <a:rPr lang="en-US" sz="4200" dirty="0" err="1" smtClean="0"/>
              <a:t>但是現在他想聽聽耶穌怎麼解釋他所深深了解</a:t>
            </a:r>
            <a:r>
              <a:rPr lang="en-US" sz="4200" dirty="0" err="1"/>
              <a:t>，並一生信靠的律法</a:t>
            </a:r>
            <a:r>
              <a:rPr lang="en-US" sz="4200" dirty="0"/>
              <a:t>。</a:t>
            </a:r>
          </a:p>
          <a:p>
            <a:endParaRPr lang="en-US" dirty="0"/>
          </a:p>
        </p:txBody>
      </p:sp>
    </p:spTree>
    <p:extLst>
      <p:ext uri="{BB962C8B-B14F-4D97-AF65-F5344CB8AC3E}">
        <p14:creationId xmlns:p14="http://schemas.microsoft.com/office/powerpoint/2010/main" val="663369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0362" y="301752"/>
            <a:ext cx="8067294" cy="6245352"/>
          </a:xfrm>
        </p:spPr>
        <p:txBody>
          <a:bodyPr>
            <a:noAutofit/>
          </a:bodyPr>
          <a:lstStyle/>
          <a:p>
            <a:pPr>
              <a:lnSpc>
                <a:spcPct val="120000"/>
              </a:lnSpc>
              <a:spcBef>
                <a:spcPts val="0"/>
              </a:spcBef>
            </a:pPr>
            <a:r>
              <a:rPr lang="en-US" sz="4000" dirty="0" err="1" smtClean="0"/>
              <a:t>耶穌引用了</a:t>
            </a:r>
            <a:r>
              <a:rPr lang="en-US" sz="4000" b="1" u="sng" dirty="0" err="1" smtClean="0"/>
              <a:t>示瑪</a:t>
            </a:r>
            <a:r>
              <a:rPr lang="zh-CN" altLang="en-US" sz="4000" dirty="0" smtClean="0"/>
              <a:t>的經文</a:t>
            </a:r>
            <a:r>
              <a:rPr lang="en-US" sz="4000" dirty="0" smtClean="0"/>
              <a:t>“</a:t>
            </a:r>
            <a:r>
              <a:rPr lang="en-US" sz="4000" dirty="0"/>
              <a:t>以色列啊,</a:t>
            </a:r>
            <a:r>
              <a:rPr lang="en-US" sz="4000" dirty="0" err="1"/>
              <a:t>你要聽</a:t>
            </a:r>
            <a:r>
              <a:rPr lang="en-US" sz="4000" dirty="0"/>
              <a:t>！”</a:t>
            </a:r>
            <a:r>
              <a:rPr lang="en-US" sz="4000" dirty="0" err="1"/>
              <a:t>回答他</a:t>
            </a:r>
            <a:r>
              <a:rPr lang="en-US" sz="4000" dirty="0" smtClean="0"/>
              <a:t>。 </a:t>
            </a:r>
            <a:r>
              <a:rPr lang="en-US" sz="4000" dirty="0" smtClean="0">
                <a:solidFill>
                  <a:srgbClr val="0033CC"/>
                </a:solidFill>
                <a:latin typeface="Times New Roman" panose="02020603050405020304" pitchFamily="18" charset="0"/>
                <a:cs typeface="Times New Roman" panose="02020603050405020304" pitchFamily="18" charset="0"/>
              </a:rPr>
              <a:t>(</a:t>
            </a:r>
            <a:r>
              <a:rPr lang="en-US" sz="4000" b="1" u="sng" dirty="0" err="1" smtClean="0">
                <a:solidFill>
                  <a:srgbClr val="0033CC"/>
                </a:solidFill>
              </a:rPr>
              <a:t>示瑪</a:t>
            </a:r>
            <a:r>
              <a:rPr lang="zh-CN" altLang="en-US" sz="4000" dirty="0" smtClean="0">
                <a:solidFill>
                  <a:srgbClr val="0033CC"/>
                </a:solidFill>
              </a:rPr>
              <a:t>是</a:t>
            </a:r>
            <a:r>
              <a:rPr lang="zh-CN" altLang="en-US" sz="4000" dirty="0" smtClean="0">
                <a:solidFill>
                  <a:srgbClr val="0033CC"/>
                </a:solidFill>
                <a:latin typeface="Times New Roman" panose="02020603050405020304" pitchFamily="18" charset="0"/>
                <a:cs typeface="Times New Roman" panose="02020603050405020304" pitchFamily="18" charset="0"/>
              </a:rPr>
              <a:t>敬</a:t>
            </a:r>
            <a:r>
              <a:rPr lang="zh-CN" altLang="en-US" sz="4000" dirty="0">
                <a:solidFill>
                  <a:srgbClr val="0033CC"/>
                </a:solidFill>
                <a:latin typeface="Times New Roman" panose="02020603050405020304" pitchFamily="18" charset="0"/>
                <a:cs typeface="Times New Roman" panose="02020603050405020304" pitchFamily="18" charset="0"/>
              </a:rPr>
              <a:t>虔猶太人每日需念誦的三段經</a:t>
            </a:r>
            <a:r>
              <a:rPr lang="zh-CN" altLang="en-US" sz="4000" dirty="0" smtClean="0">
                <a:solidFill>
                  <a:srgbClr val="0033CC"/>
                </a:solidFill>
                <a:latin typeface="Times New Roman" panose="02020603050405020304" pitchFamily="18" charset="0"/>
                <a:cs typeface="Times New Roman" panose="02020603050405020304" pitchFamily="18" charset="0"/>
              </a:rPr>
              <a:t>文</a:t>
            </a:r>
            <a:r>
              <a:rPr lang="en-US" altLang="zh-CN" sz="4000" dirty="0" smtClean="0">
                <a:solidFill>
                  <a:srgbClr val="0033CC"/>
                </a:solidFill>
                <a:latin typeface="Times New Roman" panose="02020603050405020304" pitchFamily="18" charset="0"/>
                <a:cs typeface="Times New Roman" panose="02020603050405020304" pitchFamily="18" charset="0"/>
              </a:rPr>
              <a:t>)</a:t>
            </a:r>
          </a:p>
          <a:p>
            <a:pPr>
              <a:lnSpc>
                <a:spcPct val="120000"/>
              </a:lnSpc>
              <a:spcBef>
                <a:spcPts val="0"/>
              </a:spcBef>
            </a:pPr>
            <a:r>
              <a:rPr lang="en-US" sz="4000" dirty="0" smtClean="0"/>
              <a:t>這段經文記載在申命記</a:t>
            </a:r>
            <a:r>
              <a:rPr lang="en-US" sz="4000" dirty="0">
                <a:latin typeface="Times New Roman" panose="02020603050405020304" pitchFamily="18" charset="0"/>
                <a:cs typeface="Times New Roman" panose="02020603050405020304" pitchFamily="18" charset="0"/>
              </a:rPr>
              <a:t>6章 4-5</a:t>
            </a:r>
            <a:r>
              <a:rPr lang="en-US" sz="4000" dirty="0" smtClean="0"/>
              <a:t>節:以色列啊,你要聽</a:t>
            </a:r>
            <a:r>
              <a:rPr lang="en-US" sz="4000" dirty="0"/>
              <a:t>！耶和華我們神是獨一的主</a:t>
            </a:r>
            <a:r>
              <a:rPr lang="en-US" sz="4000" dirty="0" smtClean="0"/>
              <a:t>。</a:t>
            </a:r>
          </a:p>
          <a:p>
            <a:pPr>
              <a:lnSpc>
                <a:spcPct val="120000"/>
              </a:lnSpc>
              <a:spcBef>
                <a:spcPts val="0"/>
              </a:spcBef>
            </a:pPr>
            <a:r>
              <a:rPr lang="en-US" sz="4000" dirty="0" smtClean="0"/>
              <a:t>耶穌將</a:t>
            </a:r>
            <a:r>
              <a:rPr lang="en-US" sz="4000" dirty="0">
                <a:latin typeface="Times New Roman" panose="02020603050405020304" pitchFamily="18" charset="0"/>
                <a:cs typeface="Times New Roman" panose="02020603050405020304" pitchFamily="18" charset="0"/>
              </a:rPr>
              <a:t>613條律法精簡為兩條。祂將這兩條作為其他611條的基石</a:t>
            </a:r>
            <a:r>
              <a:rPr lang="en-US" sz="4000" dirty="0" smtClean="0">
                <a:latin typeface="Times New Roman" panose="02020603050405020304" pitchFamily="18" charset="0"/>
                <a:cs typeface="Times New Roman" panose="02020603050405020304" pitchFamily="18" charset="0"/>
              </a:rPr>
              <a:t>。</a:t>
            </a:r>
            <a:endParaRPr lang="en-US" sz="4000" dirty="0"/>
          </a:p>
        </p:txBody>
      </p:sp>
    </p:spTree>
    <p:extLst>
      <p:ext uri="{BB962C8B-B14F-4D97-AF65-F5344CB8AC3E}">
        <p14:creationId xmlns:p14="http://schemas.microsoft.com/office/powerpoint/2010/main" val="2345632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438912"/>
            <a:ext cx="7966710" cy="6089904"/>
          </a:xfrm>
        </p:spPr>
        <p:txBody>
          <a:bodyPr>
            <a:normAutofit fontScale="85000" lnSpcReduction="20000"/>
          </a:bodyPr>
          <a:lstStyle/>
          <a:p>
            <a:r>
              <a:rPr lang="en-US" dirty="0" err="1"/>
              <a:t>祂這樣做的原因是因為祂知道</a:t>
            </a:r>
            <a:r>
              <a:rPr lang="en-US" b="1" u="sng" dirty="0" err="1"/>
              <a:t>示瑪</a:t>
            </a:r>
            <a:r>
              <a:rPr lang="en-US" dirty="0" err="1"/>
              <a:t>是猶太人信仰的基石，</a:t>
            </a:r>
            <a:r>
              <a:rPr lang="en-US" dirty="0" err="1" smtClean="0"/>
              <a:t>也是猶太人祈禱</a:t>
            </a:r>
            <a:r>
              <a:rPr lang="zh-CN" altLang="en-US" dirty="0" smtClean="0"/>
              <a:t>文</a:t>
            </a:r>
            <a:r>
              <a:rPr lang="en-US" dirty="0" smtClean="0"/>
              <a:t>中</a:t>
            </a:r>
            <a:r>
              <a:rPr lang="zh-CN" altLang="en-US" dirty="0" smtClean="0"/>
              <a:t>最</a:t>
            </a:r>
            <a:r>
              <a:rPr lang="en-US" dirty="0" smtClean="0"/>
              <a:t>重要的祈禱</a:t>
            </a:r>
            <a:r>
              <a:rPr lang="en-US" dirty="0"/>
              <a:t>。通常是猶太兒童學習的第一段經文。每天早晚他們都要念</a:t>
            </a:r>
            <a:r>
              <a:rPr lang="en-US" b="1" u="sng" dirty="0"/>
              <a:t>示瑪</a:t>
            </a:r>
            <a:r>
              <a:rPr lang="en-US" dirty="0"/>
              <a:t>。在崇高的聖日，以及人們過世時都要誦讀</a:t>
            </a:r>
            <a:r>
              <a:rPr lang="en-US" b="1" u="sng" dirty="0"/>
              <a:t>示瑪</a:t>
            </a:r>
            <a:r>
              <a:rPr lang="en-US" dirty="0"/>
              <a:t>。它也是聖約的核心</a:t>
            </a:r>
            <a:r>
              <a:rPr lang="en-US" dirty="0" smtClean="0"/>
              <a:t>，</a:t>
            </a:r>
            <a:r>
              <a:rPr lang="zh-CN" altLang="en-US" dirty="0" smtClean="0"/>
              <a:t>也是</a:t>
            </a:r>
            <a:r>
              <a:rPr lang="en-US" dirty="0" err="1" smtClean="0"/>
              <a:t>他們敬拜上帝時的儀式</a:t>
            </a:r>
            <a:r>
              <a:rPr lang="en-US" dirty="0" err="1"/>
              <a:t>。</a:t>
            </a:r>
            <a:r>
              <a:rPr lang="en-US" b="1" u="sng" dirty="0" err="1"/>
              <a:t>示瑪</a:t>
            </a:r>
            <a:r>
              <a:rPr lang="en-US" dirty="0" err="1"/>
              <a:t>把猶太人聯繫在一起，定義了什麼是猶太人</a:t>
            </a:r>
            <a:r>
              <a:rPr lang="en-US" dirty="0"/>
              <a:t>。</a:t>
            </a:r>
          </a:p>
          <a:p>
            <a:endParaRPr lang="en-US" dirty="0"/>
          </a:p>
        </p:txBody>
      </p:sp>
    </p:spTree>
    <p:extLst>
      <p:ext uri="{BB962C8B-B14F-4D97-AF65-F5344CB8AC3E}">
        <p14:creationId xmlns:p14="http://schemas.microsoft.com/office/powerpoint/2010/main" val="2204472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lstStyle/>
          <a:p>
            <a:r>
              <a:rPr lang="en-US" sz="4000" b="1" u="sng" dirty="0"/>
              <a:t>示瑪</a:t>
            </a:r>
            <a:r>
              <a:rPr lang="en-US" sz="4000" dirty="0"/>
              <a:t>告訴猶太人，他們與獨一的上帝立過約。他們有特殊的身份，跟所有其他民族不同。這是他們對耶和華的忠誠誓言。它指導猶太人該如何行事。</a:t>
            </a:r>
          </a:p>
          <a:p>
            <a:endParaRPr lang="en-US" dirty="0"/>
          </a:p>
        </p:txBody>
      </p:sp>
    </p:spTree>
    <p:extLst>
      <p:ext uri="{BB962C8B-B14F-4D97-AF65-F5344CB8AC3E}">
        <p14:creationId xmlns:p14="http://schemas.microsoft.com/office/powerpoint/2010/main" val="1307815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normAutofit fontScale="92500" lnSpcReduction="10000"/>
          </a:bodyPr>
          <a:lstStyle/>
          <a:p>
            <a:r>
              <a:rPr lang="en-US" dirty="0"/>
              <a:t>耶穌說這是第一重要的誡命。然後，他加上了利未記19章18節 </a:t>
            </a:r>
            <a:r>
              <a:rPr lang="en-US" dirty="0" smtClean="0"/>
              <a:t> “</a:t>
            </a:r>
            <a:r>
              <a:rPr lang="en-US" dirty="0" err="1"/>
              <a:t>愛鄰舍如自己</a:t>
            </a:r>
            <a:r>
              <a:rPr lang="en-US" dirty="0" smtClean="0"/>
              <a:t>”,</a:t>
            </a:r>
            <a:r>
              <a:rPr lang="en-US" dirty="0" err="1" smtClean="0"/>
              <a:t>這是第二重要的誡命</a:t>
            </a:r>
            <a:r>
              <a:rPr lang="en-US" dirty="0" err="1"/>
              <a:t>。</a:t>
            </a:r>
            <a:r>
              <a:rPr lang="en-US" dirty="0" err="1" smtClean="0"/>
              <a:t>這兩個誡命以前沒有被放在一起,但是猶太人知道利未記上寫的誡命是他們順從上帝</a:t>
            </a:r>
            <a:r>
              <a:rPr lang="zh-CN" altLang="en-US" dirty="0" smtClean="0"/>
              <a:t>必須要</a:t>
            </a:r>
            <a:r>
              <a:rPr lang="en-US" dirty="0" err="1" smtClean="0"/>
              <a:t>做的</a:t>
            </a:r>
            <a:r>
              <a:rPr lang="en-US" dirty="0"/>
              <a:t>。</a:t>
            </a:r>
          </a:p>
          <a:p>
            <a:endParaRPr lang="en-US" dirty="0"/>
          </a:p>
        </p:txBody>
      </p:sp>
    </p:spTree>
    <p:extLst>
      <p:ext uri="{BB962C8B-B14F-4D97-AF65-F5344CB8AC3E}">
        <p14:creationId xmlns:p14="http://schemas.microsoft.com/office/powerpoint/2010/main" val="14685744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301752"/>
            <a:ext cx="8284464" cy="6217920"/>
          </a:xfrm>
        </p:spPr>
        <p:txBody>
          <a:bodyPr>
            <a:noAutofit/>
          </a:bodyPr>
          <a:lstStyle/>
          <a:p>
            <a:pPr>
              <a:lnSpc>
                <a:spcPct val="114000"/>
              </a:lnSpc>
              <a:spcBef>
                <a:spcPts val="0"/>
              </a:spcBef>
            </a:pPr>
            <a:r>
              <a:rPr lang="en-US" sz="3600" b="1" u="sng" dirty="0" smtClean="0"/>
              <a:t>示瑪</a:t>
            </a:r>
            <a:r>
              <a:rPr lang="en-US" sz="3600" dirty="0" smtClean="0"/>
              <a:t>是耶穌所信奉的信條,是祂的信仰宣言。每天早晚都會誦讀,是祂靈魂的祈禱在耶穌很小的時候,約瑟就會把這些經文教給耶穌</a:t>
            </a:r>
            <a:r>
              <a:rPr lang="en-US" sz="3600" dirty="0"/>
              <a:t>。</a:t>
            </a:r>
            <a:r>
              <a:rPr lang="en-US" sz="3600" dirty="0" smtClean="0"/>
              <a:t>耶穌在聖日,在會堂裡敬拜時</a:t>
            </a:r>
            <a:r>
              <a:rPr lang="en-US" sz="3600" dirty="0"/>
              <a:t>會</a:t>
            </a:r>
            <a:r>
              <a:rPr lang="en-US" sz="3600" dirty="0" smtClean="0"/>
              <a:t>聽到。這些經文深刻地告訴耶穌,祂是猶太人</a:t>
            </a:r>
            <a:r>
              <a:rPr lang="en-US" sz="3600" dirty="0"/>
              <a:t>。經文內容深深進入他的思想。</a:t>
            </a:r>
            <a:r>
              <a:rPr lang="en-US" sz="3600" dirty="0" smtClean="0"/>
              <a:t>祂看到瑪麗亞和約瑟按照經文的教導過生活</a:t>
            </a:r>
            <a:r>
              <a:rPr lang="en-US" sz="3600" dirty="0"/>
              <a:t>。</a:t>
            </a:r>
            <a:r>
              <a:rPr lang="en-US" sz="3600" b="1" u="sng" dirty="0"/>
              <a:t>示瑪</a:t>
            </a:r>
            <a:r>
              <a:rPr lang="en-US" sz="3600" dirty="0"/>
              <a:t>也教導他們如何敬畏耶和華以及怎麼跟他們的猶太同胞相處</a:t>
            </a:r>
            <a:r>
              <a:rPr lang="en-US" sz="3600" dirty="0" smtClean="0"/>
              <a:t>。</a:t>
            </a:r>
            <a:endParaRPr lang="en-US" sz="3600" dirty="0"/>
          </a:p>
        </p:txBody>
      </p:sp>
    </p:spTree>
    <p:extLst>
      <p:ext uri="{BB962C8B-B14F-4D97-AF65-F5344CB8AC3E}">
        <p14:creationId xmlns:p14="http://schemas.microsoft.com/office/powerpoint/2010/main" val="286285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989320"/>
          </a:xfrm>
        </p:spPr>
        <p:txBody>
          <a:bodyPr>
            <a:normAutofit fontScale="77500" lnSpcReduction="20000"/>
          </a:bodyPr>
          <a:lstStyle/>
          <a:p>
            <a:pPr>
              <a:lnSpc>
                <a:spcPct val="134000"/>
              </a:lnSpc>
            </a:pPr>
            <a:r>
              <a:rPr lang="en-US" dirty="0" err="1" smtClean="0">
                <a:latin typeface="Times New Roman" panose="02020603050405020304" pitchFamily="18" charset="0"/>
                <a:cs typeface="Times New Roman" panose="02020603050405020304" pitchFamily="18" charset="0"/>
              </a:rPr>
              <a:t>文士同意耶穌說的</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他跟耶穌說</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 </a:t>
            </a:r>
            <a:r>
              <a:rPr lang="en-US" dirty="0" err="1" smtClean="0">
                <a:latin typeface="Times New Roman" panose="02020603050405020304" pitchFamily="18" charset="0"/>
                <a:cs typeface="Times New Roman" panose="02020603050405020304" pitchFamily="18" charset="0"/>
              </a:rPr>
              <a:t>你是對的</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他進一步說</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這比一切燔祭和各樣祭祀都重要得多</a:t>
            </a:r>
            <a:r>
              <a:rPr lang="en-US" dirty="0">
                <a:latin typeface="Times New Roman" panose="02020603050405020304" pitchFamily="18" charset="0"/>
                <a:cs typeface="Times New Roman" panose="02020603050405020304" pitchFamily="18" charset="0"/>
              </a:rPr>
              <a:t>。” </a:t>
            </a:r>
            <a:r>
              <a:rPr lang="en-US" dirty="0" smtClean="0"/>
              <a:t>文士接受了耶穌所說的話,並且做出了大膽的解釋</a:t>
            </a:r>
            <a:r>
              <a:rPr lang="en-US" dirty="0"/>
              <a:t>。</a:t>
            </a:r>
            <a:r>
              <a:rPr lang="en-US" dirty="0" smtClean="0"/>
              <a:t>他的解釋與其他宗教領袖們的不同,其他宗教領袖們是藉著儀式和外在習俗與上帝建立關係。</a:t>
            </a:r>
            <a:r>
              <a:rPr lang="zh-CN" altLang="en-US" dirty="0" smtClean="0"/>
              <a:t>這裡</a:t>
            </a:r>
            <a:r>
              <a:rPr lang="en-US" dirty="0" err="1" smtClean="0"/>
              <a:t>文士表達的可能是:與上帝建立關係最基本,最重要的是毫無保留地獻上自己</a:t>
            </a:r>
            <a:r>
              <a:rPr lang="en-US" dirty="0" err="1"/>
              <a:t>，</a:t>
            </a:r>
            <a:r>
              <a:rPr lang="en-US" dirty="0" err="1" smtClean="0"/>
              <a:t>而不是獻動物當祭品</a:t>
            </a:r>
            <a:r>
              <a:rPr lang="en-US" dirty="0"/>
              <a:t>。</a:t>
            </a:r>
            <a:endParaRPr lang="en-US" dirty="0"/>
          </a:p>
        </p:txBody>
      </p:sp>
    </p:spTree>
    <p:extLst>
      <p:ext uri="{BB962C8B-B14F-4D97-AF65-F5344CB8AC3E}">
        <p14:creationId xmlns:p14="http://schemas.microsoft.com/office/powerpoint/2010/main" val="2980788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2064" y="320040"/>
            <a:ext cx="8257032" cy="5856923"/>
          </a:xfrm>
        </p:spPr>
        <p:txBody>
          <a:bodyPr>
            <a:normAutofit fontScale="85000" lnSpcReduction="20000"/>
          </a:bodyPr>
          <a:lstStyle/>
          <a:p>
            <a:r>
              <a:rPr lang="en-US" dirty="0"/>
              <a:t>認識我的人都知道我喜愛敬拜上帝。感謝神，在我跟隨基督的過程中，</a:t>
            </a:r>
            <a:r>
              <a:rPr lang="en-US" dirty="0" smtClean="0"/>
              <a:t>有很多機會帶領敬拜,並教導人們用不同的方式敬拜上帝</a:t>
            </a:r>
            <a:r>
              <a:rPr lang="en-US" dirty="0"/>
              <a:t>。當我擔任</a:t>
            </a:r>
            <a:r>
              <a:rPr lang="en-US" sz="4200" dirty="0">
                <a:latin typeface="Times New Roman" panose="02020603050405020304" pitchFamily="18" charset="0"/>
                <a:cs typeface="Times New Roman" panose="02020603050405020304" pitchFamily="18" charset="0"/>
              </a:rPr>
              <a:t>Los </a:t>
            </a:r>
            <a:r>
              <a:rPr lang="en-US" sz="4200" dirty="0" err="1">
                <a:latin typeface="Times New Roman" panose="02020603050405020304" pitchFamily="18" charset="0"/>
                <a:cs typeface="Times New Roman" panose="02020603050405020304" pitchFamily="18" charset="0"/>
              </a:rPr>
              <a:t>Ranchos</a:t>
            </a:r>
            <a:r>
              <a:rPr lang="en-US" dirty="0" err="1"/>
              <a:t>中會副</a:t>
            </a:r>
            <a:r>
              <a:rPr lang="zh-CN" altLang="en-US" dirty="0"/>
              <a:t>議長</a:t>
            </a:r>
            <a:r>
              <a:rPr lang="en-US" dirty="0"/>
              <a:t>和</a:t>
            </a:r>
            <a:r>
              <a:rPr lang="zh-CN" altLang="en-US" dirty="0"/>
              <a:t>議長</a:t>
            </a:r>
            <a:r>
              <a:rPr lang="en-US" dirty="0" err="1"/>
              <a:t>時，我也有幸在我們長老會的各個聚會時擔任崇拜負責人。我很喜歡把長老會中不同教會的人們聚集起來，幫助帶領</a:t>
            </a:r>
            <a:r>
              <a:rPr lang="zh-CN" altLang="en-US" dirty="0"/>
              <a:t>眾</a:t>
            </a:r>
            <a:r>
              <a:rPr lang="en-US" dirty="0" err="1"/>
              <a:t>會友們一齊讚美、榮耀我們的主耶穌基督</a:t>
            </a:r>
            <a:r>
              <a:rPr lang="en-US" dirty="0"/>
              <a:t>。</a:t>
            </a:r>
          </a:p>
          <a:p>
            <a:endParaRPr lang="en-US" dirty="0"/>
          </a:p>
        </p:txBody>
      </p:sp>
    </p:spTree>
    <p:extLst>
      <p:ext uri="{BB962C8B-B14F-4D97-AF65-F5344CB8AC3E}">
        <p14:creationId xmlns:p14="http://schemas.microsoft.com/office/powerpoint/2010/main" val="22504330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normAutofit/>
          </a:bodyPr>
          <a:lstStyle/>
          <a:p>
            <a:r>
              <a:rPr lang="en-US" sz="4000" dirty="0" err="1" smtClean="0"/>
              <a:t>雖然文士是藉著祭祀制度的象徵</a:t>
            </a:r>
            <a:r>
              <a:rPr lang="en-US" sz="4000" dirty="0" smtClean="0"/>
              <a:t> </a:t>
            </a:r>
            <a:r>
              <a:rPr lang="en-US" sz="4000" dirty="0" err="1" smtClean="0"/>
              <a:t>意義來說明敬拜是整個人完全獻上給耶和華,但</a:t>
            </a:r>
            <a:r>
              <a:rPr lang="zh-CN" altLang="en-US" sz="4000" dirty="0" smtClean="0"/>
              <a:t>是他</a:t>
            </a:r>
            <a:r>
              <a:rPr lang="en-US" sz="4000" dirty="0" err="1" smtClean="0"/>
              <a:t>是在傳達他同意耶穌的論點</a:t>
            </a:r>
            <a:r>
              <a:rPr lang="en-US" sz="4000" dirty="0" err="1"/>
              <a:t>：一個人想敬拜上帝，</a:t>
            </a:r>
            <a:r>
              <a:rPr lang="en-US" sz="4000" dirty="0" err="1" smtClean="0"/>
              <a:t>不能有所保留,必須全人投入,盡心盡性</a:t>
            </a:r>
            <a:r>
              <a:rPr lang="en-US" sz="4000" dirty="0" err="1"/>
              <a:t>、盡意、</a:t>
            </a:r>
            <a:r>
              <a:rPr lang="en-US" sz="4000" dirty="0" err="1" smtClean="0"/>
              <a:t>盡力愛你的神</a:t>
            </a:r>
            <a:r>
              <a:rPr lang="en-US" sz="4000" dirty="0"/>
              <a:t>。</a:t>
            </a:r>
          </a:p>
          <a:p>
            <a:endParaRPr lang="en-US" dirty="0"/>
          </a:p>
        </p:txBody>
      </p:sp>
    </p:spTree>
    <p:extLst>
      <p:ext uri="{BB962C8B-B14F-4D97-AF65-F5344CB8AC3E}">
        <p14:creationId xmlns:p14="http://schemas.microsoft.com/office/powerpoint/2010/main" val="22656312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8021574" cy="5646611"/>
          </a:xfrm>
        </p:spPr>
        <p:txBody>
          <a:bodyPr/>
          <a:lstStyle/>
          <a:p>
            <a:r>
              <a:rPr lang="en-US" dirty="0" err="1"/>
              <a:t>那就是敬拜</a:t>
            </a:r>
            <a:r>
              <a:rPr lang="en-US" dirty="0" smtClean="0"/>
              <a:t>。</a:t>
            </a:r>
          </a:p>
          <a:p>
            <a:r>
              <a:rPr lang="en-US" dirty="0" err="1" smtClean="0"/>
              <a:t>敬拜就是全心全意地,毫無保留地獻上自己</a:t>
            </a:r>
            <a:r>
              <a:rPr lang="en-US" dirty="0" err="1"/>
              <a:t>。無論你感覺如何</a:t>
            </a:r>
            <a:r>
              <a:rPr lang="en-US" dirty="0"/>
              <a:t>。</a:t>
            </a:r>
          </a:p>
          <a:p>
            <a:endParaRPr lang="en-US" dirty="0"/>
          </a:p>
        </p:txBody>
      </p:sp>
    </p:spTree>
    <p:extLst>
      <p:ext uri="{BB962C8B-B14F-4D97-AF65-F5344CB8AC3E}">
        <p14:creationId xmlns:p14="http://schemas.microsoft.com/office/powerpoint/2010/main" val="21350776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normAutofit fontScale="92500" lnSpcReduction="10000"/>
          </a:bodyPr>
          <a:lstStyle/>
          <a:p>
            <a:r>
              <a:rPr lang="en-US" dirty="0"/>
              <a:t>這位文士是不是渴望回到敬拜的真諦，回到跟隨神的真正含義，</a:t>
            </a:r>
            <a:r>
              <a:rPr lang="en-US" dirty="0" smtClean="0"/>
              <a:t>所以當他聽到耶穌講話時,他聽到了真理呢</a:t>
            </a:r>
            <a:r>
              <a:rPr lang="en-US" dirty="0"/>
              <a:t>？還是他厭倦了擁有所有“正確”的答案，卻沒有生命可以給予那些傾聽他教導的人呢？</a:t>
            </a:r>
          </a:p>
          <a:p>
            <a:endParaRPr lang="en-US" dirty="0"/>
          </a:p>
        </p:txBody>
      </p:sp>
    </p:spTree>
    <p:extLst>
      <p:ext uri="{BB962C8B-B14F-4D97-AF65-F5344CB8AC3E}">
        <p14:creationId xmlns:p14="http://schemas.microsoft.com/office/powerpoint/2010/main" val="30087512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47472"/>
            <a:ext cx="7957566" cy="5829491"/>
          </a:xfrm>
        </p:spPr>
        <p:txBody>
          <a:bodyPr>
            <a:noAutofit/>
          </a:bodyPr>
          <a:lstStyle/>
          <a:p>
            <a:r>
              <a:rPr lang="en-US" sz="3800" dirty="0" smtClean="0"/>
              <a:t>文士是不是在耶穌說“</a:t>
            </a:r>
            <a:r>
              <a:rPr lang="en-US" sz="3800" dirty="0"/>
              <a:t>你離上帝的國不遠”</a:t>
            </a:r>
            <a:r>
              <a:rPr lang="en-US" sz="3800" dirty="0" smtClean="0"/>
              <a:t>時,開始從</a:t>
            </a:r>
            <a:r>
              <a:rPr lang="en-US" sz="3800" b="1" u="sng" dirty="0" smtClean="0"/>
              <a:t>示瑪</a:t>
            </a:r>
            <a:r>
              <a:rPr lang="en-US" sz="3800" dirty="0" smtClean="0"/>
              <a:t>中看到了耶穌呢</a:t>
            </a:r>
            <a:r>
              <a:rPr lang="en-US" sz="3800" dirty="0"/>
              <a:t>？還是他看出耶穌是</a:t>
            </a:r>
            <a:r>
              <a:rPr lang="en-US" sz="3800" b="1" u="sng" dirty="0"/>
              <a:t>示瑪</a:t>
            </a:r>
            <a:r>
              <a:rPr lang="en-US" sz="3800" dirty="0"/>
              <a:t>書上所說的實現了呢？</a:t>
            </a:r>
            <a:r>
              <a:rPr lang="en-US" sz="3800" dirty="0" smtClean="0"/>
              <a:t>文士站在耶穌面前,耶穌是主,祂跟上帝是合一的</a:t>
            </a:r>
            <a:r>
              <a:rPr lang="en-US" sz="3800" dirty="0"/>
              <a:t>。文士看得出來嗎？我不知道這位博學的文士是否能產生這樣的聯想？或是還想不到呢</a:t>
            </a:r>
            <a:r>
              <a:rPr lang="en-US" sz="3800" dirty="0" smtClean="0"/>
              <a:t>？</a:t>
            </a:r>
            <a:endParaRPr lang="en-US" sz="3800" dirty="0"/>
          </a:p>
        </p:txBody>
      </p:sp>
    </p:spTree>
    <p:extLst>
      <p:ext uri="{BB962C8B-B14F-4D97-AF65-F5344CB8AC3E}">
        <p14:creationId xmlns:p14="http://schemas.microsoft.com/office/powerpoint/2010/main" val="39048777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normAutofit/>
          </a:bodyPr>
          <a:lstStyle/>
          <a:p>
            <a:r>
              <a:rPr lang="en-US" sz="4200" dirty="0"/>
              <a:t>我不知道今天早上各位跟主建立了什麼關係？您對耶穌有沒有新的認識與了解？</a:t>
            </a:r>
            <a:r>
              <a:rPr lang="en-US" sz="4200" dirty="0" smtClean="0"/>
              <a:t>您是否發現自己從暗處走出來,走近耶穌,問耶穌那些困擾你內心的問題</a:t>
            </a:r>
            <a:r>
              <a:rPr lang="en-US" sz="4200" dirty="0"/>
              <a:t>？就像那位文士一樣</a:t>
            </a:r>
            <a:r>
              <a:rPr lang="en-US" sz="4200" dirty="0" smtClean="0"/>
              <a:t>？</a:t>
            </a:r>
            <a:endParaRPr lang="en-US" sz="4200" dirty="0"/>
          </a:p>
        </p:txBody>
      </p:sp>
    </p:spTree>
    <p:extLst>
      <p:ext uri="{BB962C8B-B14F-4D97-AF65-F5344CB8AC3E}">
        <p14:creationId xmlns:p14="http://schemas.microsoft.com/office/powerpoint/2010/main" val="26588820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8012430" cy="5646611"/>
          </a:xfrm>
        </p:spPr>
        <p:txBody>
          <a:bodyPr>
            <a:normAutofit fontScale="92500" lnSpcReduction="10000"/>
          </a:bodyPr>
          <a:lstStyle/>
          <a:p>
            <a:r>
              <a:rPr lang="en-US" dirty="0"/>
              <a:t>我們可以從這段經文中學到的是，我們要將自己完全帶到上帝面前。耶穌會在我們的問題，懷疑，渴望和困惑中跟我們見面。耶穌向我們伸出手時，絲毫不保留，我敢說，祂要我們接近祂時，也毫不保留，退縮。</a:t>
            </a:r>
          </a:p>
          <a:p>
            <a:endParaRPr lang="en-US" dirty="0"/>
          </a:p>
        </p:txBody>
      </p:sp>
    </p:spTree>
    <p:extLst>
      <p:ext uri="{BB962C8B-B14F-4D97-AF65-F5344CB8AC3E}">
        <p14:creationId xmlns:p14="http://schemas.microsoft.com/office/powerpoint/2010/main" val="2858048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normAutofit/>
          </a:bodyPr>
          <a:lstStyle/>
          <a:p>
            <a:pPr>
              <a:spcBef>
                <a:spcPts val="0"/>
              </a:spcBef>
            </a:pPr>
            <a:r>
              <a:rPr lang="en-US" sz="4000" dirty="0" err="1" smtClean="0"/>
              <a:t>那就是敬拜,將自己完全的帶到</a:t>
            </a:r>
            <a:endParaRPr lang="en-US" sz="4000" dirty="0" smtClean="0"/>
          </a:p>
          <a:p>
            <a:pPr>
              <a:spcBef>
                <a:spcPts val="0"/>
              </a:spcBef>
            </a:pPr>
            <a:r>
              <a:rPr lang="en-US" sz="4000" dirty="0" err="1" smtClean="0"/>
              <a:t>上帝的面前</a:t>
            </a:r>
            <a:r>
              <a:rPr lang="en-US" sz="4000" dirty="0" err="1"/>
              <a:t>，</a:t>
            </a:r>
            <a:r>
              <a:rPr lang="en-US" sz="4000" dirty="0" err="1" smtClean="0"/>
              <a:t>並接受上帝的“是和</a:t>
            </a:r>
            <a:endParaRPr lang="en-US" sz="4000" dirty="0" smtClean="0"/>
          </a:p>
          <a:p>
            <a:pPr>
              <a:spcBef>
                <a:spcPts val="0"/>
              </a:spcBef>
            </a:pPr>
            <a:r>
              <a:rPr lang="en-US" sz="4000" dirty="0" err="1" smtClean="0"/>
              <a:t>阿們</a:t>
            </a:r>
            <a:r>
              <a:rPr lang="en-US" sz="4000" dirty="0"/>
              <a:t>”。</a:t>
            </a:r>
          </a:p>
          <a:p>
            <a:pPr>
              <a:spcBef>
                <a:spcPts val="0"/>
              </a:spcBef>
            </a:pPr>
            <a:endParaRPr lang="en-US" sz="4000" dirty="0" smtClean="0"/>
          </a:p>
          <a:p>
            <a:pPr>
              <a:spcBef>
                <a:spcPts val="0"/>
              </a:spcBef>
            </a:pPr>
            <a:r>
              <a:rPr lang="en-US" sz="4000" dirty="0" err="1" smtClean="0"/>
              <a:t>感謝上帝</a:t>
            </a:r>
            <a:r>
              <a:rPr lang="en-US" sz="4000" dirty="0" smtClean="0"/>
              <a:t>。</a:t>
            </a:r>
            <a:r>
              <a:rPr lang="en-US" dirty="0"/>
              <a:t> </a:t>
            </a:r>
          </a:p>
          <a:p>
            <a:endParaRPr lang="en-US" dirty="0"/>
          </a:p>
        </p:txBody>
      </p:sp>
    </p:spTree>
    <p:extLst>
      <p:ext uri="{BB962C8B-B14F-4D97-AF65-F5344CB8AC3E}">
        <p14:creationId xmlns:p14="http://schemas.microsoft.com/office/powerpoint/2010/main" val="269886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normAutofit fontScale="85000" lnSpcReduction="10000"/>
          </a:bodyPr>
          <a:lstStyle/>
          <a:p>
            <a:r>
              <a:rPr lang="en-US" dirty="0"/>
              <a:t>我很感謝有機會參與我們中會裡大多數教會的崇拜，看到我們弟兄姐妹如何用不同的文字，儀式和語言表達對上帝的敬拜。據我所知，在任何星期日，我們各個教會加起來至少有八種不同語言的崇拜。上週日是世界聖餐日，</a:t>
            </a:r>
            <a:r>
              <a:rPr lang="zh-CN" altLang="en-US" dirty="0"/>
              <a:t>更</a:t>
            </a:r>
            <a:r>
              <a:rPr lang="en-US" dirty="0" err="1"/>
              <a:t>提醒</a:t>
            </a:r>
            <a:r>
              <a:rPr lang="zh-CN" altLang="en-US" dirty="0"/>
              <a:t>了</a:t>
            </a:r>
            <a:r>
              <a:rPr lang="en-US" dirty="0" err="1"/>
              <a:t>我們在</a:t>
            </a:r>
            <a:r>
              <a:rPr lang="zh-CN" altLang="en-US" dirty="0"/>
              <a:t>全世界各個角落有無數教會用不同的方式</a:t>
            </a:r>
            <a:r>
              <a:rPr lang="en-US" dirty="0" err="1"/>
              <a:t>敬拜</a:t>
            </a:r>
            <a:r>
              <a:rPr lang="zh-CN" altLang="en-US" dirty="0"/>
              <a:t>神</a:t>
            </a:r>
            <a:r>
              <a:rPr lang="en-US" dirty="0" smtClean="0"/>
              <a:t>。</a:t>
            </a:r>
            <a:endParaRPr lang="en-US" dirty="0"/>
          </a:p>
        </p:txBody>
      </p:sp>
    </p:spTree>
    <p:extLst>
      <p:ext uri="{BB962C8B-B14F-4D97-AF65-F5344CB8AC3E}">
        <p14:creationId xmlns:p14="http://schemas.microsoft.com/office/powerpoint/2010/main" val="12053001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8003286" cy="5646611"/>
          </a:xfrm>
        </p:spPr>
        <p:txBody>
          <a:bodyPr>
            <a:normAutofit fontScale="92500"/>
          </a:bodyPr>
          <a:lstStyle/>
          <a:p>
            <a:r>
              <a:rPr lang="en-US" dirty="0" err="1"/>
              <a:t>敬拜是我們作為上帝子民的中心。當我們思想今天的經文時，</a:t>
            </a:r>
            <a:r>
              <a:rPr lang="en-US" dirty="0" err="1" smtClean="0"/>
              <a:t>你會</a:t>
            </a:r>
            <a:r>
              <a:rPr lang="en-US" dirty="0" smtClean="0"/>
              <a:t> 發現這段經文所講的內容跟敬拜的真諦有重要的關聯</a:t>
            </a:r>
            <a:r>
              <a:rPr lang="en-US" dirty="0"/>
              <a:t>。儘管這段經文很短，但意義深長。先讓我為你們講解一下馬可福音12章的背景。</a:t>
            </a:r>
          </a:p>
          <a:p>
            <a:endParaRPr lang="en-US" dirty="0"/>
          </a:p>
        </p:txBody>
      </p:sp>
    </p:spTree>
    <p:extLst>
      <p:ext uri="{BB962C8B-B14F-4D97-AF65-F5344CB8AC3E}">
        <p14:creationId xmlns:p14="http://schemas.microsoft.com/office/powerpoint/2010/main" val="2512635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360" y="365760"/>
            <a:ext cx="8055864" cy="6053328"/>
          </a:xfrm>
        </p:spPr>
        <p:txBody>
          <a:bodyPr>
            <a:normAutofit fontScale="85000" lnSpcReduction="20000"/>
          </a:bodyPr>
          <a:lstStyle/>
          <a:p>
            <a:r>
              <a:rPr lang="en-US" dirty="0"/>
              <a:t>時間是耶穌在世的最後一週。耶穌已經凱旋地進入了耶路撒冷。祂趕出殿裡做買賣的人，推倒兌換銀錢之人的桌子。祂知道祂要去哪里，以及如何結束。祂知道祂為世人釘十字架的時間到了。然而，祂還是與那些一直跟隨祂的宗教領袖們對話，他們一直在質疑祂的權威，並試圖設圈套害他，以便他們可以逮捕祂。</a:t>
            </a:r>
            <a:endParaRPr lang="en-US" dirty="0"/>
          </a:p>
        </p:txBody>
      </p:sp>
    </p:spTree>
    <p:extLst>
      <p:ext uri="{BB962C8B-B14F-4D97-AF65-F5344CB8AC3E}">
        <p14:creationId xmlns:p14="http://schemas.microsoft.com/office/powerpoint/2010/main" val="38471113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normAutofit fontScale="85000" lnSpcReduction="10000"/>
          </a:bodyPr>
          <a:lstStyle/>
          <a:p>
            <a:r>
              <a:rPr lang="en-US" dirty="0" smtClean="0"/>
              <a:t>祂被祭司長,法利賽人,撒都該人盤問過,現在一個文士也來問祂問題</a:t>
            </a:r>
            <a:r>
              <a:rPr lang="en-US" sz="3800" dirty="0" smtClean="0"/>
              <a:t>。</a:t>
            </a:r>
            <a:r>
              <a:rPr lang="en-US" dirty="0" smtClean="0"/>
              <a:t>這個文士是律法專家,他對</a:t>
            </a:r>
            <a:r>
              <a:rPr lang="en-US" dirty="0"/>
              <a:t>《摩西五經</a:t>
            </a:r>
            <a:r>
              <a:rPr lang="en-US" dirty="0" smtClean="0"/>
              <a:t>》,也就是舊約的前五本書</a:t>
            </a:r>
            <a:r>
              <a:rPr lang="en-US" dirty="0"/>
              <a:t>，非常熟悉。</a:t>
            </a:r>
            <a:r>
              <a:rPr lang="en-US" dirty="0" smtClean="0"/>
              <a:t>他不僅是文字律法的解釋者，也是口頭律法的解釋者</a:t>
            </a:r>
            <a:r>
              <a:rPr lang="en-US" dirty="0"/>
              <a:t>。</a:t>
            </a:r>
            <a:r>
              <a:rPr lang="en-US" dirty="0" smtClean="0"/>
              <a:t>他知道律法和習俗要如何應用</a:t>
            </a:r>
            <a:r>
              <a:rPr lang="zh-CN" altLang="en-US" dirty="0" smtClean="0"/>
              <a:t>在生活中</a:t>
            </a:r>
            <a:r>
              <a:rPr lang="en-US" dirty="0" smtClean="0"/>
              <a:t>。</a:t>
            </a:r>
            <a:r>
              <a:rPr lang="en-US" dirty="0"/>
              <a:t>他跟法利賽人一樣是正式的領袖。</a:t>
            </a:r>
          </a:p>
          <a:p>
            <a:endParaRPr lang="en-US" dirty="0"/>
          </a:p>
        </p:txBody>
      </p:sp>
    </p:spTree>
    <p:extLst>
      <p:ext uri="{BB962C8B-B14F-4D97-AF65-F5344CB8AC3E}">
        <p14:creationId xmlns:p14="http://schemas.microsoft.com/office/powerpoint/2010/main" val="7368912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normAutofit fontScale="92500" lnSpcReduction="20000"/>
          </a:bodyPr>
          <a:lstStyle/>
          <a:p>
            <a:r>
              <a:rPr lang="en-US" dirty="0" err="1"/>
              <a:t>這名文士從很小的時候就已經受過訓練，並且在抄寫經文，計算字母和數字上非常細心</a:t>
            </a:r>
            <a:r>
              <a:rPr lang="en-US" dirty="0"/>
              <a:t>。 </a:t>
            </a:r>
            <a:r>
              <a:rPr lang="en-US" dirty="0" err="1"/>
              <a:t>如果他犯了一個錯誤，他就得把他抄寫的經文燒掉。他曾經在猶太會堂中念過舊約聖經的前五本書，並且用那些經文教導聽眾。他是個專家</a:t>
            </a:r>
            <a:r>
              <a:rPr lang="en-US" dirty="0"/>
              <a:t>。</a:t>
            </a:r>
          </a:p>
          <a:p>
            <a:endParaRPr lang="en-US" dirty="0"/>
          </a:p>
        </p:txBody>
      </p:sp>
    </p:spTree>
    <p:extLst>
      <p:ext uri="{BB962C8B-B14F-4D97-AF65-F5344CB8AC3E}">
        <p14:creationId xmlns:p14="http://schemas.microsoft.com/office/powerpoint/2010/main" val="23276178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957566" cy="5646611"/>
          </a:xfrm>
        </p:spPr>
        <p:txBody>
          <a:bodyPr>
            <a:normAutofit fontScale="85000" lnSpcReduction="10000"/>
          </a:bodyPr>
          <a:lstStyle/>
          <a:p>
            <a:r>
              <a:rPr lang="en-US" dirty="0"/>
              <a:t>隨著時間的流逝，後來613</a:t>
            </a:r>
            <a:r>
              <a:rPr lang="en-US" dirty="0" smtClean="0"/>
              <a:t>條的口頭 誡命變得比文字律法更重要</a:t>
            </a:r>
            <a:r>
              <a:rPr lang="en-US" dirty="0"/>
              <a:t>。</a:t>
            </a:r>
            <a:r>
              <a:rPr lang="en-US" dirty="0" smtClean="0"/>
              <a:t>因此猶太人民開始依賴文士,尤其是後來文字漸漸轉換成亞蘭文時,他們不會讀了</a:t>
            </a:r>
            <a:r>
              <a:rPr lang="en-US" dirty="0"/>
              <a:t>。</a:t>
            </a:r>
            <a:r>
              <a:rPr lang="en-US" dirty="0" smtClean="0"/>
              <a:t>人們再也無法明白摩西五經,這對敬拜上帝影響至深</a:t>
            </a:r>
            <a:r>
              <a:rPr lang="en-US" dirty="0"/>
              <a:t>。</a:t>
            </a:r>
            <a:r>
              <a:rPr lang="en-US" dirty="0" smtClean="0"/>
              <a:t>隨著時間的流逝,口頭傳統也開始脫離了律法的核心,遠離了敬拜的真諦。</a:t>
            </a:r>
            <a:endParaRPr lang="en-US" dirty="0"/>
          </a:p>
        </p:txBody>
      </p:sp>
    </p:spTree>
    <p:extLst>
      <p:ext uri="{BB962C8B-B14F-4D97-AF65-F5344CB8AC3E}">
        <p14:creationId xmlns:p14="http://schemas.microsoft.com/office/powerpoint/2010/main" val="28758150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30352"/>
            <a:ext cx="7886700" cy="5646611"/>
          </a:xfrm>
        </p:spPr>
        <p:txBody>
          <a:bodyPr>
            <a:normAutofit fontScale="85000" lnSpcReduction="10000"/>
          </a:bodyPr>
          <a:lstStyle/>
          <a:p>
            <a:r>
              <a:rPr lang="en-US" dirty="0"/>
              <a:t>這帶來了一個影響深遠的問題，摩西五經跟以色列人密不可分，</a:t>
            </a:r>
            <a:r>
              <a:rPr lang="en-US" dirty="0" smtClean="0"/>
              <a:t>因為這本經書告訴他們,他們是誰,講述了他們與上帝的歷史,指示他們要如何生活,如何與人以及與神建立關係</a:t>
            </a:r>
            <a:r>
              <a:rPr lang="en-US" dirty="0"/>
              <a:t>，也告訴他們如何與土地建立關係。</a:t>
            </a:r>
            <a:r>
              <a:rPr lang="en-US" dirty="0" smtClean="0"/>
              <a:t>這本經書還保留了上帝-至高之神,與他們立約的歷史。</a:t>
            </a:r>
            <a:endParaRPr lang="en-US" dirty="0"/>
          </a:p>
        </p:txBody>
      </p:sp>
    </p:spTree>
    <p:extLst>
      <p:ext uri="{BB962C8B-B14F-4D97-AF65-F5344CB8AC3E}">
        <p14:creationId xmlns:p14="http://schemas.microsoft.com/office/powerpoint/2010/main" val="12414100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TotalTime>
  <Words>572</Words>
  <Application>Microsoft Office PowerPoint</Application>
  <PresentationFormat>On-screen Show (4:3)</PresentationFormat>
  <Paragraphs>33</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KaiTi</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esther hsu</dc:creator>
  <cp:lastModifiedBy>esther hsu</cp:lastModifiedBy>
  <cp:revision>10</cp:revision>
  <dcterms:created xsi:type="dcterms:W3CDTF">2019-10-12T23:05:54Z</dcterms:created>
  <dcterms:modified xsi:type="dcterms:W3CDTF">2019-10-13T01:11:57Z</dcterms:modified>
</cp:coreProperties>
</file>