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36" r:id="rId2"/>
    <p:sldId id="1844" r:id="rId3"/>
    <p:sldId id="1938" r:id="rId4"/>
    <p:sldId id="1940" r:id="rId5"/>
    <p:sldId id="1939" r:id="rId6"/>
    <p:sldId id="1944" r:id="rId7"/>
    <p:sldId id="1942" r:id="rId8"/>
    <p:sldId id="194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F5B6CBB4-2BFE-48F1-B5FB-076E9F7DF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6B723FE6-B800-4964-9BC2-F963428D4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D3B2279-0759-4A1E-AE44-5B883521C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0931F-FC11-4198-BB2B-05F4D96AAF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418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BCF6AD20-3933-4B4C-8CC2-AD6F43FD7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24B4A362-74D3-46B3-A5D5-6276E4DE6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AA63B0AA-3F10-4365-8BEB-F747D2106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D060A-75E5-4C08-A622-59247B558E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51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6133" y="530225"/>
            <a:ext cx="2726267" cy="55070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984" y="530225"/>
            <a:ext cx="7981949" cy="55070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FECAAF84-3BAB-4437-81AC-EF29FABDD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4801B985-1591-41A9-B5AD-0A6741E99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E3B0D950-7258-4DD1-81B2-54923CBFE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C4308-C546-459B-B6FC-8839B79447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091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70984" y="530225"/>
            <a:ext cx="10911416" cy="5507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4">
            <a:extLst>
              <a:ext uri="{FF2B5EF4-FFF2-40B4-BE49-F238E27FC236}">
                <a16:creationId xmlns:a16="http://schemas.microsoft.com/office/drawing/2014/main" id="{5453F850-714D-4F75-8550-B6DD8E630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17">
            <a:extLst>
              <a:ext uri="{FF2B5EF4-FFF2-40B4-BE49-F238E27FC236}">
                <a16:creationId xmlns:a16="http://schemas.microsoft.com/office/drawing/2014/main" id="{CD7CEB38-D62B-407C-A73E-E6FE24862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8E3898-D84B-4246-A184-8C1E2D5D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8D9C2-6C51-4CB4-AAA0-5C672CB61C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97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40244400-F480-4FAF-9BD6-368008F4B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DD836EE9-6C31-4001-86F0-CDFAC479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1966B34-0898-49CB-A10A-4BF3D104D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1CC03-0BC7-4A7C-A96A-F9AD072939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796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E3DEFB58-CB73-40DA-9BD5-C5153A061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7E8EFB4D-7DFF-441D-94A9-F9F247DF0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F4A53931-FEA6-4B3F-8DC3-4FB9B8D30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A55C2-4494-4524-BC12-6872E17D3A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23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985" y="530226"/>
            <a:ext cx="5353049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7234" y="530226"/>
            <a:ext cx="5355167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4">
            <a:extLst>
              <a:ext uri="{FF2B5EF4-FFF2-40B4-BE49-F238E27FC236}">
                <a16:creationId xmlns:a16="http://schemas.microsoft.com/office/drawing/2014/main" id="{F87ECB48-C489-4B12-9ADF-28901E72C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7">
            <a:extLst>
              <a:ext uri="{FF2B5EF4-FFF2-40B4-BE49-F238E27FC236}">
                <a16:creationId xmlns:a16="http://schemas.microsoft.com/office/drawing/2014/main" id="{AFF6DB1E-B849-4918-82BB-A06D6CD77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552A4D4A-540D-4ACE-B68A-A3DD19E7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069BB-09B6-420A-B5BC-0BC1CCF666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4282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4">
            <a:extLst>
              <a:ext uri="{FF2B5EF4-FFF2-40B4-BE49-F238E27FC236}">
                <a16:creationId xmlns:a16="http://schemas.microsoft.com/office/drawing/2014/main" id="{FE84B830-E6A5-4DDE-83B6-CC1BEF9EC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17">
            <a:extLst>
              <a:ext uri="{FF2B5EF4-FFF2-40B4-BE49-F238E27FC236}">
                <a16:creationId xmlns:a16="http://schemas.microsoft.com/office/drawing/2014/main" id="{52D9548C-DA39-4872-A339-1EB9978D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0B01C643-1182-4A97-A751-BD252BF21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742C12-60BE-4595-8190-55601B2455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4018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4">
            <a:extLst>
              <a:ext uri="{FF2B5EF4-FFF2-40B4-BE49-F238E27FC236}">
                <a16:creationId xmlns:a16="http://schemas.microsoft.com/office/drawing/2014/main" id="{B3E7C00D-E5E2-4B79-BFDC-E083BBC84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17">
            <a:extLst>
              <a:ext uri="{FF2B5EF4-FFF2-40B4-BE49-F238E27FC236}">
                <a16:creationId xmlns:a16="http://schemas.microsoft.com/office/drawing/2014/main" id="{AA7A09B6-321B-48A1-B35E-04C3AB5DB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777F9B-DE1D-4514-B769-3B4B665BB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F9F8F-1FDA-4334-8288-437FD803BC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1279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4">
            <a:extLst>
              <a:ext uri="{FF2B5EF4-FFF2-40B4-BE49-F238E27FC236}">
                <a16:creationId xmlns:a16="http://schemas.microsoft.com/office/drawing/2014/main" id="{2080DD9A-1E92-4689-88D1-E7C752EDE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17">
            <a:extLst>
              <a:ext uri="{FF2B5EF4-FFF2-40B4-BE49-F238E27FC236}">
                <a16:creationId xmlns:a16="http://schemas.microsoft.com/office/drawing/2014/main" id="{687C6327-5E65-4261-9EA7-0DA1D02F0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F830710C-65DB-4BE5-954E-A4BDB31E1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D9968-0427-457F-A13A-5B268DB794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97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24">
            <a:extLst>
              <a:ext uri="{FF2B5EF4-FFF2-40B4-BE49-F238E27FC236}">
                <a16:creationId xmlns:a16="http://schemas.microsoft.com/office/drawing/2014/main" id="{2B2737B0-E5AB-4B44-9C90-BC7C07E65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7">
            <a:extLst>
              <a:ext uri="{FF2B5EF4-FFF2-40B4-BE49-F238E27FC236}">
                <a16:creationId xmlns:a16="http://schemas.microsoft.com/office/drawing/2014/main" id="{56705258-0374-4A60-B55F-9967CFA86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D0AC08C-750F-4F9C-9004-D5AA5DC7F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279B8-7C92-4BEF-B73F-A5F92F7ED7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23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24">
            <a:extLst>
              <a:ext uri="{FF2B5EF4-FFF2-40B4-BE49-F238E27FC236}">
                <a16:creationId xmlns:a16="http://schemas.microsoft.com/office/drawing/2014/main" id="{2E33CB4E-EEBA-4342-9BBD-1A424C326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7">
            <a:extLst>
              <a:ext uri="{FF2B5EF4-FFF2-40B4-BE49-F238E27FC236}">
                <a16:creationId xmlns:a16="http://schemas.microsoft.com/office/drawing/2014/main" id="{7E37F452-41DE-4BE6-B7B5-49EC7E082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338B911B-87FE-4A5C-8E14-BD8EAD6D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E1801-7F7E-406D-BACF-281EC5DC67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78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510304D-93D6-4EC2-A25F-69C80B84746B}"/>
              </a:ext>
            </a:extLst>
          </p:cNvPr>
          <p:cNvSpPr/>
          <p:nvPr/>
        </p:nvSpPr>
        <p:spPr>
          <a:xfrm>
            <a:off x="406401" y="328613"/>
            <a:ext cx="11377084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DE7D979-025A-4F63-A9AD-459C6746475A}"/>
              </a:ext>
            </a:extLst>
          </p:cNvPr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30" name="Title Placeholder 12">
            <a:extLst>
              <a:ext uri="{FF2B5EF4-FFF2-40B4-BE49-F238E27FC236}">
                <a16:creationId xmlns:a16="http://schemas.microsoft.com/office/drawing/2014/main" id="{8584FC42-6764-4B8F-BC92-A1CEFFD4CA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70984" y="4986339"/>
            <a:ext cx="10911416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1" name="Text Placeholder 3">
            <a:extLst>
              <a:ext uri="{FF2B5EF4-FFF2-40B4-BE49-F238E27FC236}">
                <a16:creationId xmlns:a16="http://schemas.microsoft.com/office/drawing/2014/main" id="{830FFFCB-864B-4C7F-AF78-0B66C6B79A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70984" y="530226"/>
            <a:ext cx="10911416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" name="Date Placeholder 24">
            <a:extLst>
              <a:ext uri="{FF2B5EF4-FFF2-40B4-BE49-F238E27FC236}">
                <a16:creationId xmlns:a16="http://schemas.microsoft.com/office/drawing/2014/main" id="{F1ED0E5E-1A3D-4994-860C-F225DD9A74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35551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EF7BAC4-61C3-455F-ACED-A7159BCC16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83551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4339BC-339C-4C59-93D3-94D4909A66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1551" y="6111876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DADBC"/>
                </a:solidFill>
                <a:latin typeface="Verdana" panose="020B0604030504040204" pitchFamily="34" charset="0"/>
              </a:defRPr>
            </a:lvl1pPr>
          </a:lstStyle>
          <a:p>
            <a:fld id="{CFBD41E1-2C5E-4971-A4EB-F57DAE3B37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808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anose="020B0604030504040204" pitchFamily="34" charset="0"/>
        <a:buChar char="◦"/>
        <a:defRPr sz="2400">
          <a:solidFill>
            <a:schemeClr val="tx1"/>
          </a:solidFill>
          <a:latin typeface="+mn-lt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anose="05020102010507070707" pitchFamily="18" charset="2"/>
        <a:buChar char=""/>
        <a:defRPr sz="2200">
          <a:solidFill>
            <a:schemeClr val="tx1"/>
          </a:solidFill>
          <a:latin typeface="+mn-lt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anose="020B0604030504040204" pitchFamily="34" charset="0"/>
        <a:buChar char="◦"/>
        <a:defRPr sz="1900">
          <a:solidFill>
            <a:schemeClr val="tx1"/>
          </a:solidFill>
          <a:latin typeface="+mn-lt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anose="05020102010507070707" pitchFamily="18" charset="2"/>
        <a:buChar char=""/>
        <a:defRPr>
          <a:solidFill>
            <a:schemeClr val="tx1"/>
          </a:solidFill>
          <a:latin typeface="+mn-lt"/>
          <a:cs typeface="+mn-cs"/>
        </a:defRPr>
      </a:lvl5pPr>
      <a:lvl6pPr marL="17367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6pPr>
      <a:lvl7pPr marL="21939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7pPr>
      <a:lvl8pPr marL="26511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8pPr>
      <a:lvl9pPr marL="31083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ACC71154-10C9-40D1-8EAE-05E1D2778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1" name="Content Placeholder 2">
            <a:extLst>
              <a:ext uri="{FF2B5EF4-FFF2-40B4-BE49-F238E27FC236}">
                <a16:creationId xmlns:a16="http://schemas.microsoft.com/office/drawing/2014/main" id="{A1ECA181-F875-4872-B27A-E6EBA5744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sz="6000" b="1">
                <a:ea typeface="新細明體" panose="02020500000000000000" pitchFamily="18" charset="-120"/>
              </a:rPr>
              <a:t>題目</a:t>
            </a:r>
            <a:r>
              <a:rPr lang="en-US" altLang="zh-TW" sz="6000" b="1">
                <a:ea typeface="新細明體" panose="02020500000000000000" pitchFamily="18" charset="-120"/>
              </a:rPr>
              <a:t>:</a:t>
            </a:r>
            <a:r>
              <a:rPr lang="zh-TW" altLang="en-US" sz="6000" b="1">
                <a:ea typeface="新細明體" panose="02020500000000000000" pitchFamily="18" charset="-120"/>
              </a:rPr>
              <a:t>奉獻的意義</a:t>
            </a:r>
            <a:endParaRPr lang="en-US" altLang="zh-TW" sz="6000" b="1">
              <a:ea typeface="新細明體" panose="02020500000000000000" pitchFamily="18" charset="-120"/>
            </a:endParaRPr>
          </a:p>
          <a:p>
            <a:pPr marL="0" indent="0" algn="ctr">
              <a:buNone/>
            </a:pPr>
            <a:endParaRPr lang="en-US" altLang="en-US" sz="6000" b="1"/>
          </a:p>
          <a:p>
            <a:pPr marL="0" indent="0" algn="ctr">
              <a:buNone/>
            </a:pPr>
            <a:r>
              <a:rPr lang="zh-TW" altLang="en-US" sz="6000" b="1">
                <a:ea typeface="新細明體" panose="02020500000000000000" pitchFamily="18" charset="-120"/>
              </a:rPr>
              <a:t>聖經</a:t>
            </a:r>
            <a:r>
              <a:rPr lang="en-US" altLang="zh-TW" sz="6000" b="1">
                <a:ea typeface="新細明體" panose="02020500000000000000" pitchFamily="18" charset="-120"/>
              </a:rPr>
              <a:t>: </a:t>
            </a:r>
            <a:r>
              <a:rPr lang="zh-TW" altLang="en-US" sz="6000" b="1">
                <a:ea typeface="新細明體" panose="02020500000000000000" pitchFamily="18" charset="-120"/>
              </a:rPr>
              <a:t>歷代志上 </a:t>
            </a:r>
            <a:r>
              <a:rPr lang="en-US" altLang="zh-TW" sz="6000" b="1">
                <a:ea typeface="新細明體" panose="02020500000000000000" pitchFamily="18" charset="-120"/>
              </a:rPr>
              <a:t>29:10-19</a:t>
            </a:r>
            <a:endParaRPr lang="en-US" altLang="en-US" sz="6000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D0AD24-1ACF-4614-8441-9BAC29D30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6A64658D-EDD8-461C-9A9D-1A4A410DA17E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CABA25AB-D55A-4CCC-AF29-BDE7DF37BE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79600" y="319088"/>
            <a:ext cx="8331200" cy="501491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zh-TW" altLang="en-US" sz="6000" b="1" dirty="0">
                <a:ea typeface="新細明體" pitchFamily="18" charset="-120"/>
              </a:rPr>
              <a:t>序言：</a:t>
            </a:r>
            <a:endParaRPr lang="en-US" altLang="zh-TW" sz="6000" b="1" dirty="0">
              <a:ea typeface="新細明體" pitchFamily="18" charset="-120"/>
            </a:endParaRPr>
          </a:p>
          <a:p>
            <a:pPr marL="0" indent="0">
              <a:buNone/>
              <a:defRPr/>
            </a:pPr>
            <a:endParaRPr lang="en-US" altLang="zh-TW" sz="6000" b="1" dirty="0">
              <a:ea typeface="新細明體" pitchFamily="18" charset="-120"/>
            </a:endParaRPr>
          </a:p>
          <a:p>
            <a:pPr>
              <a:defRPr/>
            </a:pPr>
            <a:r>
              <a:rPr lang="zh-TW" altLang="en-US" sz="6000" b="1" dirty="0">
                <a:ea typeface="新細明體" pitchFamily="18" charset="-120"/>
              </a:rPr>
              <a:t>一個幽默 </a:t>
            </a:r>
            <a:r>
              <a:rPr lang="en-US" altLang="zh-TW" sz="6000" b="1" dirty="0">
                <a:ea typeface="新細明體" pitchFamily="18" charset="-120"/>
              </a:rPr>
              <a:t>(Tithes and offerings)</a:t>
            </a:r>
          </a:p>
          <a:p>
            <a:pPr>
              <a:defRPr/>
            </a:pPr>
            <a:r>
              <a:rPr lang="zh-TW" altLang="en-US" sz="6000" b="1" dirty="0">
                <a:ea typeface="新細明體" pitchFamily="18" charset="-120"/>
              </a:rPr>
              <a:t>奉獻的聖經信仰精神及根據</a:t>
            </a:r>
            <a:endParaRPr lang="en-US" altLang="zh-TW" sz="6000" b="1" dirty="0">
              <a:ea typeface="新細明體" pitchFamily="18" charset="-120"/>
            </a:endParaRPr>
          </a:p>
          <a:p>
            <a:pPr marL="0" indent="0">
              <a:buClrTx/>
              <a:defRPr/>
            </a:pPr>
            <a:endParaRPr lang="en-US" altLang="en-US"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2769831C-C72A-4798-BC06-36023E2A2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5C428205-E3E5-4D48-86B4-F251DE00A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000">
                <a:ea typeface="新細明體" panose="02020500000000000000" pitchFamily="18" charset="-120"/>
              </a:rPr>
              <a:t>奉獻是接受上帝的命令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 管理地面 </a:t>
            </a:r>
            <a:r>
              <a:rPr lang="en-US" altLang="zh-TW" sz="4000">
                <a:ea typeface="新細明體" panose="02020500000000000000" pitchFamily="18" charset="-120"/>
              </a:rPr>
              <a:t>(</a:t>
            </a:r>
            <a:r>
              <a:rPr lang="zh-TW" altLang="en-US" sz="4000">
                <a:ea typeface="新細明體" panose="02020500000000000000" pitchFamily="18" charset="-120"/>
              </a:rPr>
              <a:t>創世記 </a:t>
            </a:r>
            <a:r>
              <a:rPr lang="en-US" altLang="zh-TW" sz="4000">
                <a:ea typeface="新細明體" panose="02020500000000000000" pitchFamily="18" charset="-120"/>
              </a:rPr>
              <a:t>1:28):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zh-TW" altLang="en-US" sz="4000">
                <a:ea typeface="新細明體" panose="02020500000000000000" pitchFamily="18" charset="-120"/>
              </a:rPr>
              <a:t> 上帝賜福給他們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 又對他們説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 要生養眾多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 遍滿地面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 治理這地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也要管理海裏的魚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空中的鳥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和地上各樣行動的活物</a:t>
            </a:r>
            <a:r>
              <a:rPr lang="en-US" altLang="zh-TW" sz="4000">
                <a:ea typeface="新細明體" panose="02020500000000000000" pitchFamily="18" charset="-120"/>
              </a:rPr>
              <a:t>. </a:t>
            </a:r>
          </a:p>
          <a:p>
            <a:r>
              <a:rPr lang="zh-TW" altLang="en-US" sz="4000">
                <a:ea typeface="新細明體" panose="02020500000000000000" pitchFamily="18" charset="-120"/>
              </a:rPr>
              <a:t>用感恩的心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將所得的一部份歸還給上帝 </a:t>
            </a:r>
            <a:r>
              <a:rPr lang="en-US" altLang="zh-TW" sz="4000">
                <a:ea typeface="新細明體" panose="02020500000000000000" pitchFamily="18" charset="-120"/>
              </a:rPr>
              <a:t>(</a:t>
            </a:r>
            <a:r>
              <a:rPr lang="zh-TW" altLang="en-US" sz="4000">
                <a:ea typeface="新細明體" panose="02020500000000000000" pitchFamily="18" charset="-120"/>
              </a:rPr>
              <a:t>歷代志上 </a:t>
            </a:r>
            <a:r>
              <a:rPr lang="en-US" altLang="zh-TW" sz="4000">
                <a:ea typeface="新細明體" panose="02020500000000000000" pitchFamily="18" charset="-120"/>
              </a:rPr>
              <a:t>29: 10-19  )</a:t>
            </a:r>
            <a:endParaRPr lang="en-US" altLang="en-US" sz="4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0FC0F-534E-429B-8F1E-8C7C3E9D6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7F57CB6F-1353-4BF8-861C-38589A74C65C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289649-5DB2-458B-B453-15E2FCC64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485F46D4-2F30-49F2-B888-B51EFB7B3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1" y="533401"/>
            <a:ext cx="8183563" cy="4187825"/>
          </a:xfrm>
        </p:spPr>
        <p:txBody>
          <a:bodyPr/>
          <a:lstStyle/>
          <a:p>
            <a:r>
              <a:rPr lang="zh-TW" altLang="en-US" sz="4000">
                <a:ea typeface="新細明體" panose="02020500000000000000" pitchFamily="18" charset="-120"/>
              </a:rPr>
              <a:t>舊約十一奉獻的條例</a:t>
            </a:r>
            <a:r>
              <a:rPr lang="en-US" altLang="zh-TW" sz="4000">
                <a:ea typeface="新細明體" panose="02020500000000000000" pitchFamily="18" charset="-120"/>
              </a:rPr>
              <a:t>(</a:t>
            </a:r>
            <a:r>
              <a:rPr lang="zh-TW" altLang="en-US" sz="4000">
                <a:ea typeface="新細明體" panose="02020500000000000000" pitchFamily="18" charset="-120"/>
              </a:rPr>
              <a:t>利未記 </a:t>
            </a:r>
            <a:r>
              <a:rPr lang="en-US" altLang="zh-TW" sz="4000">
                <a:ea typeface="新細明體" panose="02020500000000000000" pitchFamily="18" charset="-120"/>
              </a:rPr>
              <a:t>27:30),</a:t>
            </a:r>
            <a:r>
              <a:rPr lang="zh-TW" altLang="en-US" sz="4000">
                <a:ea typeface="新細明體" panose="02020500000000000000" pitchFamily="18" charset="-120"/>
              </a:rPr>
              <a:t> 廷續到新約及今天 </a:t>
            </a:r>
            <a:r>
              <a:rPr lang="en-US" altLang="zh-TW" sz="4000">
                <a:ea typeface="新細明體" panose="02020500000000000000" pitchFamily="18" charset="-120"/>
              </a:rPr>
              <a:t>: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TW" sz="4000">
                <a:ea typeface="新細明體" panose="02020500000000000000" pitchFamily="18" charset="-120"/>
              </a:rPr>
              <a:t>  </a:t>
            </a:r>
            <a:r>
              <a:rPr lang="zh-TW" altLang="en-US" sz="4000">
                <a:ea typeface="新細明體" panose="02020500000000000000" pitchFamily="18" charset="-120"/>
              </a:rPr>
              <a:t>地上所有的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 無論是地上的種子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是樹上的果子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 十分之一是耶和華的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 是歸耶和華為聖的</a:t>
            </a:r>
            <a:r>
              <a:rPr lang="en-US" altLang="zh-TW" sz="4000">
                <a:ea typeface="新細明體" panose="02020500000000000000" pitchFamily="18" charset="-120"/>
              </a:rPr>
              <a:t>.</a:t>
            </a:r>
          </a:p>
          <a:p>
            <a:r>
              <a:rPr lang="zh-TW" altLang="en-US" sz="4000">
                <a:ea typeface="新細明體" panose="02020500000000000000" pitchFamily="18" charset="-120"/>
              </a:rPr>
              <a:t>申命記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進入迦南地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誡命的重申</a:t>
            </a:r>
            <a:r>
              <a:rPr lang="en-US" altLang="zh-TW" sz="4000">
                <a:ea typeface="新細明體" panose="02020500000000000000" pitchFamily="18" charset="-120"/>
              </a:rPr>
              <a:t>.</a:t>
            </a:r>
          </a:p>
          <a:p>
            <a:r>
              <a:rPr lang="zh-TW" altLang="en-US" sz="4000">
                <a:ea typeface="新細明體" panose="02020500000000000000" pitchFamily="18" charset="-120"/>
              </a:rPr>
              <a:t>一個實例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一個留學生的經驗</a:t>
            </a:r>
            <a:endParaRPr lang="en-US" altLang="zh-TW" sz="4000">
              <a:ea typeface="新細明體" panose="02020500000000000000" pitchFamily="18" charset="-120"/>
            </a:endParaRPr>
          </a:p>
          <a:p>
            <a:r>
              <a:rPr lang="zh-TW" altLang="en-US" sz="4000">
                <a:ea typeface="新細明體" panose="02020500000000000000" pitchFamily="18" charset="-120"/>
              </a:rPr>
              <a:t>一個美國長老教會的統計數字</a:t>
            </a:r>
            <a:endParaRPr lang="en-US" altLang="zh-TW" sz="4000">
              <a:ea typeface="新細明體" panose="02020500000000000000" pitchFamily="18" charset="-120"/>
            </a:endParaRPr>
          </a:p>
          <a:p>
            <a:r>
              <a:rPr lang="zh-TW" altLang="en-US" sz="4000">
                <a:ea typeface="新細明體" panose="02020500000000000000" pitchFamily="18" charset="-120"/>
              </a:rPr>
              <a:t>高標準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努力的目標？</a:t>
            </a:r>
            <a:endParaRPr lang="en-US" altLang="en-US" sz="4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8AE168-A7E8-431E-88F7-6787F1FB8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C5BC6F6D-1827-40C7-849F-60F872656507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DA02E42-A493-4591-9405-12E89BDF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47DF12F7-8EF6-4685-9EFF-B20478646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000">
                <a:ea typeface="新細明體" panose="02020500000000000000" pitchFamily="18" charset="-120"/>
              </a:rPr>
              <a:t>與蒙召 </a:t>
            </a:r>
            <a:r>
              <a:rPr lang="en-US" altLang="zh-TW" sz="4000">
                <a:ea typeface="新細明體" panose="02020500000000000000" pitchFamily="18" charset="-120"/>
              </a:rPr>
              <a:t>(</a:t>
            </a:r>
            <a:r>
              <a:rPr lang="zh-TW" altLang="en-US" sz="4000">
                <a:ea typeface="新細明體" panose="02020500000000000000" pitchFamily="18" charset="-120"/>
              </a:rPr>
              <a:t>受召</a:t>
            </a:r>
            <a:r>
              <a:rPr lang="en-US" altLang="zh-TW" sz="4000">
                <a:ea typeface="新細明體" panose="02020500000000000000" pitchFamily="18" charset="-120"/>
              </a:rPr>
              <a:t>)</a:t>
            </a:r>
            <a:r>
              <a:rPr lang="zh-TW" altLang="en-US" sz="4000">
                <a:ea typeface="新細明體" panose="02020500000000000000" pitchFamily="18" charset="-120"/>
              </a:rPr>
              <a:t> 的恩相稱 </a:t>
            </a:r>
            <a:r>
              <a:rPr lang="en-US" altLang="zh-TW" sz="4000">
                <a:ea typeface="新細明體" panose="02020500000000000000" pitchFamily="18" charset="-120"/>
              </a:rPr>
              <a:t>(</a:t>
            </a:r>
            <a:r>
              <a:rPr lang="zh-TW" altLang="en-US" sz="4000">
                <a:ea typeface="新細明體" panose="02020500000000000000" pitchFamily="18" charset="-120"/>
              </a:rPr>
              <a:t>苻合</a:t>
            </a:r>
            <a:r>
              <a:rPr lang="en-US" altLang="zh-TW" sz="4000">
                <a:ea typeface="新細明體" panose="02020500000000000000" pitchFamily="18" charset="-120"/>
              </a:rPr>
              <a:t>)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TW" sz="4000">
                <a:ea typeface="新細明體" panose="02020500000000000000" pitchFamily="18" charset="-120"/>
              </a:rPr>
              <a:t> (</a:t>
            </a:r>
            <a:r>
              <a:rPr lang="zh-TW" altLang="en-US" sz="4000">
                <a:ea typeface="新細明體" panose="02020500000000000000" pitchFamily="18" charset="-120"/>
              </a:rPr>
              <a:t>以弗所書 </a:t>
            </a:r>
            <a:r>
              <a:rPr lang="en-US" altLang="zh-TW" sz="4000">
                <a:ea typeface="新細明體" panose="02020500000000000000" pitchFamily="18" charset="-120"/>
              </a:rPr>
              <a:t>4:1)</a:t>
            </a:r>
          </a:p>
          <a:p>
            <a:pPr>
              <a:buFont typeface="Wingdings 2" panose="05020102010507070707" pitchFamily="18" charset="2"/>
              <a:buNone/>
            </a:pPr>
            <a:r>
              <a:rPr lang="zh-TW" altLang="en-US" sz="4000">
                <a:ea typeface="新細明體" panose="02020500000000000000" pitchFamily="18" charset="-120"/>
              </a:rPr>
              <a:t> </a:t>
            </a:r>
            <a:r>
              <a:rPr lang="en-US" altLang="zh-TW" sz="4000">
                <a:ea typeface="新細明體" panose="02020500000000000000" pitchFamily="18" charset="-120"/>
              </a:rPr>
              <a:t>“</a:t>
            </a:r>
            <a:r>
              <a:rPr lang="zh-TW" altLang="en-US" sz="4000">
                <a:ea typeface="新細明體" panose="02020500000000000000" pitchFamily="18" charset="-120"/>
              </a:rPr>
              <a:t>我為主被囚的勸你們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既然蒙召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行事為人就當與蒙召的恩相稱</a:t>
            </a:r>
            <a:r>
              <a:rPr lang="en-US" altLang="zh-TW" sz="4000">
                <a:ea typeface="新細明體" panose="02020500000000000000" pitchFamily="18" charset="-120"/>
              </a:rPr>
              <a:t>.”</a:t>
            </a:r>
            <a:r>
              <a:rPr lang="zh-TW" altLang="en-US" sz="4000">
                <a:ea typeface="新細明體" panose="02020500000000000000" pitchFamily="18" charset="-120"/>
              </a:rPr>
              <a:t> </a:t>
            </a:r>
            <a:endParaRPr lang="en-US" altLang="zh-TW" sz="4000">
              <a:ea typeface="新細明體" panose="02020500000000000000" pitchFamily="18" charset="-120"/>
            </a:endParaRPr>
          </a:p>
          <a:p>
            <a:r>
              <a:rPr lang="en-US" altLang="zh-TW" sz="4000">
                <a:ea typeface="新細明體" panose="02020500000000000000" pitchFamily="18" charset="-120"/>
              </a:rPr>
              <a:t>“</a:t>
            </a:r>
            <a:r>
              <a:rPr lang="zh-TW" altLang="en-US" sz="4000">
                <a:ea typeface="新細明體" panose="02020500000000000000" pitchFamily="18" charset="-120"/>
              </a:rPr>
              <a:t>將身體獻上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 當作活祭</a:t>
            </a:r>
            <a:r>
              <a:rPr lang="en-US" altLang="zh-TW" sz="4000">
                <a:ea typeface="新細明體" panose="02020500000000000000" pitchFamily="18" charset="-120"/>
              </a:rPr>
              <a:t>”</a:t>
            </a:r>
            <a:r>
              <a:rPr lang="zh-TW" altLang="en-US" sz="4000">
                <a:ea typeface="新細明體" panose="02020500000000000000" pitchFamily="18" charset="-120"/>
              </a:rPr>
              <a:t> 的意思</a:t>
            </a:r>
            <a:endParaRPr lang="en-US" altLang="zh-TW" sz="4000">
              <a:ea typeface="新細明體" panose="02020500000000000000" pitchFamily="18" charset="-120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n-US" altLang="en-US"/>
              <a:t>(</a:t>
            </a:r>
            <a:r>
              <a:rPr lang="zh-TW" altLang="en-US" sz="4000">
                <a:ea typeface="新細明體" panose="02020500000000000000" pitchFamily="18" charset="-120"/>
              </a:rPr>
              <a:t>羅馬書</a:t>
            </a:r>
            <a:r>
              <a:rPr lang="en-US" altLang="zh-TW" sz="4000">
                <a:ea typeface="新細明體" panose="02020500000000000000" pitchFamily="18" charset="-120"/>
              </a:rPr>
              <a:t>12:1) </a:t>
            </a:r>
            <a:r>
              <a:rPr lang="en-US" altLang="en-US" sz="4000"/>
              <a:t>“</a:t>
            </a:r>
            <a:r>
              <a:rPr lang="zh-TW" altLang="en-US" sz="4000">
                <a:ea typeface="新細明體" panose="02020500000000000000" pitchFamily="18" charset="-120"/>
              </a:rPr>
              <a:t>所以弟兄們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我以上帝的慈悲勸你們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將身體獻上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 當作活祭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是聖潔的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是上帝所喜悦的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你們如此事奉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乃是理所當然的</a:t>
            </a: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0EAC27-C825-4E54-AF56-4AF0E21FB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86F15632-78F0-4ADC-8B4A-B64FC3A9AEBE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520EE90-98AB-43A4-9BCE-FF38B1980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96336B1B-2D04-454D-8C4B-C3EB805C7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800">
                <a:ea typeface="新細明體" panose="02020500000000000000" pitchFamily="18" charset="-120"/>
              </a:rPr>
              <a:t>我所看到蒙福的柑縣長老教會</a:t>
            </a:r>
            <a:r>
              <a:rPr lang="en-US" altLang="zh-TW" sz="4800">
                <a:ea typeface="新細明體" panose="02020500000000000000" pitchFamily="18" charset="-120"/>
              </a:rPr>
              <a:t>,</a:t>
            </a:r>
            <a:r>
              <a:rPr lang="zh-TW" altLang="en-US" sz="4800">
                <a:ea typeface="新細明體" panose="02020500000000000000" pitchFamily="18" charset="-120"/>
              </a:rPr>
              <a:t> 小會及全體盡心事奉</a:t>
            </a:r>
            <a:r>
              <a:rPr lang="en-US" altLang="zh-TW" sz="4800">
                <a:ea typeface="新細明體" panose="02020500000000000000" pitchFamily="18" charset="-120"/>
              </a:rPr>
              <a:t>,…</a:t>
            </a:r>
          </a:p>
          <a:p>
            <a:r>
              <a:rPr lang="zh-TW" altLang="en-US" sz="4800">
                <a:ea typeface="新細明體" panose="02020500000000000000" pitchFamily="18" charset="-120"/>
              </a:rPr>
              <a:t>在準備要再向前邁步</a:t>
            </a:r>
            <a:r>
              <a:rPr lang="en-US" altLang="zh-TW" sz="4800">
                <a:ea typeface="新細明體" panose="02020500000000000000" pitchFamily="18" charset="-120"/>
              </a:rPr>
              <a:t>, </a:t>
            </a:r>
            <a:r>
              <a:rPr lang="zh-TW" altLang="en-US" sz="4800">
                <a:ea typeface="新細明體" panose="02020500000000000000" pitchFamily="18" charset="-120"/>
              </a:rPr>
              <a:t>計劃近期及長久的將來</a:t>
            </a:r>
            <a:r>
              <a:rPr lang="en-US" altLang="zh-TW" sz="4800">
                <a:ea typeface="新細明體" panose="02020500000000000000" pitchFamily="18" charset="-120"/>
              </a:rPr>
              <a:t>,</a:t>
            </a:r>
            <a:r>
              <a:rPr lang="zh-TW" altLang="en-US" sz="4800">
                <a:ea typeface="新細明體" panose="02020500000000000000" pitchFamily="18" charset="-120"/>
              </a:rPr>
              <a:t>要有足够的存糧</a:t>
            </a:r>
            <a:r>
              <a:rPr lang="en-US" altLang="zh-TW" sz="4800">
                <a:ea typeface="新細明體" panose="02020500000000000000" pitchFamily="18" charset="-120"/>
              </a:rPr>
              <a:t>.</a:t>
            </a:r>
          </a:p>
          <a:p>
            <a:r>
              <a:rPr lang="zh-TW" altLang="en-US" sz="4800">
                <a:ea typeface="新細明體" panose="02020500000000000000" pitchFamily="18" charset="-120"/>
              </a:rPr>
              <a:t>所屬的美國長老教會, 有二百多年的歷史及制度</a:t>
            </a:r>
            <a:r>
              <a:rPr lang="en-US" altLang="zh-TW" sz="4800">
                <a:ea typeface="新細明體" panose="02020500000000000000" pitchFamily="18" charset="-120"/>
              </a:rPr>
              <a:t>.</a:t>
            </a:r>
          </a:p>
          <a:p>
            <a:endParaRPr lang="en-US" altLang="zh-TW" sz="6000">
              <a:ea typeface="新細明體" panose="02020500000000000000" pitchFamily="18" charset="-120"/>
            </a:endParaRPr>
          </a:p>
          <a:p>
            <a:endParaRPr lang="en-US" altLang="en-US" sz="6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70A51F-9EA3-430A-9592-96562C9CC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6D81B787-3959-465A-8DC0-30B6FF29AFCA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012E87B-9943-4B45-AC56-0C081037F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C4E0B2DA-64A0-4B91-B143-BEB130CC2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zh-TW" altLang="en-US" sz="4000">
                <a:ea typeface="新細明體" panose="02020500000000000000" pitchFamily="18" charset="-120"/>
              </a:rPr>
              <a:t>結語</a:t>
            </a:r>
            <a:r>
              <a:rPr lang="en-US" altLang="zh-TW" sz="4000">
                <a:ea typeface="新細明體" panose="02020500000000000000" pitchFamily="18" charset="-120"/>
              </a:rPr>
              <a:t>:</a:t>
            </a:r>
          </a:p>
          <a:p>
            <a:r>
              <a:rPr lang="zh-TW" altLang="en-US" sz="4000">
                <a:ea typeface="新細明體" panose="02020500000000000000" pitchFamily="18" charset="-120"/>
              </a:rPr>
              <a:t>恩上加恩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力上加力</a:t>
            </a:r>
            <a:r>
              <a:rPr lang="en-US" altLang="zh-TW" sz="4000">
                <a:ea typeface="新細明體" panose="02020500000000000000" pitchFamily="18" charset="-120"/>
              </a:rPr>
              <a:t> (</a:t>
            </a:r>
            <a:r>
              <a:rPr lang="zh-TW" altLang="en-US" sz="4000">
                <a:ea typeface="新細明體" panose="02020500000000000000" pitchFamily="18" charset="-120"/>
              </a:rPr>
              <a:t>瑪拉基書 </a:t>
            </a:r>
            <a:r>
              <a:rPr lang="en-US" altLang="zh-TW" sz="4000">
                <a:ea typeface="新細明體" panose="02020500000000000000" pitchFamily="18" charset="-120"/>
              </a:rPr>
              <a:t>3:10-11)</a:t>
            </a:r>
            <a:r>
              <a:rPr lang="zh-TW" altLang="en-US" sz="4000">
                <a:ea typeface="新細明體" panose="02020500000000000000" pitchFamily="18" charset="-120"/>
              </a:rPr>
              <a:t> 是很特别的經節</a:t>
            </a:r>
            <a:r>
              <a:rPr lang="en-US" altLang="zh-TW" sz="4000">
                <a:ea typeface="新細明體" panose="02020500000000000000" pitchFamily="18" charset="-120"/>
              </a:rPr>
              <a:t>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en-US" sz="4000"/>
              <a:t>“</a:t>
            </a:r>
            <a:r>
              <a:rPr lang="zh-TW" altLang="en-US" sz="4000">
                <a:ea typeface="新細明體" panose="02020500000000000000" pitchFamily="18" charset="-120"/>
              </a:rPr>
              <a:t>萬軍之耶和華説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你們要將當納的十分之一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全然送入倉庫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使我家有糧</a:t>
            </a:r>
            <a:r>
              <a:rPr lang="en-US" altLang="zh-TW" sz="4000">
                <a:ea typeface="新細明體" panose="02020500000000000000" pitchFamily="18" charset="-120"/>
              </a:rPr>
              <a:t>,</a:t>
            </a:r>
            <a:r>
              <a:rPr lang="zh-TW" altLang="en-US" sz="4000">
                <a:ea typeface="新細明體" panose="02020500000000000000" pitchFamily="18" charset="-120"/>
              </a:rPr>
              <a:t> 以此試試我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是否敞開天上的窗户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傾福與你們</a:t>
            </a:r>
            <a:r>
              <a:rPr lang="en-US" altLang="zh-TW" sz="4000">
                <a:ea typeface="新細明體" panose="02020500000000000000" pitchFamily="18" charset="-120"/>
              </a:rPr>
              <a:t>, </a:t>
            </a:r>
            <a:r>
              <a:rPr lang="zh-TW" altLang="en-US" sz="4000">
                <a:ea typeface="新細明體" panose="02020500000000000000" pitchFamily="18" charset="-120"/>
              </a:rPr>
              <a:t>甚至無處可容</a:t>
            </a:r>
            <a:r>
              <a:rPr lang="en-US" altLang="zh-TW" sz="4000">
                <a:ea typeface="新細明體" panose="02020500000000000000" pitchFamily="18" charset="-120"/>
              </a:rPr>
              <a:t>.</a:t>
            </a:r>
          </a:p>
          <a:p>
            <a:endParaRPr lang="en-US" altLang="zh-TW" sz="4000">
              <a:ea typeface="新細明體" panose="02020500000000000000" pitchFamily="18" charset="-120"/>
            </a:endParaRPr>
          </a:p>
          <a:p>
            <a:pPr>
              <a:buFont typeface="Wingdings 2" panose="05020102010507070707" pitchFamily="18" charset="2"/>
              <a:buNone/>
            </a:pPr>
            <a:endParaRPr lang="en-US" altLang="en-US" sz="4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3129E8-B7C6-4A29-9322-FA7953843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E68315D1-3137-4437-85C7-1BB9B5FB91D9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C4BDF146-8A02-4E81-9D99-2EA6F56A4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3861AE33-779E-4890-8A77-1DA974F5B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5400">
                <a:ea typeface="新細明體" panose="02020500000000000000" pitchFamily="18" charset="-120"/>
              </a:rPr>
              <a:t>更多的委身</a:t>
            </a:r>
            <a:r>
              <a:rPr lang="en-US" altLang="zh-TW" sz="5400">
                <a:ea typeface="新細明體" panose="02020500000000000000" pitchFamily="18" charset="-120"/>
              </a:rPr>
              <a:t>, </a:t>
            </a:r>
            <a:r>
              <a:rPr lang="zh-TW" altLang="en-US" sz="5400">
                <a:ea typeface="新細明體" panose="02020500000000000000" pitchFamily="18" charset="-120"/>
              </a:rPr>
              <a:t>更加愛主</a:t>
            </a:r>
            <a:r>
              <a:rPr lang="en-US" altLang="zh-TW" sz="5400">
                <a:ea typeface="新細明體" panose="02020500000000000000" pitchFamily="18" charset="-120"/>
              </a:rPr>
              <a:t>, </a:t>
            </a:r>
            <a:r>
              <a:rPr lang="zh-TW" altLang="en-US" sz="5400">
                <a:ea typeface="新細明體" panose="02020500000000000000" pitchFamily="18" charset="-120"/>
              </a:rPr>
              <a:t>更美好的關係</a:t>
            </a:r>
            <a:endParaRPr lang="en-US" altLang="zh-TW" sz="5400">
              <a:ea typeface="新細明體" panose="02020500000000000000" pitchFamily="18" charset="-120"/>
            </a:endParaRPr>
          </a:p>
          <a:p>
            <a:r>
              <a:rPr lang="zh-TW" altLang="en-US" sz="5400">
                <a:ea typeface="新細明體" panose="02020500000000000000" pitchFamily="18" charset="-120"/>
              </a:rPr>
              <a:t>夫妻關係的一些實例</a:t>
            </a:r>
            <a:endParaRPr lang="en-US" altLang="zh-TW" sz="5400">
              <a:ea typeface="新細明體" panose="02020500000000000000" pitchFamily="18" charset="-120"/>
            </a:endParaRPr>
          </a:p>
          <a:p>
            <a:r>
              <a:rPr lang="zh-TW" altLang="en-US" sz="5400">
                <a:ea typeface="新細明體" panose="02020500000000000000" pitchFamily="18" charset="-120"/>
              </a:rPr>
              <a:t>願我會愈愛祢</a:t>
            </a:r>
            <a:r>
              <a:rPr lang="en-US" altLang="zh-TW" sz="5400">
                <a:ea typeface="新細明體" panose="02020500000000000000" pitchFamily="18" charset="-120"/>
              </a:rPr>
              <a:t>, </a:t>
            </a:r>
            <a:r>
              <a:rPr lang="zh-TW" altLang="en-US" sz="5400">
                <a:ea typeface="新細明體" panose="02020500000000000000" pitchFamily="18" charset="-120"/>
              </a:rPr>
              <a:t>我主基督</a:t>
            </a:r>
            <a:endParaRPr lang="en-US" altLang="en-US" sz="5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5DD168-CC0B-4725-8E0C-09034A0B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70185C54-F74D-4B74-B24A-3E6D4DCDA1D8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pect">
  <a:themeElements>
    <a:clrScheme name="Aspect 1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Aspec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spect 1">
        <a:dk1>
          <a:srgbClr val="000000"/>
        </a:dk1>
        <a:lt1>
          <a:srgbClr val="FFFFFF"/>
        </a:lt1>
        <a:dk2>
          <a:srgbClr val="4E5B6F"/>
        </a:dk2>
        <a:lt2>
          <a:srgbClr val="D6ECFF"/>
        </a:lt2>
        <a:accent1>
          <a:srgbClr val="7FD13B"/>
        </a:accent1>
        <a:accent2>
          <a:srgbClr val="EA157A"/>
        </a:accent2>
        <a:accent3>
          <a:srgbClr val="FFFFFF"/>
        </a:accent3>
        <a:accent4>
          <a:srgbClr val="000000"/>
        </a:accent4>
        <a:accent5>
          <a:srgbClr val="C0E5AF"/>
        </a:accent5>
        <a:accent6>
          <a:srgbClr val="D4126E"/>
        </a:accent6>
        <a:hlink>
          <a:srgbClr val="EB8803"/>
        </a:hlink>
        <a:folHlink>
          <a:srgbClr val="5F77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602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Verdana</vt:lpstr>
      <vt:lpstr>Wingdings 2</vt:lpstr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FPCOC</dc:creator>
  <cp:lastModifiedBy>FPCOC</cp:lastModifiedBy>
  <cp:revision>1</cp:revision>
  <dcterms:created xsi:type="dcterms:W3CDTF">2019-11-06T05:59:18Z</dcterms:created>
  <dcterms:modified xsi:type="dcterms:W3CDTF">2019-11-06T06:02:12Z</dcterms:modified>
</cp:coreProperties>
</file>