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sldIdLst>
    <p:sldId id="257" r:id="rId2"/>
    <p:sldId id="258"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8" r:id="rId23"/>
    <p:sldId id="326" r:id="rId24"/>
    <p:sldId id="327" r:id="rId25"/>
    <p:sldId id="329" r:id="rId26"/>
    <p:sldId id="330" r:id="rId27"/>
    <p:sldId id="331" r:id="rId28"/>
    <p:sldId id="332" r:id="rId29"/>
    <p:sldId id="333" r:id="rId30"/>
    <p:sldId id="334" r:id="rId31"/>
    <p:sldId id="335" r:id="rId32"/>
    <p:sldId id="336" r:id="rId33"/>
    <p:sldId id="337" r:id="rId34"/>
    <p:sldId id="338" r:id="rId35"/>
    <p:sldId id="339" r:id="rId36"/>
    <p:sldId id="340" r:id="rId37"/>
    <p:sldId id="341" r:id="rId38"/>
    <p:sldId id="342" r:id="rId39"/>
    <p:sldId id="343" r:id="rId40"/>
    <p:sldId id="344" r:id="rId41"/>
    <p:sldId id="345" r:id="rId42"/>
    <p:sldId id="346" r:id="rId43"/>
    <p:sldId id="347" r:id="rId44"/>
    <p:sldId id="348" r:id="rId45"/>
    <p:sldId id="349"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1204" y="68"/>
      </p:cViewPr>
      <p:guideLst/>
    </p:cSldViewPr>
  </p:slideViewPr>
  <p:notesTextViewPr>
    <p:cViewPr>
      <p:scale>
        <a:sx n="1" d="1"/>
        <a:sy n="1" d="1"/>
      </p:scale>
      <p:origin x="0" y="0"/>
    </p:cViewPr>
  </p:notesTextViewPr>
  <p:sorterViewPr>
    <p:cViewPr>
      <p:scale>
        <a:sx n="100" d="100"/>
        <a:sy n="100" d="100"/>
      </p:scale>
      <p:origin x="0" y="-67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533137-197C-4398-A022-E0C383A3B366}" type="datetimeFigureOut">
              <a:rPr lang="en-US" smtClean="0"/>
              <a:t>11/23/2019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3B6A2C-6643-4549-AC71-80808F90410B}" type="slidenum">
              <a:rPr lang="en-US" smtClean="0"/>
              <a:t>‹#›</a:t>
            </a:fld>
            <a:endParaRPr lang="en-US"/>
          </a:p>
        </p:txBody>
      </p:sp>
    </p:spTree>
    <p:extLst>
      <p:ext uri="{BB962C8B-B14F-4D97-AF65-F5344CB8AC3E}">
        <p14:creationId xmlns:p14="http://schemas.microsoft.com/office/powerpoint/2010/main" val="2657483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288">
              <a:spcBef>
                <a:spcPct val="30000"/>
              </a:spcBef>
              <a:defRPr kumimoji="1" sz="1200">
                <a:solidFill>
                  <a:schemeClr val="tx1"/>
                </a:solidFill>
                <a:latin typeface="Times New Roman" pitchFamily="18" charset="0"/>
                <a:ea typeface="新細明體" pitchFamily="18" charset="-120"/>
              </a:defRPr>
            </a:lvl1pPr>
            <a:lvl2pPr marL="742950" indent="-285750" defTabSz="903288">
              <a:spcBef>
                <a:spcPct val="30000"/>
              </a:spcBef>
              <a:defRPr kumimoji="1" sz="1200">
                <a:solidFill>
                  <a:schemeClr val="tx1"/>
                </a:solidFill>
                <a:latin typeface="Times New Roman" pitchFamily="18" charset="0"/>
                <a:ea typeface="新細明體" pitchFamily="18" charset="-120"/>
              </a:defRPr>
            </a:lvl2pPr>
            <a:lvl3pPr marL="1143000" indent="-228600" defTabSz="903288">
              <a:spcBef>
                <a:spcPct val="30000"/>
              </a:spcBef>
              <a:defRPr kumimoji="1" sz="1200">
                <a:solidFill>
                  <a:schemeClr val="tx1"/>
                </a:solidFill>
                <a:latin typeface="Times New Roman" pitchFamily="18" charset="0"/>
                <a:ea typeface="新細明體" pitchFamily="18" charset="-120"/>
              </a:defRPr>
            </a:lvl3pPr>
            <a:lvl4pPr marL="1600200" indent="-228600" defTabSz="903288">
              <a:spcBef>
                <a:spcPct val="30000"/>
              </a:spcBef>
              <a:defRPr kumimoji="1" sz="1200">
                <a:solidFill>
                  <a:schemeClr val="tx1"/>
                </a:solidFill>
                <a:latin typeface="Times New Roman" pitchFamily="18" charset="0"/>
                <a:ea typeface="新細明體" pitchFamily="18" charset="-120"/>
              </a:defRPr>
            </a:lvl4pPr>
            <a:lvl5pPr marL="2057400" indent="-228600" defTabSz="903288">
              <a:spcBef>
                <a:spcPct val="30000"/>
              </a:spcBef>
              <a:defRPr kumimoji="1" sz="1200">
                <a:solidFill>
                  <a:schemeClr val="tx1"/>
                </a:solidFill>
                <a:latin typeface="Times New Roman" pitchFamily="18" charset="0"/>
                <a:ea typeface="新細明體" pitchFamily="18" charset="-120"/>
              </a:defRPr>
            </a:lvl5pPr>
            <a:lvl6pPr marL="25146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a:spcBef>
                <a:spcPct val="0"/>
              </a:spcBef>
            </a:pPr>
            <a:fld id="{C9FCA67A-1664-41F7-82F5-3F170C96CCA5}" type="slidenum">
              <a:rPr lang="en-US" altLang="zh-TW" smtClean="0">
                <a:solidFill>
                  <a:srgbClr val="000000"/>
                </a:solidFill>
              </a:rPr>
              <a:pPr>
                <a:spcBef>
                  <a:spcPct val="0"/>
                </a:spcBef>
              </a:pPr>
              <a:t>1</a:t>
            </a:fld>
            <a:endParaRPr lang="en-US" altLang="zh-TW" smtClean="0">
              <a:solidFill>
                <a:srgbClr val="000000"/>
              </a:solidFill>
            </a:endParaRPr>
          </a:p>
        </p:txBody>
      </p:sp>
      <p:sp>
        <p:nvSpPr>
          <p:cNvPr id="293891" name="Rectangle 2"/>
          <p:cNvSpPr>
            <a:spLocks noGrp="1" noRot="1" noChangeAspect="1" noChangeArrowheads="1" noTextEdit="1"/>
          </p:cNvSpPr>
          <p:nvPr>
            <p:ph type="sldImg"/>
          </p:nvPr>
        </p:nvSpPr>
        <p:spPr>
          <a:xfrm>
            <a:off x="1371600" y="1143000"/>
            <a:ext cx="4114800" cy="3086100"/>
          </a:xfrm>
          <a:ln/>
        </p:spPr>
      </p:sp>
      <p:sp>
        <p:nvSpPr>
          <p:cNvPr id="293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smtClean="0">
              <a:ea typeface="全真楷書" pitchFamily="49" charset="-120"/>
            </a:endParaRPr>
          </a:p>
        </p:txBody>
      </p:sp>
    </p:spTree>
    <p:extLst>
      <p:ext uri="{BB962C8B-B14F-4D97-AF65-F5344CB8AC3E}">
        <p14:creationId xmlns:p14="http://schemas.microsoft.com/office/powerpoint/2010/main" val="2682851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288">
              <a:spcBef>
                <a:spcPct val="30000"/>
              </a:spcBef>
              <a:defRPr kumimoji="1" sz="1200">
                <a:solidFill>
                  <a:schemeClr val="tx1"/>
                </a:solidFill>
                <a:latin typeface="Times New Roman" pitchFamily="18" charset="0"/>
                <a:ea typeface="新細明體" pitchFamily="18" charset="-120"/>
              </a:defRPr>
            </a:lvl1pPr>
            <a:lvl2pPr marL="742950" indent="-285750" defTabSz="903288">
              <a:spcBef>
                <a:spcPct val="30000"/>
              </a:spcBef>
              <a:defRPr kumimoji="1" sz="1200">
                <a:solidFill>
                  <a:schemeClr val="tx1"/>
                </a:solidFill>
                <a:latin typeface="Times New Roman" pitchFamily="18" charset="0"/>
                <a:ea typeface="新細明體" pitchFamily="18" charset="-120"/>
              </a:defRPr>
            </a:lvl2pPr>
            <a:lvl3pPr marL="1143000" indent="-228600" defTabSz="903288">
              <a:spcBef>
                <a:spcPct val="30000"/>
              </a:spcBef>
              <a:defRPr kumimoji="1" sz="1200">
                <a:solidFill>
                  <a:schemeClr val="tx1"/>
                </a:solidFill>
                <a:latin typeface="Times New Roman" pitchFamily="18" charset="0"/>
                <a:ea typeface="新細明體" pitchFamily="18" charset="-120"/>
              </a:defRPr>
            </a:lvl3pPr>
            <a:lvl4pPr marL="1600200" indent="-228600" defTabSz="903288">
              <a:spcBef>
                <a:spcPct val="30000"/>
              </a:spcBef>
              <a:defRPr kumimoji="1" sz="1200">
                <a:solidFill>
                  <a:schemeClr val="tx1"/>
                </a:solidFill>
                <a:latin typeface="Times New Roman" pitchFamily="18" charset="0"/>
                <a:ea typeface="新細明體" pitchFamily="18" charset="-120"/>
              </a:defRPr>
            </a:lvl4pPr>
            <a:lvl5pPr marL="2057400" indent="-228600" defTabSz="903288">
              <a:spcBef>
                <a:spcPct val="30000"/>
              </a:spcBef>
              <a:defRPr kumimoji="1" sz="1200">
                <a:solidFill>
                  <a:schemeClr val="tx1"/>
                </a:solidFill>
                <a:latin typeface="Times New Roman" pitchFamily="18" charset="0"/>
                <a:ea typeface="新細明體" pitchFamily="18" charset="-120"/>
              </a:defRPr>
            </a:lvl5pPr>
            <a:lvl6pPr marL="25146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03288"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a:spcBef>
                <a:spcPct val="0"/>
              </a:spcBef>
            </a:pPr>
            <a:fld id="{C9FCA67A-1664-41F7-82F5-3F170C96CCA5}" type="slidenum">
              <a:rPr lang="en-US" altLang="zh-TW" smtClean="0">
                <a:solidFill>
                  <a:srgbClr val="000000"/>
                </a:solidFill>
              </a:rPr>
              <a:pPr>
                <a:spcBef>
                  <a:spcPct val="0"/>
                </a:spcBef>
              </a:pPr>
              <a:t>2</a:t>
            </a:fld>
            <a:endParaRPr lang="en-US" altLang="zh-TW" smtClean="0">
              <a:solidFill>
                <a:srgbClr val="000000"/>
              </a:solidFill>
            </a:endParaRPr>
          </a:p>
        </p:txBody>
      </p:sp>
      <p:sp>
        <p:nvSpPr>
          <p:cNvPr id="293891" name="Rectangle 2"/>
          <p:cNvSpPr>
            <a:spLocks noGrp="1" noRot="1" noChangeAspect="1" noChangeArrowheads="1" noTextEdit="1"/>
          </p:cNvSpPr>
          <p:nvPr>
            <p:ph type="sldImg"/>
          </p:nvPr>
        </p:nvSpPr>
        <p:spPr>
          <a:xfrm>
            <a:off x="1371600" y="1143000"/>
            <a:ext cx="4114800" cy="3086100"/>
          </a:xfrm>
          <a:ln/>
        </p:spPr>
      </p:sp>
      <p:sp>
        <p:nvSpPr>
          <p:cNvPr id="293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400" smtClean="0">
              <a:ea typeface="全真楷書" pitchFamily="49" charset="-120"/>
            </a:endParaRPr>
          </a:p>
        </p:txBody>
      </p:sp>
    </p:spTree>
    <p:extLst>
      <p:ext uri="{BB962C8B-B14F-4D97-AF65-F5344CB8AC3E}">
        <p14:creationId xmlns:p14="http://schemas.microsoft.com/office/powerpoint/2010/main" val="262975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BAF9E9-05F3-41FA-9677-66063E62D97F}"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2229200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BAF9E9-05F3-41FA-9677-66063E62D97F}"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3815205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BAF9E9-05F3-41FA-9677-66063E62D97F}"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3817037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4764" y="0"/>
            <a:ext cx="7772400" cy="2387600"/>
          </a:xfrm>
        </p:spPr>
        <p:txBody>
          <a:bodyPr anchor="b">
            <a:normAutofit/>
          </a:bodyPr>
          <a:lstStyle>
            <a:lvl1pPr algn="l">
              <a:lnSpc>
                <a:spcPct val="130000"/>
              </a:lnSpc>
              <a:defRPr sz="4800">
                <a:latin typeface="KaiTi" panose="02010609060101010101" pitchFamily="49" charset="-122"/>
                <a:ea typeface="KaiTi" panose="02010609060101010101" pitchFamily="49" charset="-122"/>
              </a:defRPr>
            </a:lvl1pPr>
          </a:lstStyle>
          <a:p>
            <a:r>
              <a:rPr lang="en-US" dirty="0" smtClean="0"/>
              <a:t>Click to edit Master title style</a:t>
            </a:r>
            <a:endParaRPr lang="en-US" dirty="0"/>
          </a:p>
        </p:txBody>
      </p:sp>
    </p:spTree>
    <p:extLst>
      <p:ext uri="{BB962C8B-B14F-4D97-AF65-F5344CB8AC3E}">
        <p14:creationId xmlns:p14="http://schemas.microsoft.com/office/powerpoint/2010/main" val="345671977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0"/>
            <a:ext cx="7886700" cy="4351338"/>
          </a:xfrm>
        </p:spPr>
        <p:txBody>
          <a:bodyPr>
            <a:normAutofit/>
          </a:bodyPr>
          <a:lstStyle>
            <a:lvl1pPr marL="0" indent="0">
              <a:lnSpc>
                <a:spcPct val="130000"/>
              </a:lnSpc>
              <a:spcBef>
                <a:spcPts val="0"/>
              </a:spcBef>
              <a:buNone/>
              <a:defRPr sz="4800">
                <a:latin typeface="KaiTi" panose="02010609060101010101" pitchFamily="49" charset="-122"/>
                <a:ea typeface="KaiTi" panose="02010609060101010101" pitchFamily="49" charset="-122"/>
              </a:defRPr>
            </a:lvl1pPr>
            <a:lvl2pPr marL="457200" indent="0">
              <a:lnSpc>
                <a:spcPct val="150000"/>
              </a:lnSpc>
              <a:buNone/>
              <a:defRPr sz="4800">
                <a:latin typeface="KaiTi" panose="02010609060101010101" pitchFamily="49" charset="-122"/>
                <a:ea typeface="KaiTi" panose="02010609060101010101" pitchFamily="49" charset="-122"/>
              </a:defRPr>
            </a:lvl2pPr>
            <a:lvl3pPr marL="914400" indent="0">
              <a:lnSpc>
                <a:spcPct val="150000"/>
              </a:lnSpc>
              <a:buNone/>
              <a:defRPr sz="4800">
                <a:latin typeface="KaiTi" panose="02010609060101010101" pitchFamily="49" charset="-122"/>
                <a:ea typeface="KaiTi" panose="02010609060101010101" pitchFamily="49" charset="-122"/>
              </a:defRPr>
            </a:lvl3pPr>
            <a:lvl4pPr marL="1371600" indent="0">
              <a:lnSpc>
                <a:spcPct val="150000"/>
              </a:lnSpc>
              <a:buNone/>
              <a:defRPr sz="4800">
                <a:latin typeface="KaiTi" panose="02010609060101010101" pitchFamily="49" charset="-122"/>
                <a:ea typeface="KaiTi" panose="02010609060101010101" pitchFamily="49" charset="-122"/>
              </a:defRPr>
            </a:lvl4pPr>
            <a:lvl5pPr marL="1828800" indent="0">
              <a:lnSpc>
                <a:spcPct val="150000"/>
              </a:lnSpc>
              <a:buNone/>
              <a:defRPr sz="4800">
                <a:latin typeface="KaiTi" panose="02010609060101010101" pitchFamily="49" charset="-122"/>
                <a:ea typeface="KaiTi" panose="02010609060101010101" pitchFamily="49" charset="-122"/>
              </a:defRPr>
            </a:lvl5pPr>
          </a:lstStyle>
          <a:p>
            <a:pPr lvl="0"/>
            <a:r>
              <a:rPr lang="en-US" dirty="0" smtClean="0"/>
              <a:t>Click to edit Master text styles</a:t>
            </a:r>
          </a:p>
        </p:txBody>
      </p:sp>
    </p:spTree>
    <p:extLst>
      <p:ext uri="{BB962C8B-B14F-4D97-AF65-F5344CB8AC3E}">
        <p14:creationId xmlns:p14="http://schemas.microsoft.com/office/powerpoint/2010/main" val="11133516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0" indent="0">
              <a:lnSpc>
                <a:spcPct val="130000"/>
              </a:lnSpc>
              <a:spcBef>
                <a:spcPts val="0"/>
              </a:spcBef>
              <a:buNone/>
              <a:defRPr sz="4400">
                <a:latin typeface="KaiTi" panose="02010609060101010101" pitchFamily="49" charset="-122"/>
                <a:ea typeface="KaiTi" panose="02010609060101010101" pitchFamily="49" charset="-122"/>
              </a:defRPr>
            </a:lvl1pPr>
            <a:lvl2pPr marL="457200" indent="0">
              <a:buNone/>
              <a:defRPr sz="4400">
                <a:latin typeface="KaiTi" panose="02010609060101010101" pitchFamily="49" charset="-122"/>
                <a:ea typeface="KaiTi" panose="02010609060101010101" pitchFamily="49" charset="-122"/>
              </a:defRPr>
            </a:lvl2pPr>
            <a:lvl3pPr marL="914400" indent="0">
              <a:buNone/>
              <a:defRPr sz="4400">
                <a:latin typeface="KaiTi" panose="02010609060101010101" pitchFamily="49" charset="-122"/>
                <a:ea typeface="KaiTi" panose="02010609060101010101" pitchFamily="49" charset="-122"/>
              </a:defRPr>
            </a:lvl3pPr>
            <a:lvl4pPr marL="1371600" indent="0">
              <a:buNone/>
              <a:defRPr sz="4400">
                <a:latin typeface="KaiTi" panose="02010609060101010101" pitchFamily="49" charset="-122"/>
                <a:ea typeface="KaiTi" panose="02010609060101010101" pitchFamily="49" charset="-122"/>
              </a:defRPr>
            </a:lvl4pPr>
            <a:lvl5pPr marL="1828800" indent="0">
              <a:buNone/>
              <a:defRPr sz="4400">
                <a:latin typeface="KaiTi" panose="02010609060101010101" pitchFamily="49" charset="-122"/>
                <a:ea typeface="KaiTi" panose="02010609060101010101" pitchFamily="49" charset="-122"/>
              </a:defRPr>
            </a:lvl5pPr>
          </a:lstStyle>
          <a:p>
            <a:pPr lvl="0"/>
            <a:r>
              <a:rPr lang="en-US" dirty="0" smtClean="0"/>
              <a:t>Click to edit Master text styles</a:t>
            </a:r>
          </a:p>
        </p:txBody>
      </p:sp>
    </p:spTree>
    <p:extLst>
      <p:ext uri="{BB962C8B-B14F-4D97-AF65-F5344CB8AC3E}">
        <p14:creationId xmlns:p14="http://schemas.microsoft.com/office/powerpoint/2010/main" val="12194871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BAF9E9-05F3-41FA-9677-66063E62D97F}"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2999026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BAF9E9-05F3-41FA-9677-66063E62D97F}" type="datetimeFigureOut">
              <a:rPr lang="en-US" smtClean="0"/>
              <a:t>11/23/2019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1162894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BAF9E9-05F3-41FA-9677-66063E62D97F}" type="datetimeFigureOut">
              <a:rPr lang="en-US" smtClean="0"/>
              <a:t>11/23/2019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340341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BAF9E9-05F3-41FA-9677-66063E62D97F}" type="datetimeFigureOut">
              <a:rPr lang="en-US" smtClean="0"/>
              <a:t>11/23/2019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3228221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AF9E9-05F3-41FA-9677-66063E62D97F}" type="datetimeFigureOut">
              <a:rPr lang="en-US" smtClean="0"/>
              <a:t>11/23/2019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2921914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AF9E9-05F3-41FA-9677-66063E62D97F}" type="datetimeFigureOut">
              <a:rPr lang="en-US" smtClean="0"/>
              <a:t>11/23/2019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270626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BAF9E9-05F3-41FA-9677-66063E62D97F}" type="datetimeFigureOut">
              <a:rPr lang="en-US" smtClean="0"/>
              <a:t>11/23/2019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CC0AE-AD2F-4A4F-82AE-E18950D0BCF7}" type="slidenum">
              <a:rPr lang="en-US" smtClean="0"/>
              <a:t>‹#›</a:t>
            </a:fld>
            <a:endParaRPr lang="en-US"/>
          </a:p>
        </p:txBody>
      </p:sp>
    </p:spTree>
    <p:extLst>
      <p:ext uri="{BB962C8B-B14F-4D97-AF65-F5344CB8AC3E}">
        <p14:creationId xmlns:p14="http://schemas.microsoft.com/office/powerpoint/2010/main" val="2524210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BAF9E9-05F3-41FA-9677-66063E62D97F}" type="datetimeFigureOut">
              <a:rPr lang="en-US" smtClean="0"/>
              <a:t>11/23/2019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CC0AE-AD2F-4A4F-82AE-E18950D0BCF7}" type="slidenum">
              <a:rPr lang="en-US" smtClean="0"/>
              <a:t>‹#›</a:t>
            </a:fld>
            <a:endParaRPr lang="en-US"/>
          </a:p>
        </p:txBody>
      </p:sp>
    </p:spTree>
    <p:extLst>
      <p:ext uri="{BB962C8B-B14F-4D97-AF65-F5344CB8AC3E}">
        <p14:creationId xmlns:p14="http://schemas.microsoft.com/office/powerpoint/2010/main" val="17825663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8686800" cy="5486400"/>
          </a:xfrm>
        </p:spPr>
        <p:txBody>
          <a:bodyPr>
            <a:normAutofit fontScale="90000"/>
          </a:bodyPr>
          <a:lstStyle/>
          <a:p>
            <a:pPr algn="l"/>
            <a:r>
              <a:rPr lang="en-US" dirty="0"/>
              <a:t>“</a:t>
            </a:r>
            <a:r>
              <a:rPr lang="en-US" dirty="0" err="1"/>
              <a:t>感恩節是一年比一年來得早</a:t>
            </a:r>
            <a:r>
              <a:rPr lang="en-US" dirty="0"/>
              <a:t>。” </a:t>
            </a:r>
            <a:r>
              <a:rPr lang="en-US" dirty="0" err="1"/>
              <a:t>我似乎每年</a:t>
            </a:r>
            <a:r>
              <a:rPr lang="zh-CN" altLang="en-US" dirty="0"/>
              <a:t>十一</a:t>
            </a:r>
            <a:r>
              <a:rPr lang="en-US" dirty="0" err="1"/>
              <a:t>月都聽到，並且說這句話。這句話說得有些道理</a:t>
            </a:r>
            <a:r>
              <a:rPr lang="en-US" dirty="0" smtClean="0"/>
              <a:t>。</a:t>
            </a:r>
            <a:br>
              <a:rPr lang="en-US" dirty="0" smtClean="0"/>
            </a:br>
            <a:r>
              <a:rPr lang="en-US" dirty="0" err="1" smtClean="0"/>
              <a:t>聖誕燈飾似乎提早掛上,商店貨架上到處堆滿聖誕節商品,甚至連除夕夜用的東西也擺上了</a:t>
            </a:r>
            <a:r>
              <a:rPr lang="en-US" dirty="0" smtClean="0"/>
              <a:t>。</a:t>
            </a:r>
            <a:endParaRPr lang="en-US" dirty="0"/>
          </a:p>
        </p:txBody>
      </p:sp>
      <p:pic>
        <p:nvPicPr>
          <p:cNvPr id="1026" name="Picture 2" descr="Image result for fall leaves border"/>
          <p:cNvPicPr>
            <a:picLocks noChangeAspect="1" noChangeArrowheads="1"/>
          </p:cNvPicPr>
          <p:nvPr/>
        </p:nvPicPr>
        <p:blipFill rotWithShape="1">
          <a:blip r:embed="rId3">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709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47972"/>
            <a:ext cx="8686800" cy="5238427"/>
          </a:xfrm>
        </p:spPr>
        <p:txBody>
          <a:bodyPr/>
          <a:lstStyle/>
          <a:p>
            <a:r>
              <a:rPr lang="zh-CN" altLang="en-US" dirty="0"/>
              <a:t>這些人在規定距離外呼喚耶穌。他們必須保持距離。不僅是因為人們認為痲瘋具有高度傳染</a:t>
            </a:r>
            <a:r>
              <a:rPr lang="zh-CN" altLang="en-US" dirty="0" smtClean="0"/>
              <a:t>性，而</a:t>
            </a:r>
            <a:r>
              <a:rPr lang="zh-CN" altLang="en-US" dirty="0"/>
              <a:t>且法律規定所有痲瘋病患者都應與他人保持一定距離。</a:t>
            </a:r>
            <a:endParaRPr lang="en-US" dirty="0"/>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688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40962"/>
            <a:ext cx="8686800" cy="5145437"/>
          </a:xfrm>
        </p:spPr>
        <p:txBody>
          <a:bodyPr/>
          <a:lstStyle/>
          <a:p>
            <a:r>
              <a:rPr lang="en-US" dirty="0" err="1"/>
              <a:t>這些是可怕的日子</a:t>
            </a:r>
            <a:r>
              <a:rPr lang="en-US" dirty="0" err="1" smtClean="0"/>
              <a:t>。只要一個人的臉上或手上有斑點</a:t>
            </a:r>
            <a:r>
              <a:rPr lang="en-US" dirty="0" err="1"/>
              <a:t>，他就要向祭司展示自己的斑點。由祭司決定這個人是否患有這種疾病</a:t>
            </a:r>
            <a:r>
              <a:rPr lang="en-US" dirty="0"/>
              <a:t>。 </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5793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40962"/>
            <a:ext cx="8686800" cy="5145437"/>
          </a:xfrm>
        </p:spPr>
        <p:txBody>
          <a:bodyPr/>
          <a:lstStyle/>
          <a:p>
            <a:r>
              <a:rPr lang="en-US" dirty="0" err="1" smtClean="0"/>
              <a:t>如果發現他有病,他將立即被遣走</a:t>
            </a:r>
            <a:r>
              <a:rPr lang="en-US" sz="2800" dirty="0" err="1" smtClean="0"/>
              <a:t>。</a:t>
            </a:r>
            <a:r>
              <a:rPr lang="en-US" dirty="0" err="1" smtClean="0"/>
              <a:t>他將不再能夠看到家人</a:t>
            </a:r>
            <a:r>
              <a:rPr lang="zh-CN" altLang="en-US" sz="3600" dirty="0" smtClean="0"/>
              <a:t>，</a:t>
            </a:r>
            <a:r>
              <a:rPr lang="en-US" dirty="0" err="1" smtClean="0"/>
              <a:t>不能與孩子交談</a:t>
            </a:r>
            <a:r>
              <a:rPr lang="en-US" dirty="0" err="1"/>
              <a:t>，或者親吻妻子</a:t>
            </a:r>
            <a:r>
              <a:rPr lang="en-US" dirty="0" err="1" smtClean="0"/>
              <a:t>。他也不能再參與社區任何的敬拜活動</a:t>
            </a:r>
            <a:r>
              <a:rPr lang="en-US" dirty="0" smtClean="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2407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216976"/>
            <a:ext cx="8744919" cy="5269424"/>
          </a:xfrm>
        </p:spPr>
        <p:txBody>
          <a:bodyPr/>
          <a:lstStyle/>
          <a:p>
            <a:r>
              <a:rPr lang="en-US" dirty="0" err="1" smtClean="0"/>
              <a:t>這就好像</a:t>
            </a:r>
            <a:r>
              <a:rPr lang="zh-CN" altLang="en-US" dirty="0" smtClean="0"/>
              <a:t>一</a:t>
            </a:r>
            <a:r>
              <a:rPr lang="en-US" dirty="0" err="1" smtClean="0"/>
              <a:t>個曾經是猶太人的,現在別人對他的認識不再是他的家庭</a:t>
            </a:r>
            <a:r>
              <a:rPr lang="en-US" sz="1800" dirty="0" err="1"/>
              <a:t>,</a:t>
            </a:r>
            <a:r>
              <a:rPr lang="en-US" dirty="0" err="1" smtClean="0"/>
              <a:t>他的文化,他的信仰,而是他的疾病</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4029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01478"/>
            <a:ext cx="8686800" cy="5531810"/>
          </a:xfrm>
        </p:spPr>
        <p:txBody>
          <a:bodyPr>
            <a:normAutofit/>
          </a:bodyPr>
          <a:lstStyle/>
          <a:p>
            <a:r>
              <a:rPr lang="en-US" dirty="0" smtClean="0"/>
              <a:t>此外,猶太法律規定,</a:t>
            </a:r>
            <a:r>
              <a:rPr lang="en-US" dirty="0" err="1" smtClean="0"/>
              <a:t>如果有人接近痲瘋病人</a:t>
            </a:r>
            <a:r>
              <a:rPr lang="en-US" dirty="0" err="1"/>
              <a:t>，痲瘋病人要馬上大喊</a:t>
            </a:r>
            <a:r>
              <a:rPr lang="en-US" dirty="0" smtClean="0"/>
              <a:t>：</a:t>
            </a:r>
            <a:r>
              <a:rPr lang="en-US" dirty="0" smtClean="0">
                <a:latin typeface="+mn-lt"/>
              </a:rPr>
              <a:t>“</a:t>
            </a:r>
            <a:r>
              <a:rPr lang="en-US" dirty="0" err="1" smtClean="0"/>
              <a:t>不潔淨</a:t>
            </a:r>
            <a:r>
              <a:rPr lang="en-US" dirty="0" smtClean="0"/>
              <a:t>! </a:t>
            </a:r>
            <a:r>
              <a:rPr lang="en-US" dirty="0" err="1" smtClean="0"/>
              <a:t>不潔淨</a:t>
            </a:r>
            <a:r>
              <a:rPr lang="en-US" dirty="0" smtClean="0"/>
              <a:t>!</a:t>
            </a:r>
            <a:r>
              <a:rPr lang="en-US" dirty="0" smtClean="0">
                <a:latin typeface="+mn-lt"/>
              </a:rPr>
              <a:t>” </a:t>
            </a:r>
            <a:r>
              <a:rPr lang="en-US" dirty="0" err="1" smtClean="0"/>
              <a:t>因此</a:t>
            </a:r>
            <a:r>
              <a:rPr lang="en-US" dirty="0" err="1" smtClean="0">
                <a:latin typeface="+mn-lt"/>
              </a:rPr>
              <a:t>“</a:t>
            </a:r>
            <a:r>
              <a:rPr lang="en-US" dirty="0" err="1" smtClean="0"/>
              <a:t>不潔淨</a:t>
            </a:r>
            <a:r>
              <a:rPr lang="en-US" dirty="0">
                <a:latin typeface="+mn-lt"/>
              </a:rPr>
              <a:t>”</a:t>
            </a:r>
            <a:r>
              <a:rPr lang="zh-CN" altLang="en-US" dirty="0"/>
              <a:t>成了</a:t>
            </a:r>
            <a:r>
              <a:rPr lang="en-US" dirty="0" err="1"/>
              <a:t>這個人的身份</a:t>
            </a:r>
            <a:r>
              <a:rPr lang="en-US" dirty="0" smtClean="0"/>
              <a:t>。</a:t>
            </a:r>
            <a:r>
              <a:rPr lang="zh-CN" altLang="en-US" dirty="0" smtClean="0"/>
              <a:t>另外，</a:t>
            </a:r>
            <a:r>
              <a:rPr lang="en-US" dirty="0" err="1" smtClean="0"/>
              <a:t>這也是他的死刑判決</a:t>
            </a:r>
            <a:r>
              <a:rPr lang="en-US" dirty="0" err="1"/>
              <a:t>，因為大多數人得了痲瘋病以後，沒有被治愈</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976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47972"/>
            <a:ext cx="8686800" cy="5348156"/>
          </a:xfrm>
        </p:spPr>
        <p:txBody>
          <a:bodyPr>
            <a:normAutofit fontScale="92500"/>
          </a:bodyPr>
          <a:lstStyle/>
          <a:p>
            <a:r>
              <a:rPr lang="zh-CN" altLang="en-US" dirty="0" smtClean="0"/>
              <a:t>今天</a:t>
            </a:r>
            <a:r>
              <a:rPr lang="en-US" dirty="0" smtClean="0"/>
              <a:t>我不詳細介紹痲瘋病的所有細節但痲瘋病可以說是一種醜陋</a:t>
            </a:r>
            <a:r>
              <a:rPr lang="en-US" dirty="0"/>
              <a:t>、可怕的疾病。</a:t>
            </a:r>
            <a:r>
              <a:rPr lang="en-US" dirty="0" smtClean="0"/>
              <a:t>病人四肢的神經變得麻木疼痛最終瘡口遍布全身。他們會失去了知覺</a:t>
            </a:r>
            <a:r>
              <a:rPr lang="en-US" dirty="0"/>
              <a:t>，甚至連老鼠吃他們的瘡口，</a:t>
            </a:r>
            <a:r>
              <a:rPr lang="en-US" dirty="0" smtClean="0"/>
              <a:t>他們都感覺不到。他們的情況真的很悲慘</a:t>
            </a:r>
            <a:endParaRPr lang="en-US" dirty="0"/>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63772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47972"/>
            <a:ext cx="8686800" cy="5238427"/>
          </a:xfrm>
        </p:spPr>
        <p:txBody>
          <a:bodyPr/>
          <a:lstStyle/>
          <a:p>
            <a:r>
              <a:rPr lang="en-US" dirty="0" err="1" smtClean="0"/>
              <a:t>這些痲瘋病人組成了一個猶太人和撒瑪利亞人共存的</a:t>
            </a:r>
            <a:r>
              <a:rPr lang="zh-CN" altLang="en-US" dirty="0" smtClean="0"/>
              <a:t>群組</a:t>
            </a:r>
            <a:r>
              <a:rPr lang="en-US" dirty="0" smtClean="0"/>
              <a:t>。</a:t>
            </a:r>
            <a:r>
              <a:rPr lang="en-US" dirty="0"/>
              <a:t>因為絕望的病情使他們聚集在一起。成為活死人的事實，使他們的宗教信仰和習俗成為次要的</a:t>
            </a:r>
            <a:r>
              <a:rPr lang="en-US" dirty="0" smtClean="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18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47972"/>
            <a:ext cx="8686800" cy="5238427"/>
          </a:xfrm>
        </p:spPr>
        <p:txBody>
          <a:bodyPr/>
          <a:lstStyle/>
          <a:p>
            <a:r>
              <a:rPr lang="en-US" dirty="0" err="1"/>
              <a:t>他們一定對耶穌有所了解，因為他們不僅大叫耶穌的名字，</a:t>
            </a:r>
            <a:r>
              <a:rPr lang="en-US" dirty="0" err="1" smtClean="0"/>
              <a:t>並稱呼</a:t>
            </a:r>
            <a:r>
              <a:rPr lang="zh-CN" altLang="en-US" dirty="0" smtClean="0"/>
              <a:t>祂</a:t>
            </a:r>
            <a:r>
              <a:rPr lang="en-US" dirty="0" smtClean="0"/>
              <a:t>為</a:t>
            </a:r>
            <a:r>
              <a:rPr lang="en-US" dirty="0" smtClean="0">
                <a:latin typeface="+mn-lt"/>
                <a:cs typeface="Times New Roman" panose="02020603050405020304" pitchFamily="18" charset="0"/>
              </a:rPr>
              <a:t>“</a:t>
            </a:r>
            <a:r>
              <a:rPr lang="en-US" dirty="0" smtClean="0"/>
              <a:t>主</a:t>
            </a:r>
            <a:r>
              <a:rPr lang="en-US" dirty="0">
                <a:latin typeface="+mn-lt"/>
              </a:rPr>
              <a:t>”</a:t>
            </a:r>
            <a:r>
              <a:rPr lang="en-US" sz="3600" dirty="0"/>
              <a:t>。</a:t>
            </a:r>
            <a:r>
              <a:rPr lang="en-US" dirty="0" err="1" smtClean="0"/>
              <a:t>他們不但用了耶穌的名字,還用了有權威的頭銜，這個頭銜</a:t>
            </a:r>
            <a:endParaRPr lang="en-US" dirty="0" smtClean="0"/>
          </a:p>
          <a:p>
            <a:r>
              <a:rPr lang="en-US" u="sng" dirty="0" err="1" smtClean="0"/>
              <a:t>路加</a:t>
            </a:r>
            <a:r>
              <a:rPr lang="en-US" dirty="0" err="1" smtClean="0"/>
              <a:t>只有在提及耶穌時使用</a:t>
            </a:r>
            <a:r>
              <a:rPr lang="en-US" dirty="0" smtClean="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54830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smtClean="0"/>
              <a:t>他們為了得到耶穌的同情和憐憫</a:t>
            </a:r>
            <a:endParaRPr lang="en-US" dirty="0" smtClean="0"/>
          </a:p>
          <a:p>
            <a:r>
              <a:rPr lang="en-US" dirty="0" err="1" smtClean="0"/>
              <a:t>而大聲喊叫</a:t>
            </a:r>
            <a:r>
              <a:rPr lang="en-US" sz="3200" dirty="0" err="1" smtClean="0"/>
              <a:t>。</a:t>
            </a:r>
            <a:r>
              <a:rPr lang="en-US" dirty="0" err="1" smtClean="0"/>
              <a:t>他們從一個深處哭喊</a:t>
            </a:r>
            <a:r>
              <a:rPr lang="en-US" dirty="0" err="1">
                <a:latin typeface="+mn-lt"/>
              </a:rPr>
              <a:t>,</a:t>
            </a:r>
            <a:r>
              <a:rPr lang="en-US" dirty="0" err="1" smtClean="0"/>
              <a:t>求耶穌打開祂的心</a:t>
            </a:r>
            <a:r>
              <a:rPr lang="en-US" dirty="0" err="1"/>
              <a:t>。他們大聲喊叫“請您憐憫</a:t>
            </a:r>
            <a:r>
              <a:rPr lang="en-US" dirty="0"/>
              <a:t>……</a:t>
            </a:r>
            <a:r>
              <a:rPr lang="en-US" dirty="0" err="1"/>
              <a:t>醫治我們</a:t>
            </a:r>
            <a:r>
              <a:rPr lang="en-US" dirty="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42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16976"/>
            <a:ext cx="8686800" cy="5269424"/>
          </a:xfrm>
        </p:spPr>
        <p:txBody>
          <a:bodyPr/>
          <a:lstStyle/>
          <a:p>
            <a:r>
              <a:rPr lang="en-US" dirty="0"/>
              <a:t>路加寫了一句很美的話：“祂看見了他們”，耶穌不但看見了他們，也做了回應</a:t>
            </a:r>
            <a:r>
              <a:rPr lang="en-US" dirty="0" smtClean="0"/>
              <a:t>。</a:t>
            </a:r>
            <a:r>
              <a:rPr lang="en-US" dirty="0"/>
              <a:t>祂</a:t>
            </a:r>
            <a:r>
              <a:rPr lang="en-US" dirty="0" smtClean="0"/>
              <a:t>的回應是憐憫。祂看到他們,對他們講話,指導他們</a:t>
            </a:r>
            <a:r>
              <a:rPr lang="en-US" dirty="0"/>
              <a:t>。就這麼簡單。這些詞我們聽起來很簡單，但意義重大。</a:t>
            </a:r>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0958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8686800" cy="5486400"/>
          </a:xfrm>
        </p:spPr>
        <p:txBody>
          <a:bodyPr>
            <a:normAutofit fontScale="90000"/>
          </a:bodyPr>
          <a:lstStyle/>
          <a:p>
            <a:pPr algn="l"/>
            <a:r>
              <a:rPr lang="en-US" dirty="0"/>
              <a:t>我們幾乎沒有機會喘口氣，花時間感恩</a:t>
            </a:r>
            <a:r>
              <a:rPr lang="en-US" dirty="0" smtClean="0"/>
              <a:t>。然而</a:t>
            </a:r>
            <a:r>
              <a:rPr lang="en-US" dirty="0"/>
              <a:t>，在這個急促、</a:t>
            </a:r>
            <a:r>
              <a:rPr lang="en-US" dirty="0" smtClean="0"/>
              <a:t>匆忙的季節裡,我們更需要停下來思考生活中正在發生的事情</a:t>
            </a:r>
            <a:r>
              <a:rPr lang="en-US" dirty="0"/>
              <a:t>，</a:t>
            </a:r>
            <a:r>
              <a:rPr lang="en-US" dirty="0" smtClean="0"/>
              <a:t>反省我們正在做出的選擇,並確定自己是朝著真正重要的方向前進</a:t>
            </a:r>
            <a:r>
              <a:rPr lang="en-US" dirty="0"/>
              <a:t>。 </a:t>
            </a:r>
            <a:endParaRPr lang="en-US" dirty="0"/>
          </a:p>
        </p:txBody>
      </p:sp>
      <p:pic>
        <p:nvPicPr>
          <p:cNvPr id="1026" name="Picture 2" descr="Image result for fall leaves border"/>
          <p:cNvPicPr>
            <a:picLocks noChangeAspect="1" noChangeArrowheads="1"/>
          </p:cNvPicPr>
          <p:nvPr/>
        </p:nvPicPr>
        <p:blipFill rotWithShape="1">
          <a:blip r:embed="rId3">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6618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7493"/>
            <a:ext cx="8686800" cy="5982347"/>
          </a:xfrm>
        </p:spPr>
        <p:txBody>
          <a:bodyPr>
            <a:normAutofit lnSpcReduction="10000"/>
          </a:bodyPr>
          <a:lstStyle/>
          <a:p>
            <a:r>
              <a:rPr lang="en-US" sz="4500" dirty="0" smtClean="0"/>
              <a:t>我想著，他們被醫治其中一部分是不是因為跟被看見,而不是被忽視的經歷有關</a:t>
            </a:r>
            <a:r>
              <a:rPr lang="en-US" sz="4500" dirty="0"/>
              <a:t>？</a:t>
            </a:r>
            <a:r>
              <a:rPr lang="en-US" sz="4500" dirty="0" smtClean="0"/>
              <a:t>或者跟他們被視為一個人,而不是一種疾病有關</a:t>
            </a:r>
            <a:r>
              <a:rPr lang="en-US" sz="4500" dirty="0"/>
              <a:t>？</a:t>
            </a:r>
            <a:r>
              <a:rPr lang="en-US" sz="4500" dirty="0" smtClean="0"/>
              <a:t>或者他們的痊癒是因為受到了尊重,有尊嚴地被回應,而不是受到嘲笑和輕蔑？</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940150"/>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323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945" y="170480"/>
            <a:ext cx="8152110" cy="5315919"/>
          </a:xfrm>
        </p:spPr>
        <p:txBody>
          <a:bodyPr>
            <a:normAutofit/>
          </a:bodyPr>
          <a:lstStyle/>
          <a:p>
            <a:r>
              <a:rPr lang="zh-CN" altLang="en-US" dirty="0"/>
              <a:t>我們讀到的是</a:t>
            </a:r>
            <a:r>
              <a:rPr lang="zh-CN" altLang="en-US" dirty="0" smtClean="0"/>
              <a:t>，</a:t>
            </a:r>
            <a:r>
              <a:rPr lang="en-US" dirty="0" smtClean="0"/>
              <a:t>“</a:t>
            </a:r>
            <a:r>
              <a:rPr lang="zh-CN" altLang="en-US" dirty="0" smtClean="0"/>
              <a:t>他</a:t>
            </a:r>
            <a:r>
              <a:rPr lang="zh-CN" altLang="en-US" dirty="0"/>
              <a:t>們去的時</a:t>
            </a:r>
            <a:r>
              <a:rPr lang="zh-CN" altLang="en-US" dirty="0" smtClean="0"/>
              <a:t>候</a:t>
            </a:r>
            <a:endParaRPr lang="en-US" altLang="zh-CN" dirty="0" smtClean="0"/>
          </a:p>
          <a:p>
            <a:r>
              <a:rPr lang="zh-CN" altLang="en-US" dirty="0" smtClean="0"/>
              <a:t>就</a:t>
            </a:r>
            <a:r>
              <a:rPr lang="zh-CN" altLang="en-US" dirty="0"/>
              <a:t>潔淨了。</a:t>
            </a:r>
            <a:r>
              <a:rPr lang="en-US" dirty="0" smtClean="0"/>
              <a:t>”</a:t>
            </a:r>
            <a:r>
              <a:rPr lang="en-US" dirty="0" err="1" smtClean="0"/>
              <a:t>他們順服了耶穌</a:t>
            </a:r>
            <a:r>
              <a:rPr lang="en-US" dirty="0" smtClean="0"/>
              <a:t>，</a:t>
            </a:r>
          </a:p>
          <a:p>
            <a:r>
              <a:rPr lang="en-US" dirty="0" err="1" smtClean="0"/>
              <a:t>就被</a:t>
            </a:r>
            <a:r>
              <a:rPr lang="zh-CN" altLang="en-US" dirty="0"/>
              <a:t>潔</a:t>
            </a:r>
            <a:r>
              <a:rPr lang="en-US" dirty="0" err="1"/>
              <a:t>淨了</a:t>
            </a:r>
            <a:r>
              <a:rPr lang="en-US" dirty="0" smtClean="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05255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945" y="170480"/>
            <a:ext cx="8152110" cy="5424408"/>
          </a:xfrm>
        </p:spPr>
        <p:txBody>
          <a:bodyPr>
            <a:normAutofit/>
          </a:bodyPr>
          <a:lstStyle/>
          <a:p>
            <a:r>
              <a:rPr lang="en-US" dirty="0" err="1" smtClean="0"/>
              <a:t>然而</a:t>
            </a:r>
            <a:r>
              <a:rPr lang="zh-CN" altLang="en-US" dirty="0" smtClean="0"/>
              <a:t>，</a:t>
            </a:r>
            <a:r>
              <a:rPr lang="en-US" dirty="0" err="1" smtClean="0"/>
              <a:t>其中有一個人</a:t>
            </a:r>
            <a:r>
              <a:rPr lang="zh-CN" altLang="en-US" dirty="0" smtClean="0"/>
              <a:t>，</a:t>
            </a:r>
            <a:endParaRPr lang="en-US" altLang="zh-CN" dirty="0" smtClean="0"/>
          </a:p>
          <a:p>
            <a:r>
              <a:rPr lang="en-US" dirty="0" err="1" smtClean="0"/>
              <a:t>這個人</a:t>
            </a:r>
            <a:r>
              <a:rPr lang="en-US" dirty="0" err="1" smtClean="0">
                <a:latin typeface="+mn-lt"/>
              </a:rPr>
              <a:t>“</a:t>
            </a:r>
            <a:r>
              <a:rPr lang="en-US" dirty="0" err="1"/>
              <a:t>回</a:t>
            </a:r>
            <a:r>
              <a:rPr lang="zh-CN" altLang="en-US" dirty="0"/>
              <a:t>過</a:t>
            </a:r>
            <a:r>
              <a:rPr lang="en-US" dirty="0" err="1"/>
              <a:t>頭來</a:t>
            </a:r>
            <a:r>
              <a:rPr lang="en-US" dirty="0" smtClean="0">
                <a:latin typeface="+mn-lt"/>
              </a:rPr>
              <a:t>”。</a:t>
            </a:r>
          </a:p>
          <a:p>
            <a:r>
              <a:rPr lang="en-US" dirty="0" err="1" smtClean="0"/>
              <a:t>他看到自己被治愈了</a:t>
            </a:r>
            <a:r>
              <a:rPr lang="en-US" dirty="0" smtClean="0"/>
              <a:t>,</a:t>
            </a:r>
          </a:p>
          <a:p>
            <a:r>
              <a:rPr lang="en-US" dirty="0" err="1" smtClean="0"/>
              <a:t>並回</a:t>
            </a:r>
            <a:r>
              <a:rPr lang="zh-CN" altLang="en-US" dirty="0"/>
              <a:t>過</a:t>
            </a:r>
            <a:r>
              <a:rPr lang="en-US" dirty="0" err="1"/>
              <a:t>頭來</a:t>
            </a:r>
            <a:r>
              <a:rPr lang="en-US" dirty="0" smtClean="0"/>
              <a:t>！</a:t>
            </a:r>
            <a:endParaRPr lang="en-US" dirty="0"/>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4219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94468"/>
            <a:ext cx="8686800" cy="5191932"/>
          </a:xfrm>
        </p:spPr>
        <p:txBody>
          <a:bodyPr>
            <a:normAutofit/>
          </a:bodyPr>
          <a:lstStyle/>
          <a:p>
            <a:r>
              <a:rPr lang="en-US" dirty="0" smtClean="0"/>
              <a:t>這個撒瑪利亞人的心正在發生什麼轉變</a:t>
            </a:r>
            <a:r>
              <a:rPr lang="en-US" dirty="0"/>
              <a:t>？他被指示去“把身體給祭司察看</a:t>
            </a:r>
            <a:r>
              <a:rPr lang="en-US" dirty="0" smtClean="0"/>
              <a:t>”,但是他沒有照耶穌說的做</a:t>
            </a:r>
            <a:r>
              <a:rPr lang="en-US" sz="2800" dirty="0">
                <a:latin typeface="+mn-lt"/>
              </a:rPr>
              <a:t>。</a:t>
            </a:r>
            <a:r>
              <a:rPr lang="en-US" dirty="0"/>
              <a:t>他“看見”他得到了醫治，就回頭來讚美上帝。</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8576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5"/>
            <a:ext cx="8686800" cy="5490699"/>
          </a:xfrm>
        </p:spPr>
        <p:txBody>
          <a:bodyPr>
            <a:normAutofit/>
          </a:bodyPr>
          <a:lstStyle/>
          <a:p>
            <a:r>
              <a:rPr lang="en-US" dirty="0" err="1"/>
              <a:t>更令人感動的是他開始敬拜上帝</a:t>
            </a:r>
            <a:r>
              <a:rPr lang="en-US" dirty="0"/>
              <a:t>：</a:t>
            </a:r>
          </a:p>
          <a:p>
            <a:r>
              <a:rPr lang="en-US" dirty="0" err="1"/>
              <a:t>當他回頭轉向耶穌時</a:t>
            </a:r>
            <a:endParaRPr lang="en-US" dirty="0"/>
          </a:p>
          <a:p>
            <a:r>
              <a:rPr lang="en-US" dirty="0" err="1"/>
              <a:t>他讚美上帝</a:t>
            </a:r>
            <a:endParaRPr lang="en-US" dirty="0"/>
          </a:p>
          <a:p>
            <a:r>
              <a:rPr lang="en-US" dirty="0" err="1"/>
              <a:t>他大聲歸榮耀與上帝</a:t>
            </a:r>
            <a:endParaRPr lang="en-US" dirty="0"/>
          </a:p>
          <a:p>
            <a:r>
              <a:rPr lang="en-US" dirty="0" err="1"/>
              <a:t>甚至整個人俯伏下來</a:t>
            </a:r>
            <a:r>
              <a:rPr lang="en-US" dirty="0"/>
              <a:t> </a:t>
            </a:r>
          </a:p>
          <a:p>
            <a:r>
              <a:rPr lang="en-US" dirty="0" err="1" smtClean="0"/>
              <a:t>在耶穌的腳下</a:t>
            </a:r>
            <a:r>
              <a:rPr lang="en-US" dirty="0" smtClean="0"/>
              <a:t>		</a:t>
            </a:r>
            <a:r>
              <a:rPr lang="en-US" dirty="0" err="1" smtClean="0"/>
              <a:t>感謝耶穌</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61814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我們必須放慢速度來看這些句子，否則我們將可能忽略其重要性</a:t>
            </a:r>
            <a:r>
              <a:rPr lang="en-US" dirty="0"/>
              <a:t>。 </a:t>
            </a:r>
            <a:r>
              <a:rPr lang="en-US" dirty="0" err="1"/>
              <a:t>任何猶太人都</a:t>
            </a:r>
            <a:r>
              <a:rPr lang="zh-CN" altLang="en-US" dirty="0"/>
              <a:t>知道</a:t>
            </a:r>
            <a:r>
              <a:rPr lang="en-US" dirty="0" err="1"/>
              <a:t>他們該怎麼敬拜上帝，但是這個人是撒瑪利亞人</a:t>
            </a:r>
            <a:r>
              <a:rPr lang="en-US" dirty="0"/>
              <a:t>。 </a:t>
            </a:r>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154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5"/>
            <a:ext cx="8686800" cy="5490699"/>
          </a:xfrm>
        </p:spPr>
        <p:txBody>
          <a:bodyPr>
            <a:normAutofit/>
          </a:bodyPr>
          <a:lstStyle/>
          <a:p>
            <a:r>
              <a:rPr lang="en-US" dirty="0" err="1"/>
              <a:t>耶穌當然明白這個撒瑪利亞人他所做的事的意義</a:t>
            </a:r>
            <a:r>
              <a:rPr lang="en-US" dirty="0" err="1" smtClean="0"/>
              <a:t>。他是在敬拜上帝</a:t>
            </a:r>
            <a:r>
              <a:rPr lang="en-US" dirty="0"/>
              <a:t>。 </a:t>
            </a:r>
            <a:r>
              <a:rPr lang="en-US" dirty="0" err="1"/>
              <a:t>耶穌從他所有關於敬拜的教導中認識到這一點</a:t>
            </a:r>
            <a:r>
              <a:rPr lang="en-US" dirty="0" err="1" smtClean="0"/>
              <a:t>。耶穌在這個撒瑪利亞人的動作中</a:t>
            </a:r>
            <a:r>
              <a:rPr lang="en-US" dirty="0" smtClean="0"/>
              <a:t> </a:t>
            </a:r>
            <a:r>
              <a:rPr lang="en-US" dirty="0" err="1" smtClean="0"/>
              <a:t>看到許多希伯來語中描述敬拜的詞語</a:t>
            </a:r>
            <a:r>
              <a:rPr lang="en-US" dirty="0"/>
              <a:t>。</a:t>
            </a:r>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809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5"/>
            <a:ext cx="8686800" cy="5688499"/>
          </a:xfrm>
        </p:spPr>
        <p:txBody>
          <a:bodyPr>
            <a:normAutofit fontScale="92500"/>
          </a:bodyPr>
          <a:lstStyle/>
          <a:p>
            <a:r>
              <a:rPr lang="en-US" dirty="0" err="1" smtClean="0"/>
              <a:t>當這個撒瑪利亞人回到耶穌那裡</a:t>
            </a:r>
            <a:r>
              <a:rPr lang="zh-CN" altLang="en-US" dirty="0" smtClean="0"/>
              <a:t>，</a:t>
            </a:r>
            <a:r>
              <a:rPr lang="en-US" dirty="0" err="1" smtClean="0"/>
              <a:t>並大聲讚美上帝</a:t>
            </a:r>
            <a:r>
              <a:rPr lang="en-US" dirty="0" err="1"/>
              <a:t>，感謝上帝的醫治時，</a:t>
            </a:r>
            <a:r>
              <a:rPr lang="en-US" dirty="0" err="1" smtClean="0"/>
              <a:t>他的行為表達了希伯來語</a:t>
            </a:r>
            <a:r>
              <a:rPr lang="en-US" dirty="0" smtClean="0"/>
              <a:t> </a:t>
            </a:r>
            <a:r>
              <a:rPr lang="en-US" dirty="0" smtClean="0">
                <a:latin typeface="+mn-lt"/>
              </a:rPr>
              <a:t>“ </a:t>
            </a:r>
            <a:r>
              <a:rPr lang="en-US" dirty="0" err="1">
                <a:latin typeface="+mn-lt"/>
              </a:rPr>
              <a:t>Twodah</a:t>
            </a:r>
            <a:r>
              <a:rPr lang="en-US" dirty="0" smtClean="0">
                <a:latin typeface="+mn-lt"/>
              </a:rPr>
              <a:t>”</a:t>
            </a:r>
            <a:r>
              <a:rPr lang="zh-CN" altLang="en-US" dirty="0" smtClean="0">
                <a:latin typeface="+mn-lt"/>
              </a:rPr>
              <a:t>。</a:t>
            </a:r>
            <a:r>
              <a:rPr lang="en-US" dirty="0" err="1" smtClean="0"/>
              <a:t>當他屈身俯伏在耶穌面前時</a:t>
            </a:r>
            <a:r>
              <a:rPr lang="en-US" dirty="0" err="1"/>
              <a:t>，敬虔地跪拜，大聲地對祂講話，</a:t>
            </a:r>
            <a:r>
              <a:rPr lang="en-US" dirty="0" err="1" smtClean="0"/>
              <a:t>他是在獻上</a:t>
            </a:r>
            <a:r>
              <a:rPr lang="en-US" dirty="0" err="1" smtClean="0">
                <a:latin typeface="+mn-lt"/>
              </a:rPr>
              <a:t>”Shachah”</a:t>
            </a:r>
            <a:r>
              <a:rPr lang="en-US" dirty="0" err="1" smtClean="0"/>
              <a:t>的敬拜</a:t>
            </a:r>
            <a:r>
              <a:rPr lang="en-US" dirty="0" smtClean="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63094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normAutofit fontScale="92500"/>
          </a:bodyPr>
          <a:lstStyle/>
          <a:p>
            <a:r>
              <a:rPr lang="en-US" dirty="0" err="1"/>
              <a:t>當他經歷了上帝的恩典時，他獻上了</a:t>
            </a:r>
            <a:r>
              <a:rPr lang="en-US" dirty="0" err="1">
                <a:latin typeface="+mn-lt"/>
              </a:rPr>
              <a:t>Hallal</a:t>
            </a:r>
            <a:r>
              <a:rPr lang="en-US" dirty="0" err="1"/>
              <a:t>的讚美和敬拜</a:t>
            </a:r>
            <a:r>
              <a:rPr lang="en-US" dirty="0"/>
              <a:t>。 </a:t>
            </a:r>
            <a:r>
              <a:rPr lang="en-US" dirty="0" err="1"/>
              <a:t>當他感到上帝的憐憫時，他高聲說哈利路亞。他給上帝帶來了</a:t>
            </a:r>
            <a:r>
              <a:rPr lang="en-US" dirty="0" err="1">
                <a:latin typeface="+mn-lt"/>
              </a:rPr>
              <a:t>Thillah</a:t>
            </a:r>
            <a:r>
              <a:rPr lang="en-US" dirty="0" err="1"/>
              <a:t>的榮耀讚美，因為他的心充滿了感恩</a:t>
            </a:r>
            <a:r>
              <a:rPr lang="en-US" dirty="0" smtClean="0"/>
              <a:t>。 </a:t>
            </a:r>
            <a:r>
              <a:rPr lang="en-US" dirty="0" err="1" smtClean="0"/>
              <a:t>說不定他還像</a:t>
            </a:r>
            <a:r>
              <a:rPr lang="en-US" dirty="0" err="1">
                <a:latin typeface="+mn-lt"/>
              </a:rPr>
              <a:t>Yadah</a:t>
            </a:r>
            <a:r>
              <a:rPr lang="en-US" dirty="0" err="1" smtClean="0"/>
              <a:t>的敬拜那樣,向上帝高舉了雙手</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5524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因為他知道他得到痊癒的原因，是因為他內心的哭喊被聽到了，並且得到了回應，所以他要敬拜</a:t>
            </a:r>
            <a:r>
              <a:rPr lang="en-US" dirty="0"/>
              <a:t>。</a:t>
            </a:r>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9579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5976"/>
            <a:ext cx="8686800" cy="5486400"/>
          </a:xfrm>
        </p:spPr>
        <p:txBody>
          <a:bodyPr/>
          <a:lstStyle/>
          <a:p>
            <a:r>
              <a:rPr lang="en-US" dirty="0" err="1" smtClean="0"/>
              <a:t>今天我們要看一個得了有生命危險疾病的人在被治癒以後，選擇</a:t>
            </a:r>
            <a:r>
              <a:rPr lang="zh-CN" altLang="en-US" dirty="0" smtClean="0"/>
              <a:t>了</a:t>
            </a:r>
            <a:r>
              <a:rPr lang="en-US" dirty="0" err="1" smtClean="0"/>
              <a:t>不聽從耶穌的指示</a:t>
            </a:r>
            <a:r>
              <a:rPr lang="en-US" dirty="0" err="1"/>
              <a:t>，以便他可以表達對耶穌的感恩</a:t>
            </a:r>
            <a:r>
              <a:rPr lang="en-US" dirty="0" smtClean="0"/>
              <a:t>。 </a:t>
            </a:r>
            <a:r>
              <a:rPr lang="en-US" dirty="0" err="1" smtClean="0"/>
              <a:t>在做那個決定的一刻</a:t>
            </a:r>
            <a:r>
              <a:rPr lang="en-US" dirty="0" err="1"/>
              <a:t>，他的生命已經永遠改變了</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9892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normAutofit/>
          </a:bodyPr>
          <a:lstStyle/>
          <a:p>
            <a:r>
              <a:rPr lang="en-US" dirty="0" err="1"/>
              <a:t>剛才提到的那些只是耶穌和所有猶太人在敬拜上帝時使用的詞語中的幾個</a:t>
            </a:r>
            <a:r>
              <a:rPr lang="en-US" dirty="0" err="1" smtClean="0"/>
              <a:t>。但這個人是撒瑪利亞人</a:t>
            </a:r>
            <a:r>
              <a:rPr lang="en-US" dirty="0"/>
              <a:t>。 </a:t>
            </a:r>
            <a:r>
              <a:rPr lang="en-US" dirty="0" err="1" smtClean="0"/>
              <a:t>這個曾經被忽視,被輕視,得痲瘋病的撒瑪利亞人轉身向上帝獻上讚美</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38329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normAutofit lnSpcReduction="10000"/>
          </a:bodyPr>
          <a:lstStyle/>
          <a:p>
            <a:r>
              <a:rPr lang="en-US" dirty="0" err="1"/>
              <a:t>其他九個加利利人繼續往前走。</a:t>
            </a:r>
            <a:r>
              <a:rPr lang="en-US" dirty="0" err="1" smtClean="0"/>
              <a:t>這些猶太人繼續前進,要去給祭司看</a:t>
            </a:r>
            <a:r>
              <a:rPr lang="en-US" dirty="0" err="1"/>
              <a:t>,</a:t>
            </a:r>
            <a:r>
              <a:rPr lang="en-US" dirty="0" err="1" smtClean="0"/>
              <a:t>去行潔淨之禮</a:t>
            </a:r>
            <a:r>
              <a:rPr lang="zh-CN" altLang="en-US" dirty="0" smtClean="0"/>
              <a:t>，</a:t>
            </a:r>
            <a:r>
              <a:rPr lang="en-US" dirty="0" err="1" smtClean="0"/>
              <a:t>要去做各種潔淨儀式,以便他們能再回到他們過去的信仰團體</a:t>
            </a:r>
            <a:r>
              <a:rPr lang="en-US" dirty="0" err="1"/>
              <a:t>，回到他們的家庭，過跟以前一樣的生活</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7327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normAutofit fontScale="92500"/>
          </a:bodyPr>
          <a:lstStyle/>
          <a:p>
            <a:r>
              <a:rPr lang="en-US" dirty="0"/>
              <a:t>這個撒瑪利亞人不能繼續跟那九個被醫治的人一起往前走，他不會被接受的。實際上，他是會被拒絕的。一旦被治愈，他將留在自己的撒瑪利亞土地上，</a:t>
            </a:r>
            <a:r>
              <a:rPr lang="en-US" dirty="0" smtClean="0"/>
              <a:t>而不是繼續與那</a:t>
            </a:r>
            <a:r>
              <a:rPr lang="zh-CN" altLang="en-US" dirty="0" smtClean="0"/>
              <a:t>些</a:t>
            </a:r>
            <a:r>
              <a:rPr lang="en-US" dirty="0" err="1" smtClean="0"/>
              <a:t>曾經跟他在同一群組的九個猶太人一起往前走</a:t>
            </a:r>
            <a:r>
              <a:rPr lang="en-US" dirty="0"/>
              <a:t>。</a:t>
            </a:r>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33817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這個撒瑪利亞人回到耶穌那裡去敬拜上帝。</a:t>
            </a:r>
            <a:r>
              <a:rPr lang="en-US" dirty="0" err="1" smtClean="0"/>
              <a:t>也許他的不服從是他的順</a:t>
            </a:r>
            <a:r>
              <a:rPr lang="zh-CN" altLang="en-US" dirty="0" smtClean="0"/>
              <a:t>服</a:t>
            </a:r>
            <a:r>
              <a:rPr lang="en-US" dirty="0" smtClean="0"/>
              <a:t>，</a:t>
            </a:r>
            <a:r>
              <a:rPr lang="en-US" dirty="0" err="1"/>
              <a:t>因為這個撒瑪利亞人發現耶穌不僅是他身體和靈魂的治愈者，而且可能認出來耶穌是他的祭司</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30396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5"/>
            <a:ext cx="8686800" cy="5315919"/>
          </a:xfrm>
        </p:spPr>
        <p:txBody>
          <a:bodyPr>
            <a:normAutofit lnSpcReduction="10000"/>
          </a:bodyPr>
          <a:lstStyle/>
          <a:p>
            <a:r>
              <a:rPr lang="en-US" dirty="0" err="1" smtClean="0"/>
              <a:t>我們聽到的是</a:t>
            </a:r>
            <a:r>
              <a:rPr lang="en-US" dirty="0" smtClean="0"/>
              <a:t> </a:t>
            </a:r>
            <a:r>
              <a:rPr lang="en-US" dirty="0" smtClean="0">
                <a:latin typeface="+mn-lt"/>
              </a:rPr>
              <a:t>“</a:t>
            </a:r>
            <a:r>
              <a:rPr lang="en-US" dirty="0" err="1" smtClean="0"/>
              <a:t>你的信讓你得到</a:t>
            </a:r>
            <a:r>
              <a:rPr lang="zh-CN" altLang="en-US" dirty="0" smtClean="0"/>
              <a:t>了</a:t>
            </a:r>
            <a:r>
              <a:rPr lang="en-US" dirty="0" smtClean="0"/>
              <a:t>醫治</a:t>
            </a:r>
            <a:r>
              <a:rPr lang="en-US" dirty="0" smtClean="0">
                <a:latin typeface="+mn-lt"/>
              </a:rPr>
              <a:t>”，“</a:t>
            </a:r>
            <a:r>
              <a:rPr lang="en-US" dirty="0"/>
              <a:t>治癒了你</a:t>
            </a:r>
            <a:r>
              <a:rPr lang="en-US" dirty="0">
                <a:latin typeface="+mn-lt"/>
              </a:rPr>
              <a:t>”，“</a:t>
            </a:r>
            <a:r>
              <a:rPr lang="en-US" dirty="0"/>
              <a:t>拯救了你</a:t>
            </a:r>
            <a:r>
              <a:rPr lang="en-US" dirty="0">
                <a:latin typeface="+mn-lt"/>
              </a:rPr>
              <a:t>”。</a:t>
            </a:r>
            <a:r>
              <a:rPr lang="en-US" dirty="0"/>
              <a:t>他得到的醫治不僅只是皮膚，更是靈魂的深處。救恩發生了。不僅是他的身體得到了醫治，生命也得到了改變。 </a:t>
            </a:r>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96849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normAutofit fontScale="92500"/>
          </a:bodyPr>
          <a:lstStyle/>
          <a:p>
            <a:r>
              <a:rPr lang="en-US" dirty="0" err="1"/>
              <a:t>他過去敬拜上帝的方式已經永遠被改變了</a:t>
            </a:r>
            <a:r>
              <a:rPr lang="en-US" sz="3500" dirty="0" err="1">
                <a:latin typeface="+mn-lt"/>
              </a:rPr>
              <a:t>。</a:t>
            </a:r>
            <a:r>
              <a:rPr lang="en-US" dirty="0" err="1" smtClean="0"/>
              <a:t>過去他所依循的各種儀式,現在都被與神的關係所取代了</a:t>
            </a:r>
            <a:r>
              <a:rPr lang="en-US" dirty="0" err="1"/>
              <a:t>。那些猶太人回到了他們以前的生活</a:t>
            </a:r>
            <a:r>
              <a:rPr lang="en-US" dirty="0" smtClean="0"/>
              <a:t>，</a:t>
            </a:r>
            <a:r>
              <a:rPr lang="zh-CN" altLang="en-US" dirty="0" smtClean="0"/>
              <a:t>而</a:t>
            </a:r>
            <a:r>
              <a:rPr lang="en-US" dirty="0" err="1" smtClean="0"/>
              <a:t>這個撒瑪利亞人來到了耶穌這裡</a:t>
            </a:r>
            <a:r>
              <a:rPr lang="en-US" dirty="0" err="1"/>
              <a:t>。他的生活朝著不同的方向發展了</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44471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a:t>他本可以像其他九個人一樣回家。但是他的心中充滿了感恩，他除了敬拜上帝以外，沒辦法做其他任何的事。他領受的認知引導了他去敬拜上帝。</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5135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如果沒有耶穌的幫助，他的身體是會慢慢地毀壞。</a:t>
            </a:r>
            <a:r>
              <a:rPr lang="en-US" dirty="0" err="1" smtClean="0"/>
              <a:t>如果沒有返回到</a:t>
            </a:r>
            <a:endParaRPr lang="en-US" dirty="0" smtClean="0"/>
          </a:p>
          <a:p>
            <a:r>
              <a:rPr lang="en-US" dirty="0" err="1" smtClean="0"/>
              <a:t>耶穌面前</a:t>
            </a:r>
            <a:r>
              <a:rPr lang="en-US" dirty="0" err="1"/>
              <a:t>，他的情感和靈性會漸漸敗壞</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62269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耶穌醫治了十個長痲瘋的病人，</a:t>
            </a:r>
            <a:r>
              <a:rPr lang="en-US" dirty="0" err="1" smtClean="0"/>
              <a:t>但祂所做的遠不止於此。</a:t>
            </a:r>
            <a:r>
              <a:rPr lang="en-US" dirty="0" err="1"/>
              <a:t>祂</a:t>
            </a:r>
            <a:r>
              <a:rPr lang="en-US" dirty="0" err="1" smtClean="0"/>
              <a:t>給了他們一個過新生活的邀請。祂給他們的不是僅僅</a:t>
            </a:r>
            <a:r>
              <a:rPr lang="en-US" dirty="0" err="1"/>
              <a:t>“過像以前一樣的生活</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3121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smtClean="0"/>
              <a:t>當耶穌向我們施憐憫時，我們的生活不能再像以前那樣</a:t>
            </a:r>
            <a:r>
              <a:rPr lang="en-US" dirty="0" err="1"/>
              <a:t>。</a:t>
            </a:r>
            <a:r>
              <a:rPr lang="en-US" dirty="0" err="1" smtClean="0"/>
              <a:t>當耶穌醫治</a:t>
            </a:r>
            <a:r>
              <a:rPr lang="en-US" sz="4300" dirty="0" err="1" smtClean="0"/>
              <a:t>我們時,我們不能再過以前過的生活</a:t>
            </a:r>
            <a:r>
              <a:rPr lang="en-US" sz="4300" dirty="0" smtClean="0"/>
              <a:t> </a:t>
            </a:r>
            <a:r>
              <a:rPr lang="en-US" dirty="0" err="1" smtClean="0"/>
              <a:t>上帝的救贖不會讓我們回到以前的景況</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289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5976"/>
            <a:ext cx="8686800" cy="5486400"/>
          </a:xfrm>
        </p:spPr>
        <p:txBody>
          <a:bodyPr/>
          <a:lstStyle/>
          <a:p>
            <a:r>
              <a:rPr lang="en-US" dirty="0" err="1"/>
              <a:t>讓我們一起低頭祈禱</a:t>
            </a:r>
            <a:r>
              <a:rPr lang="en-US" dirty="0" smtClean="0"/>
              <a:t>。</a:t>
            </a:r>
          </a:p>
          <a:p>
            <a:r>
              <a:rPr lang="en-US" dirty="0" err="1" smtClean="0"/>
              <a:t>主啊</a:t>
            </a:r>
            <a:r>
              <a:rPr lang="en-US" dirty="0" err="1"/>
              <a:t>，我的磐石，我的救贖主啊，</a:t>
            </a:r>
            <a:r>
              <a:rPr lang="en-US" dirty="0" err="1" smtClean="0"/>
              <a:t>願我口中的言語和我內心的思想</a:t>
            </a:r>
            <a:endParaRPr lang="en-US" dirty="0" smtClean="0"/>
          </a:p>
          <a:p>
            <a:r>
              <a:rPr lang="en-US" dirty="0" err="1" smtClean="0"/>
              <a:t>蒙袮的喜悅</a:t>
            </a:r>
            <a:r>
              <a:rPr lang="en-US" sz="2800" dirty="0" err="1"/>
              <a:t>。</a:t>
            </a:r>
            <a:r>
              <a:rPr lang="en-US" dirty="0" err="1" smtClean="0"/>
              <a:t>打開我們的心,讓我們聽到袮今天要對我們說的話</a:t>
            </a:r>
            <a:r>
              <a:rPr lang="en-US" dirty="0"/>
              <a:t>。 </a:t>
            </a:r>
            <a:endParaRPr lang="en-US" dirty="0" smtClean="0"/>
          </a:p>
          <a:p>
            <a:r>
              <a:rPr lang="en-US" dirty="0" err="1" smtClean="0"/>
              <a:t>阿們</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25439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smtClean="0"/>
              <a:t>耶穌不想把我們留在一個沒有祂的慈愛</a:t>
            </a:r>
            <a:r>
              <a:rPr lang="en-US" sz="2800" dirty="0" err="1" smtClean="0">
                <a:latin typeface="+mn-lt"/>
              </a:rPr>
              <a:t>、</a:t>
            </a:r>
            <a:r>
              <a:rPr lang="en-US" dirty="0" err="1" smtClean="0"/>
              <a:t>憐憫和醫治的地方</a:t>
            </a:r>
            <a:r>
              <a:rPr lang="en-US" sz="2400" dirty="0" err="1" smtClean="0">
                <a:latin typeface="+mn-lt"/>
              </a:rPr>
              <a:t>。</a:t>
            </a:r>
            <a:r>
              <a:rPr lang="en-US" dirty="0" err="1" smtClean="0"/>
              <a:t>他不希望我們過著像這十個痲瘋病人的生活沒有希望</a:t>
            </a:r>
            <a:r>
              <a:rPr lang="zh-CN" altLang="en-US" dirty="0" smtClean="0"/>
              <a:t>，</a:t>
            </a:r>
            <a:r>
              <a:rPr lang="en-US" dirty="0" err="1" smtClean="0"/>
              <a:t>沒有歸屬的</a:t>
            </a:r>
            <a:r>
              <a:rPr lang="zh-CN" altLang="en-US" dirty="0" smtClean="0"/>
              <a:t>團體</a:t>
            </a:r>
            <a:r>
              <a:rPr lang="en-US" dirty="0" smtClean="0"/>
              <a:t>，</a:t>
            </a:r>
            <a:r>
              <a:rPr lang="en-US" dirty="0" err="1" smtClean="0"/>
              <a:t>沒有家庭</a:t>
            </a:r>
            <a:r>
              <a:rPr lang="en-US" dirty="0" err="1"/>
              <a:t>，沒有未來</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91829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祂不要我們漸漸敗壞，過著邊緣人的生活</a:t>
            </a:r>
            <a:r>
              <a:rPr lang="en-US" dirty="0" smtClean="0"/>
              <a:t>。</a:t>
            </a:r>
          </a:p>
          <a:p>
            <a:r>
              <a:rPr lang="en-US" dirty="0" err="1" smtClean="0"/>
              <a:t>他不希望我們</a:t>
            </a:r>
            <a:r>
              <a:rPr lang="zh-CN" altLang="en-US" dirty="0"/>
              <a:t>還</a:t>
            </a:r>
            <a:r>
              <a:rPr lang="en-US" dirty="0" err="1" smtClean="0"/>
              <a:t>得乞求憐憫</a:t>
            </a:r>
            <a:r>
              <a:rPr lang="en-US" dirty="0" smtClean="0"/>
              <a:t>。</a:t>
            </a:r>
          </a:p>
          <a:p>
            <a:r>
              <a:rPr lang="en-US" dirty="0" err="1" smtClean="0"/>
              <a:t>耶穌在我們面前</a:t>
            </a:r>
            <a:r>
              <a:rPr lang="en-US" dirty="0" smtClean="0"/>
              <a:t>。</a:t>
            </a:r>
          </a:p>
          <a:p>
            <a:r>
              <a:rPr lang="en-US" dirty="0" err="1" smtClean="0"/>
              <a:t>祂給</a:t>
            </a:r>
            <a:r>
              <a:rPr lang="zh-CN" altLang="en-US" dirty="0" smtClean="0"/>
              <a:t>了</a:t>
            </a:r>
            <a:r>
              <a:rPr lang="en-US" dirty="0" err="1" smtClean="0"/>
              <a:t>我們生命</a:t>
            </a:r>
            <a:r>
              <a:rPr lang="en-US" dirty="0" err="1"/>
              <a:t>，祂給我們希望</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52185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耶穌看到並回應了這十個痲瘋病人，祂今天也看到並回應了我們</a:t>
            </a:r>
            <a:r>
              <a:rPr lang="en-US" dirty="0" smtClean="0"/>
              <a:t>。</a:t>
            </a:r>
          </a:p>
          <a:p>
            <a:r>
              <a:rPr lang="en-US" dirty="0" err="1" smtClean="0"/>
              <a:t>耶穌來到了那十個人中間</a:t>
            </a:r>
            <a:r>
              <a:rPr lang="en-US" dirty="0" err="1"/>
              <a:t>，祂也帶著愛與憐憫來到我們身旁</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0159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a:t>耶穌過去指示了那十個痲瘋病人</a:t>
            </a:r>
            <a:r>
              <a:rPr lang="en-US" dirty="0" err="1" smtClean="0"/>
              <a:t>，今天我們又聽到耶穌對我們</a:t>
            </a:r>
            <a:r>
              <a:rPr lang="zh-CN" altLang="en-US" dirty="0" smtClean="0"/>
              <a:t>有什麼</a:t>
            </a:r>
            <a:r>
              <a:rPr lang="en-US" dirty="0" err="1" smtClean="0"/>
              <a:t>指示呢</a:t>
            </a:r>
            <a:r>
              <a:rPr lang="en-US" dirty="0"/>
              <a:t>？ </a:t>
            </a:r>
            <a:r>
              <a:rPr lang="en-US" dirty="0" err="1"/>
              <a:t>我們的回應是什麼呢</a:t>
            </a:r>
            <a:r>
              <a:rPr lang="en-US" dirty="0"/>
              <a:t>？ </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09864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5"/>
            <a:ext cx="8686800" cy="5920354"/>
          </a:xfrm>
        </p:spPr>
        <p:txBody>
          <a:bodyPr>
            <a:normAutofit/>
          </a:bodyPr>
          <a:lstStyle/>
          <a:p>
            <a:r>
              <a:rPr lang="en-US" dirty="0" err="1" smtClean="0"/>
              <a:t>我們會像那九個試圖重返過從前生活的猶太人嗎</a:t>
            </a:r>
            <a:r>
              <a:rPr lang="en-US" dirty="0" err="1"/>
              <a:t>？</a:t>
            </a:r>
            <a:r>
              <a:rPr lang="en-US" dirty="0" err="1" smtClean="0"/>
              <a:t>或者我們會像那個</a:t>
            </a:r>
            <a:r>
              <a:rPr lang="en-US" sz="4300" dirty="0" err="1" smtClean="0"/>
              <a:t>撒瑪利亞人一樣</a:t>
            </a:r>
            <a:r>
              <a:rPr lang="zh-CN" altLang="en-US" sz="4300" dirty="0" smtClean="0"/>
              <a:t>，</a:t>
            </a:r>
            <a:r>
              <a:rPr lang="en-US" sz="4300" dirty="0" err="1" smtClean="0"/>
              <a:t>儘管他無法完全明白</a:t>
            </a:r>
            <a:r>
              <a:rPr lang="en-US" dirty="0" err="1" smtClean="0"/>
              <a:t>發生在他身上的一切</a:t>
            </a:r>
            <a:r>
              <a:rPr lang="en-US" dirty="0" err="1"/>
              <a:t>，但他回到耶穌面前獻上他的感恩，讚美和敬拜</a:t>
            </a:r>
            <a:r>
              <a:rPr lang="en-US" dirty="0" err="1" smtClean="0"/>
              <a:t>。把他的一生轉向耶穌</a:t>
            </a:r>
            <a:r>
              <a:rPr lang="en-US" dirty="0"/>
              <a:t>。</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19014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9966"/>
            <a:ext cx="8686800" cy="5176434"/>
          </a:xfrm>
        </p:spPr>
        <p:txBody>
          <a:bodyPr/>
          <a:lstStyle/>
          <a:p>
            <a:r>
              <a:rPr lang="en-US" dirty="0" err="1" smtClean="0"/>
              <a:t>但願這個感恩的季節再次提醒我們轉向耶穌</a:t>
            </a:r>
            <a:r>
              <a:rPr lang="zh-CN" altLang="en-US" dirty="0" smtClean="0"/>
              <a:t>，</a:t>
            </a:r>
            <a:r>
              <a:rPr lang="en-US" dirty="0" err="1" smtClean="0"/>
              <a:t>為一切從神來的恩典獻上感謝</a:t>
            </a:r>
            <a:r>
              <a:rPr lang="en-US" dirty="0"/>
              <a:t>。</a:t>
            </a:r>
          </a:p>
          <a:p>
            <a:endParaRPr lang="en-US" dirty="0" smtClean="0"/>
          </a:p>
          <a:p>
            <a:r>
              <a:rPr lang="en-US" dirty="0" err="1" smtClean="0"/>
              <a:t>願一切頌讚與榮耀歸於上帝</a:t>
            </a:r>
            <a:r>
              <a:rPr lang="en-US" dirty="0" err="1"/>
              <a:t>。阿們</a:t>
            </a:r>
            <a:endParaRPr lang="en-US" dirty="0"/>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012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94468"/>
            <a:ext cx="8686800" cy="5191932"/>
          </a:xfrm>
        </p:spPr>
        <p:txBody>
          <a:bodyPr/>
          <a:lstStyle/>
          <a:p>
            <a:r>
              <a:rPr lang="en-US" dirty="0"/>
              <a:t>今天的經文是取自“聖經選文集”感恩節前的星期日的經文</a:t>
            </a:r>
            <a:r>
              <a:rPr lang="en-US" dirty="0" smtClean="0"/>
              <a:t>。這段經文如何幫助我們檢視自己的生活</a:t>
            </a:r>
            <a:r>
              <a:rPr lang="en-US" dirty="0"/>
              <a:t>，使我們在心中感到感恩，並且用口獻上讚美呢？</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8834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47972"/>
            <a:ext cx="8686800" cy="5238427"/>
          </a:xfrm>
        </p:spPr>
        <p:txBody>
          <a:bodyPr>
            <a:normAutofit lnSpcReduction="10000"/>
          </a:bodyPr>
          <a:lstStyle/>
          <a:p>
            <a:r>
              <a:rPr lang="en-US" dirty="0" err="1"/>
              <a:t>在路加福音的這段經文中，</a:t>
            </a:r>
            <a:r>
              <a:rPr lang="en-US" dirty="0" err="1" smtClean="0"/>
              <a:t>我們看到耶穌</a:t>
            </a:r>
            <a:r>
              <a:rPr lang="zh-CN" altLang="en-US" dirty="0" smtClean="0"/>
              <a:t>正在前往</a:t>
            </a:r>
            <a:r>
              <a:rPr lang="en-US" dirty="0" err="1" smtClean="0"/>
              <a:t>耶路撒冷。耶穌要穿越一個猶太人不會穿越的地區</a:t>
            </a:r>
            <a:r>
              <a:rPr lang="en-US" dirty="0" err="1"/>
              <a:t>。其他猶太人都會繞過撒瑪利亞，走周圍的地方</a:t>
            </a:r>
            <a:r>
              <a:rPr lang="en-US" dirty="0" err="1" smtClean="0"/>
              <a:t>。因為猶太人鄙視</a:t>
            </a:r>
            <a:r>
              <a:rPr lang="en-US" u="sng" dirty="0" err="1" smtClean="0"/>
              <a:t>撒瑪利亞</a:t>
            </a:r>
            <a:r>
              <a:rPr lang="en-US" dirty="0" err="1" smtClean="0"/>
              <a:t>人</a:t>
            </a:r>
            <a:r>
              <a:rPr lang="en-US" dirty="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4194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32474"/>
            <a:ext cx="8686800" cy="5579390"/>
          </a:xfrm>
        </p:spPr>
        <p:txBody>
          <a:bodyPr>
            <a:normAutofit/>
          </a:bodyPr>
          <a:lstStyle/>
          <a:p>
            <a:r>
              <a:rPr lang="en-US" u="sng" dirty="0" err="1"/>
              <a:t>撒瑪利亞</a:t>
            </a:r>
            <a:r>
              <a:rPr lang="en-US" dirty="0" err="1"/>
              <a:t>人被視為“半混血</a:t>
            </a:r>
            <a:r>
              <a:rPr lang="en-US" dirty="0" smtClean="0"/>
              <a:t>”，</a:t>
            </a:r>
          </a:p>
          <a:p>
            <a:r>
              <a:rPr lang="en-US" dirty="0" err="1" smtClean="0"/>
              <a:t>不聖潔</a:t>
            </a:r>
            <a:r>
              <a:rPr lang="en-US" dirty="0" err="1"/>
              <a:t>，</a:t>
            </a:r>
            <a:r>
              <a:rPr lang="en-US" dirty="0" err="1" smtClean="0"/>
              <a:t>不潔淨</a:t>
            </a:r>
            <a:r>
              <a:rPr lang="zh-CN" altLang="en-US" dirty="0" smtClean="0"/>
              <a:t>，</a:t>
            </a:r>
            <a:r>
              <a:rPr lang="en-US" dirty="0" err="1" smtClean="0"/>
              <a:t>這可以追溯到</a:t>
            </a:r>
            <a:endParaRPr lang="en-US" dirty="0" smtClean="0"/>
          </a:p>
          <a:p>
            <a:r>
              <a:rPr lang="en-US" dirty="0" err="1" smtClean="0"/>
              <a:t>南北王國分裂的時代，記載在列王記下</a:t>
            </a:r>
            <a:r>
              <a:rPr lang="en-US" dirty="0" err="1"/>
              <a:t>，</a:t>
            </a:r>
            <a:r>
              <a:rPr lang="en-US" dirty="0" err="1" smtClean="0"/>
              <a:t>亞述</a:t>
            </a:r>
            <a:r>
              <a:rPr lang="zh-CN" altLang="en-US" dirty="0" smtClean="0"/>
              <a:t>國</a:t>
            </a:r>
            <a:r>
              <a:rPr lang="en-US" dirty="0" err="1" smtClean="0"/>
              <a:t>入侵了北國以色列</a:t>
            </a:r>
            <a:r>
              <a:rPr lang="en-US" dirty="0" err="1"/>
              <a:t>，並安置了亞述人民住在那裡</a:t>
            </a:r>
            <a:r>
              <a:rPr lang="en-US" dirty="0" smtClean="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4478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25464"/>
            <a:ext cx="8686800" cy="5160936"/>
          </a:xfrm>
        </p:spPr>
        <p:txBody>
          <a:bodyPr/>
          <a:lstStyle/>
          <a:p>
            <a:r>
              <a:rPr lang="en-US" dirty="0"/>
              <a:t>儘管猶太人被要求不可以與外族通婚，但他們還是違反了上帝的命令與亞述人通婚。這些人被稱為撒瑪利亞人。耶穌並沒有因為他們是撒瑪利亞人而輕視他們。</a:t>
            </a:r>
          </a:p>
          <a:p>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3547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94467"/>
            <a:ext cx="8686800" cy="5346915"/>
          </a:xfrm>
        </p:spPr>
        <p:txBody>
          <a:bodyPr>
            <a:normAutofit fontScale="92500" lnSpcReduction="10000"/>
          </a:bodyPr>
          <a:lstStyle/>
          <a:p>
            <a:r>
              <a:rPr lang="en-US" dirty="0" smtClean="0"/>
              <a:t>耶穌在路上遇到了十個痲瘋病人。有趣的是,這裡說有</a:t>
            </a:r>
            <a:r>
              <a:rPr lang="en-US" dirty="0">
                <a:latin typeface="+mn-lt"/>
              </a:rPr>
              <a:t>“</a:t>
            </a:r>
            <a:r>
              <a:rPr lang="en-US" dirty="0"/>
              <a:t>十</a:t>
            </a:r>
            <a:r>
              <a:rPr lang="en-US" dirty="0">
                <a:latin typeface="+mn-lt"/>
              </a:rPr>
              <a:t>”</a:t>
            </a:r>
            <a:r>
              <a:rPr lang="en-US" dirty="0"/>
              <a:t>個人</a:t>
            </a:r>
            <a:r>
              <a:rPr lang="en-US" dirty="0" smtClean="0"/>
              <a:t>。這樣做的重要性是因為根據猶太法律需要有十個人一起才能祈禱</a:t>
            </a:r>
            <a:r>
              <a:rPr lang="en-US" dirty="0"/>
              <a:t>。</a:t>
            </a:r>
            <a:r>
              <a:rPr lang="en-US" dirty="0" smtClean="0"/>
              <a:t>通常,這九名猶太人是永遠不會願意與撒瑪利亞人有關聯</a:t>
            </a:r>
            <a:r>
              <a:rPr lang="en-US" dirty="0"/>
              <a:t>，</a:t>
            </a:r>
            <a:r>
              <a:rPr lang="en-US" dirty="0" smtClean="0"/>
              <a:t>但是為了能祈禱他們</a:t>
            </a:r>
            <a:r>
              <a:rPr lang="en-US" b="1" dirty="0" smtClean="0"/>
              <a:t>需要 </a:t>
            </a:r>
            <a:r>
              <a:rPr lang="en-US" dirty="0" err="1" smtClean="0"/>
              <a:t>這個撒瑪利亞人,才能湊足十個人</a:t>
            </a:r>
            <a:r>
              <a:rPr lang="en-US" dirty="0" smtClean="0"/>
              <a:t>。</a:t>
            </a:r>
            <a:endParaRPr lang="en-US" dirty="0"/>
          </a:p>
        </p:txBody>
      </p:sp>
      <p:pic>
        <p:nvPicPr>
          <p:cNvPr id="4" name="Picture 2" descr="Image result for fall leave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b="33495"/>
          <a:stretch/>
        </p:blipFill>
        <p:spPr bwMode="auto">
          <a:xfrm flipV="1">
            <a:off x="0" y="5800665"/>
            <a:ext cx="9144000" cy="1057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3975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233</TotalTime>
  <Words>680</Words>
  <Application>Microsoft Office PowerPoint</Application>
  <PresentationFormat>On-screen Show (4:3)</PresentationFormat>
  <Paragraphs>71</Paragraphs>
  <Slides>45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KaiTi</vt:lpstr>
      <vt:lpstr>新細明體</vt:lpstr>
      <vt:lpstr>全真楷書</vt:lpstr>
      <vt:lpstr>Arial</vt:lpstr>
      <vt:lpstr>Calibri</vt:lpstr>
      <vt:lpstr>Calibri Light</vt:lpstr>
      <vt:lpstr>Times New Roman</vt:lpstr>
      <vt:lpstr>Office Theme</vt:lpstr>
      <vt:lpstr>“感恩節是一年比一年來得早。” 我似乎每年十一月都聽到，並且說這句話。這句話說得有些道理。 聖誕燈飾似乎提早掛上,商店貨架上到處堆滿聖誕節商品,甚至連除夕夜用的東西也擺上了。</vt:lpstr>
      <vt:lpstr>我們幾乎沒有機會喘口氣，花時間感恩。然而，在這個急促、匆忙的季節裡,我們更需要停下來思考生活中正在發生的事情，反省我們正在做出的選擇,並確定自己是朝著真正重要的方向前進。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esther hsu</dc:creator>
  <cp:lastModifiedBy>esther hsu</cp:lastModifiedBy>
  <cp:revision>18</cp:revision>
  <dcterms:created xsi:type="dcterms:W3CDTF">2019-11-23T23:10:39Z</dcterms:created>
  <dcterms:modified xsi:type="dcterms:W3CDTF">2019-11-24T03:03:41Z</dcterms:modified>
</cp:coreProperties>
</file>