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69" r:id="rId5"/>
    <p:sldId id="262" r:id="rId6"/>
    <p:sldId id="259" r:id="rId7"/>
    <p:sldId id="261" r:id="rId8"/>
    <p:sldId id="264" r:id="rId9"/>
    <p:sldId id="274" r:id="rId10"/>
    <p:sldId id="263" r:id="rId11"/>
    <p:sldId id="265" r:id="rId12"/>
    <p:sldId id="266" r:id="rId13"/>
    <p:sldId id="267" r:id="rId14"/>
    <p:sldId id="271" r:id="rId15"/>
    <p:sldId id="270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F1"/>
    <a:srgbClr val="0579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DBD7A-5272-4C10-9F17-37F3DAC55C18}" type="datetimeFigureOut">
              <a:rPr lang="en-US" smtClean="0"/>
              <a:pPr/>
              <a:t>6/23/2012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E8124-0BF3-486F-A934-AFD19CB8B1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elivearth.com/wp-content/uploads/2012/06/2825601824_c1c9227c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5486400" cy="4419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828800" y="4876800"/>
            <a:ext cx="557075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6000" b="1" dirty="0" smtClean="0"/>
              <a:t>香柏樹來的信息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5486400" y="6019800"/>
            <a:ext cx="194476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b="1" dirty="0" smtClean="0"/>
              <a:t>以西結書</a:t>
            </a:r>
            <a:r>
              <a:rPr lang="en-US" b="1" dirty="0" smtClean="0"/>
              <a:t>17:22-24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4800" y="496669"/>
            <a:ext cx="5827236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dirty="0" smtClean="0">
                <a:latin typeface="AR Heiti Bold Big5" pitchFamily="49" charset="-120"/>
                <a:ea typeface="AR Heiti Bold Big5" pitchFamily="49" charset="-120"/>
              </a:rPr>
              <a:t>二、猶大國的見異思遷</a:t>
            </a:r>
            <a:endParaRPr kumimoji="0" lang="zh-TW" altLang="en-US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144869"/>
            <a:ext cx="341632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600" dirty="0" smtClean="0">
                <a:latin typeface="AR Heiti Bold Big5" pitchFamily="49" charset="-120"/>
                <a:ea typeface="AR Heiti Bold Big5" pitchFamily="49" charset="-120"/>
              </a:rPr>
              <a:t>兩隻大鷹的比喻</a:t>
            </a:r>
            <a:endParaRPr lang="en-US" sz="36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173069"/>
            <a:ext cx="4419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AR Heiti Bold Big5" pitchFamily="49" charset="-120"/>
                <a:ea typeface="AR Heiti Bold Big5" pitchFamily="49" charset="-120"/>
              </a:rPr>
              <a:t>v.v.2-6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 第一隻大鷹代表</a:t>
            </a:r>
            <a:r>
              <a:rPr lang="zh-TW" altLang="en-US" sz="3200" dirty="0" smtClean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巴比倫</a:t>
            </a:r>
            <a:endParaRPr lang="en-US" altLang="zh-TW" sz="3200" dirty="0" smtClean="0">
              <a:solidFill>
                <a:srgbClr val="FF0000"/>
              </a:solidFill>
              <a:latin typeface="AR Heiti Bold Big5" pitchFamily="49" charset="-120"/>
              <a:ea typeface="AR Heiti Bold Big5" pitchFamily="49" charset="-120"/>
            </a:endParaRPr>
          </a:p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特徵：翅膀大、翎毛長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4078069"/>
            <a:ext cx="441959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  <a:ea typeface="AR Heiti Bold Big5" pitchFamily="49" charset="-120"/>
              </a:rPr>
              <a:t>v.v.7-10</a:t>
            </a:r>
            <a:r>
              <a:rPr lang="zh-TW" altLang="en-US" sz="2800" dirty="0" smtClean="0">
                <a:latin typeface="+mj-lt"/>
                <a:ea typeface="AR Heiti Bold Big5" pitchFamily="49" charset="-120"/>
              </a:rPr>
              <a:t>  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第二隻大鷹代表</a:t>
            </a:r>
            <a:r>
              <a:rPr lang="zh-TW" altLang="en-US" sz="3200" dirty="0" smtClean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埃及</a:t>
            </a:r>
            <a:endParaRPr lang="en-US" altLang="zh-TW" sz="3200" dirty="0" smtClean="0">
              <a:solidFill>
                <a:srgbClr val="FF0000"/>
              </a:solidFill>
              <a:latin typeface="AR Heiti Bold Big5" pitchFamily="49" charset="-120"/>
              <a:ea typeface="AR Heiti Bold Big5" pitchFamily="49" charset="-120"/>
            </a:endParaRPr>
          </a:p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特徵：翅膀大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、羽毛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多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18439" name="Picture 7" descr="Bald Eagle - Fearsome Fligh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49269"/>
            <a:ext cx="3706575" cy="277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048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5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又將以色列地的枝子、栽於肥田裡、插在大水旁、如插柳樹。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就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漸漸生長、成為蔓延矮小的葡萄樹，其枝轉向那鷹（巴比倫）、其根在鷹以下、於是成了葡萄樹、生出枝子、發出小枝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			 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以西結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17:5-6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)</a:t>
            </a:r>
          </a:p>
        </p:txBody>
      </p:sp>
      <p:pic>
        <p:nvPicPr>
          <p:cNvPr id="22530" name="Picture 2" descr="http://www.truthchinesechurch.org/images/jieme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3528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486400" y="5486400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latin typeface="AR Heiti Bold Big5" pitchFamily="49" charset="-120"/>
                <a:ea typeface="AR Heiti Bold Big5" pitchFamily="49" charset="-120"/>
              </a:rPr>
              <a:t>但以理站在尼布甲尼撒</a:t>
            </a:r>
            <a:r>
              <a:rPr lang="zh-TW" altLang="en-US" sz="2000" dirty="0" smtClean="0">
                <a:latin typeface="AR Heiti Bold Big5" pitchFamily="49" charset="-120"/>
                <a:ea typeface="AR Heiti Bold Big5" pitchFamily="49" charset="-120"/>
              </a:rPr>
              <a:t>王</a:t>
            </a:r>
            <a:endParaRPr lang="en-US" altLang="zh-TW" sz="2000" dirty="0" smtClean="0">
              <a:latin typeface="AR Heiti Bold Big5" pitchFamily="49" charset="-120"/>
              <a:ea typeface="AR Heiti Bold Big5" pitchFamily="49" charset="-120"/>
            </a:endParaRPr>
          </a:p>
          <a:p>
            <a:r>
              <a:rPr lang="zh-TW" altLang="en-US" sz="2000" dirty="0" smtClean="0">
                <a:latin typeface="AR Heiti Bold Big5" pitchFamily="49" charset="-120"/>
                <a:ea typeface="AR Heiti Bold Big5" pitchFamily="49" charset="-120"/>
              </a:rPr>
              <a:t>面</a:t>
            </a:r>
            <a:r>
              <a:rPr lang="zh-TW" altLang="en-US" sz="2000" dirty="0" smtClean="0">
                <a:latin typeface="AR Heiti Bold Big5" pitchFamily="49" charset="-120"/>
                <a:ea typeface="AR Heiti Bold Big5" pitchFamily="49" charset="-120"/>
              </a:rPr>
              <a:t>前事奉</a:t>
            </a:r>
            <a:endParaRPr lang="en-US" sz="20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144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又有一大鷹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埃及</a:t>
            </a:r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)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、翅膀大、羽毛多，這葡萄樹從栽種的畦中，向這鷹彎過根來，發出枝子，好得他的澆灌。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					 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以西結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17:7)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862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葡萄樹雖然栽種、豈能發旺呢？一經東風、豈不全然枯乾麼？必在生長的畦中枯乾了。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 dirty="0" smtClean="0">
                <a:latin typeface="AR Kaiti Medium Big5" pitchFamily="49" charset="-120"/>
                <a:ea typeface="AR Kaiti Medium Big5" pitchFamily="49" charset="-120"/>
              </a:rPr>
              <a:t>					(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以西結</a:t>
            </a:r>
            <a:r>
              <a:rPr lang="en-US" altLang="en-US" sz="3200" b="1" dirty="0" smtClean="0">
                <a:latin typeface="AR Kaiti Medium Big5" pitchFamily="49" charset="-120"/>
                <a:ea typeface="AR Kaiti Medium Big5" pitchFamily="49" charset="-120"/>
              </a:rPr>
              <a:t>17:10)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XdymFR1qihk/S_QcmkjXT4I/AAAAAAAAA8k/DIqK8QOyTbQ/s1600/GrapeVine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52400"/>
            <a:ext cx="78486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所以主耶和華如此說、我指著我的永生起誓、他既輕看指我所起的誓、背棄指我所立的約、我必要使這罪歸在他頭上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。      （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以西結書</a:t>
            </a:r>
            <a:r>
              <a:rPr lang="en-US" sz="2800" b="1" dirty="0" smtClean="0">
                <a:latin typeface="AR Kaiti Medium Big5" pitchFamily="49" charset="-120"/>
                <a:ea typeface="AR Kaiti Medium Big5" pitchFamily="49" charset="-120"/>
              </a:rPr>
              <a:t>17:19</a:t>
            </a:r>
            <a:r>
              <a:rPr lang="zh-TW" altLang="en-US" sz="28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wallpapersweb.com/data/media/87/Magical%20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267200" cy="410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533400"/>
            <a:ext cx="5827236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三、竭力持守彼此的約</a:t>
            </a:r>
            <a:endParaRPr kumimoji="0" lang="zh-TW" alt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590800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田野的樹木都必知道，我耶和華使高樹矮小、矮樹高大、青樹枯乾、枯樹發旺。</a:t>
            </a:r>
            <a:endParaRPr lang="en-US" altLang="zh-TW" sz="3200" b="1" dirty="0" smtClean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 dirty="0" smtClean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			</a:t>
            </a:r>
            <a:r>
              <a:rPr lang="zh-TW" altLang="en-US" sz="3200" b="1" dirty="0" smtClean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      </a:t>
            </a:r>
            <a:r>
              <a:rPr lang="zh-TW" altLang="en-US" sz="3200" b="1" dirty="0" smtClean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（</a:t>
            </a:r>
            <a:r>
              <a:rPr lang="zh-TW" altLang="en-US" sz="3200" b="1" dirty="0" smtClean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以西結書</a:t>
            </a:r>
            <a:r>
              <a:rPr lang="en-US" sz="3200" b="1" dirty="0" smtClean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17:24</a:t>
            </a:r>
            <a:r>
              <a:rPr lang="zh-TW" altLang="en-US" sz="3200" b="1" dirty="0" smtClean="0">
                <a:solidFill>
                  <a:srgbClr val="002060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solidFill>
                <a:srgbClr val="00206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0668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凡事都有定期，天下萬務都有定時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…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栽種有時，拔出所栽種的也有時。</a:t>
            </a:r>
            <a:endParaRPr lang="en-US" altLang="zh-TW" sz="3200" b="1" dirty="0" smtClean="0">
              <a:solidFill>
                <a:schemeClr val="bg2">
                  <a:lumMod val="10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					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（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傳道書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3:1-2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160455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這些事都已聽見了，總意就是敬畏神、謹守他的誡命、這是人所當盡的本分。因為人所作的事、連一切隱藏的事、無論是善是惡、神都必審問。 </a:t>
            </a:r>
            <a:endParaRPr lang="en-US" altLang="zh-TW" sz="3200" b="1" dirty="0" smtClean="0">
              <a:solidFill>
                <a:schemeClr val="bg2">
                  <a:lumMod val="10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altLang="zh-TW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				 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（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傳道書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12:13-14</a:t>
            </a:r>
            <a:r>
              <a:rPr lang="zh-TW" altLang="en-US" sz="3200" b="1" dirty="0" smtClean="0">
                <a:solidFill>
                  <a:schemeClr val="bg2">
                    <a:lumMod val="10000"/>
                  </a:schemeClr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143000" y="5144869"/>
            <a:ext cx="6400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「血約」（耶利米書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34:18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）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792069"/>
            <a:ext cx="6400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「鹽約」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(</a:t>
            </a: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民數記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18:19)</a:t>
            </a:r>
            <a:endParaRPr lang="zh-TW" altLang="en-US" sz="3600" dirty="0" smtClean="0"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630269"/>
            <a:ext cx="640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「鞋約」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(</a:t>
            </a: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路得記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4:7)</a:t>
            </a:r>
            <a:endParaRPr lang="zh-TW" altLang="en-US" sz="3600" dirty="0" smtClean="0">
              <a:solidFill>
                <a:prstClr val="black"/>
              </a:solidFill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468469"/>
            <a:ext cx="6400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「吃飯為約」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(</a:t>
            </a: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出埃及記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24:11)</a:t>
            </a:r>
            <a:endParaRPr lang="zh-TW" altLang="en-US" sz="3600" dirty="0" smtClean="0">
              <a:solidFill>
                <a:prstClr val="black"/>
              </a:solidFill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4306669"/>
            <a:ext cx="640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「立石之約」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(</a:t>
            </a: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創世記</a:t>
            </a:r>
            <a:r>
              <a:rPr lang="en-US" altLang="zh-TW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31:46)</a:t>
            </a:r>
            <a:endParaRPr lang="zh-TW" altLang="en-US" sz="3600" dirty="0" smtClean="0"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066800" y="60960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結論：</a:t>
            </a:r>
            <a:endPara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14400" y="1489770"/>
            <a:ext cx="731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持</a:t>
            </a:r>
            <a:r>
              <a:rPr lang="zh-TW" altLang="en-US" sz="32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守我與上帝之間的約定。 </a:t>
            </a:r>
            <a:endParaRPr lang="en-US" altLang="en-US" sz="3200" dirty="0" smtClean="0">
              <a:solidFill>
                <a:srgbClr val="000000"/>
              </a:solidFill>
              <a:latin typeface="AR Heiti Bold Big5" pitchFamily="49" charset="-120"/>
              <a:ea typeface="AR Heiti Bold Big5" pitchFamily="49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持守我與別人之間的約定。 </a:t>
            </a:r>
            <a:endParaRPr lang="en-US" altLang="en-US" sz="3200" dirty="0" smtClean="0">
              <a:solidFill>
                <a:srgbClr val="000000"/>
              </a:solidFill>
              <a:latin typeface="AR Heiti Bold Big5" pitchFamily="49" charset="-120"/>
              <a:ea typeface="AR Heiti Bold Big5" pitchFamily="49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切記「約」所代表的意義，一旦立約，就要盡力去達成，作一個誠實有信用的人，這是神所喜悅的事。 </a:t>
            </a:r>
            <a:endParaRPr kumimoji="0" lang="zh-TW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6800" y="609600"/>
            <a:ext cx="1723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回應</a:t>
            </a:r>
            <a:r>
              <a:rPr kumimoji="0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 Heiti Bold Big5" pitchFamily="49" charset="-120"/>
                <a:cs typeface="Times New Roman" pitchFamily="18" charset="0"/>
              </a:rPr>
              <a:t>：</a:t>
            </a:r>
            <a:endParaRPr kumimoji="0" lang="zh-TW" altLang="en-US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457200"/>
            <a:ext cx="76962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全世界最高的樹在那一個國家？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A.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巴西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B.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加拿大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C.</a:t>
            </a: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瑞典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D.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美國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2057400"/>
            <a:ext cx="76962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全世界最高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的樹在美國那一州？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A.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蒙大拿州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B.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華盛頓州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C.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加州 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Heiti Bold Big5" pitchFamily="49" charset="-120"/>
              <a:ea typeface="AR Heiti Bold Big5" pitchFamily="49" charset="-12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D.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奧利岡州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Heiti Bold Big5" pitchFamily="49" charset="-120"/>
                <a:ea typeface="AR Heiti Bold Big5" pitchFamily="49" charset="-120"/>
                <a:cs typeface="Arial" pitchFamily="34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6553200" y="914400"/>
            <a:ext cx="2133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0" y="2590800"/>
            <a:ext cx="2133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  <p:bldP spid="17410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9200" y="6248400"/>
            <a:ext cx="334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Michael Taylor (Right)</a:t>
            </a:r>
          </a:p>
        </p:txBody>
      </p:sp>
      <p:sp>
        <p:nvSpPr>
          <p:cNvPr id="1030" name="AutoShape 6" descr="- Photo: Glen Martin / S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richardpreston.net/books/imageGallery/images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924800" cy="594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380267" y="6248400"/>
            <a:ext cx="3115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Chris K. Atkins (left)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4159091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181600" y="4572000"/>
            <a:ext cx="363112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57913"/>
                </a:solidFill>
                <a:ea typeface="AR Heiti Bold Big5" pitchFamily="49" charset="-120"/>
              </a:rPr>
              <a:t>Hyperion</a:t>
            </a:r>
          </a:p>
          <a:p>
            <a:r>
              <a:rPr lang="zh-TW" altLang="en-US" sz="2800" dirty="0" smtClean="0">
                <a:solidFill>
                  <a:srgbClr val="057913"/>
                </a:solidFill>
                <a:ea typeface="AR Heiti Bold Big5" pitchFamily="49" charset="-120"/>
              </a:rPr>
              <a:t>亥伯龍神</a:t>
            </a:r>
            <a:endParaRPr lang="en-US" altLang="zh-TW" sz="2800" dirty="0" smtClean="0">
              <a:solidFill>
                <a:srgbClr val="057913"/>
              </a:solidFill>
              <a:ea typeface="AR Heiti Bold Big5" pitchFamily="49" charset="-120"/>
            </a:endParaRPr>
          </a:p>
          <a:p>
            <a:r>
              <a:rPr lang="en-US" sz="2800" b="1" dirty="0" smtClean="0">
                <a:solidFill>
                  <a:srgbClr val="057913"/>
                </a:solidFill>
              </a:rPr>
              <a:t>115.66 </a:t>
            </a:r>
            <a:r>
              <a:rPr lang="zh-TW" altLang="en-US" sz="2800" dirty="0" smtClean="0">
                <a:solidFill>
                  <a:srgbClr val="057913"/>
                </a:solidFill>
                <a:ea typeface="AR Heiti Bold Big5" pitchFamily="49" charset="-120"/>
              </a:rPr>
              <a:t>公尺</a:t>
            </a:r>
            <a:r>
              <a:rPr lang="en-US" altLang="en-US" sz="2800" dirty="0" smtClean="0">
                <a:solidFill>
                  <a:srgbClr val="057913"/>
                </a:solidFill>
                <a:ea typeface="AR Heiti Bold Big5" pitchFamily="49" charset="-120"/>
              </a:rPr>
              <a:t> </a:t>
            </a:r>
            <a:r>
              <a:rPr lang="en-US" sz="2800" b="1" dirty="0" smtClean="0">
                <a:solidFill>
                  <a:srgbClr val="057913"/>
                </a:solidFill>
              </a:rPr>
              <a:t>(379.46 ft)</a:t>
            </a:r>
            <a:endParaRPr lang="en-US" sz="2800" dirty="0">
              <a:solidFill>
                <a:srgbClr val="057913"/>
              </a:solidFill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38200" y="457200"/>
            <a:ext cx="76962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全世界最高的樹在那一個國家？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A.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巴西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B.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加拿大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C.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智利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D.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美國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38200" y="2057400"/>
            <a:ext cx="76962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全世界最高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的樹在美國那一州？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A.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蒙大拿州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B.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華盛頓州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C.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加州 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Heiti Bold Big5" pitchFamily="49" charset="-120"/>
              <a:ea typeface="AR Heiti Bold Big5" pitchFamily="49" charset="-12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D.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奧利岡州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Heiti Bold Big5" pitchFamily="49" charset="-120"/>
                <a:ea typeface="AR Heiti Bold Big5" pitchFamily="49" charset="-120"/>
                <a:cs typeface="Arial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38200" y="4191000"/>
            <a:ext cx="769620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平均高度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PMingLiU" pitchFamily="18" charset="-120"/>
              </a:rPr>
              <a:t>100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公尺</a:t>
            </a:r>
            <a:r>
              <a:rPr lang="zh-TW" altLang="en-US" sz="3600" dirty="0" smtClean="0">
                <a:solidFill>
                  <a:srgbClr val="000000"/>
                </a:solidFill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以上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Calibri" pitchFamily="34" charset="0"/>
              </a:rPr>
              <a:t>的紅木，樹根最深可達幾公尺？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A.5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公尺以內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B.10-20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公尺 </a:t>
            </a:r>
            <a:endParaRPr kumimoji="0" lang="en-US" altLang="zh-TW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 Heiti Bold Big5" pitchFamily="49" charset="-120"/>
              <a:ea typeface="AR Heiti Bold Big5" pitchFamily="49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C.30-50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公尺  </a:t>
            </a:r>
            <a:r>
              <a:rPr kumimoji="0" lang="en-US" altLang="zh-TW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D.50</a:t>
            </a:r>
            <a:r>
              <a:rPr kumimoji="0" lang="zh-TW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公尺以上</a:t>
            </a:r>
            <a:endParaRPr kumimoji="0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914400"/>
            <a:ext cx="2209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2514600"/>
            <a:ext cx="2209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" y="5334000"/>
            <a:ext cx="2895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advocatesfnm.org/oldgrowth/images/lateral_root_diagram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838201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耶和華的話臨到我說，人子阿，你要向以色列家出謎語、設比喻。</a:t>
            </a:r>
            <a:endParaRPr lang="en-US" altLang="zh-TW" sz="3200" b="1" dirty="0" smtClean="0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                     （以西結</a:t>
            </a:r>
            <a:r>
              <a:rPr lang="en-US" sz="3200" b="1" dirty="0" smtClean="0">
                <a:latin typeface="AR Kaiti Medium Big5" pitchFamily="49" charset="-120"/>
                <a:ea typeface="AR Kaiti Medium Big5" pitchFamily="49" charset="-120"/>
              </a:rPr>
              <a:t>17:1-2</a:t>
            </a:r>
            <a:r>
              <a:rPr lang="zh-TW" altLang="en-US" sz="3200" b="1" dirty="0" smtClean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AR Heiti Bold Big5" pitchFamily="49" charset="-120"/>
                <a:ea typeface="AR Heiti Bold Big5" pitchFamily="49" charset="-120"/>
              </a:rPr>
              <a:t>比喻的目的：</a:t>
            </a:r>
            <a:endParaRPr lang="en-US" altLang="zh-TW" sz="3600" dirty="0" smtClean="0">
              <a:solidFill>
                <a:srgbClr val="002060"/>
              </a:solidFill>
              <a:latin typeface="AR Heiti Bold Big5" pitchFamily="49" charset="-120"/>
              <a:ea typeface="AR Heiti Bold Big5" pitchFamily="49" charset="-120"/>
            </a:endParaRPr>
          </a:p>
          <a:p>
            <a:r>
              <a:rPr lang="en-US" altLang="zh-TW" sz="3600" dirty="0" smtClean="0">
                <a:solidFill>
                  <a:srgbClr val="002060"/>
                </a:solidFill>
                <a:latin typeface="AR Heiti Bold Big5" pitchFamily="49" charset="-120"/>
                <a:ea typeface="AR Heiti Bold Big5" pitchFamily="49" charset="-120"/>
              </a:rPr>
              <a:t>1.</a:t>
            </a:r>
            <a:r>
              <a:rPr lang="zh-TW" altLang="en-US" sz="3600" dirty="0" smtClean="0">
                <a:solidFill>
                  <a:srgbClr val="002060"/>
                </a:solidFill>
                <a:latin typeface="AR Heiti Bold Big5" pitchFamily="49" charset="-120"/>
                <a:ea typeface="AR Heiti Bold Big5" pitchFamily="49" charset="-120"/>
              </a:rPr>
              <a:t>證明某一個論點</a:t>
            </a:r>
            <a:endParaRPr lang="en-US" altLang="zh-TW" sz="3600" dirty="0" smtClean="0">
              <a:solidFill>
                <a:srgbClr val="002060"/>
              </a:solidFill>
              <a:latin typeface="AR Heiti Bold Big5" pitchFamily="49" charset="-120"/>
              <a:ea typeface="AR Heiti Bold Big5" pitchFamily="49" charset="-120"/>
            </a:endParaRPr>
          </a:p>
          <a:p>
            <a:r>
              <a:rPr lang="en-US" altLang="zh-TW" sz="3600" dirty="0" smtClean="0">
                <a:solidFill>
                  <a:srgbClr val="002060"/>
                </a:solidFill>
                <a:latin typeface="AR Heiti Bold Big5" pitchFamily="49" charset="-120"/>
                <a:ea typeface="AR Heiti Bold Big5" pitchFamily="49" charset="-120"/>
              </a:rPr>
              <a:t>2.</a:t>
            </a:r>
            <a:r>
              <a:rPr lang="zh-TW" altLang="en-US" sz="3600" dirty="0" smtClean="0">
                <a:solidFill>
                  <a:srgbClr val="002060"/>
                </a:solidFill>
                <a:latin typeface="AR Heiti Bold Big5" pitchFamily="49" charset="-120"/>
                <a:ea typeface="AR Heiti Bold Big5" pitchFamily="49" charset="-120"/>
              </a:rPr>
              <a:t>創造一個聽眾可以理解或感受的意象</a:t>
            </a:r>
            <a:endParaRPr lang="en-US" sz="3600" dirty="0">
              <a:solidFill>
                <a:srgbClr val="002060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people.uncw.edu/zervosg/Pr236/New%20236/Baby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1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0" y="2209800"/>
            <a:ext cx="1676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亞述帝國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4200" y="4648200"/>
            <a:ext cx="1981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巴比倫帝國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410200"/>
            <a:ext cx="1676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埃及帝國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4191000"/>
            <a:ext cx="1295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猶大國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429000"/>
            <a:ext cx="141577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約西亞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3429000"/>
            <a:ext cx="141577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約雅敬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4191000"/>
            <a:ext cx="141577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約雅斤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81000" y="457200"/>
            <a:ext cx="6955750" cy="76944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一、夾於</a:t>
            </a:r>
            <a:r>
              <a:rPr lang="zh-TW" altLang="en-US" sz="44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列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強</a:t>
            </a:r>
            <a:r>
              <a:rPr lang="zh-TW" altLang="en-US" sz="44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中</a:t>
            </a:r>
            <a:r>
              <a:rPr kumimoji="0" lang="zh-TW" altLang="en-U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 Heiti Bold Big5" pitchFamily="49" charset="-120"/>
                <a:ea typeface="AR Heiti Bold Big5" pitchFamily="49" charset="-120"/>
                <a:cs typeface="Times New Roman" pitchFamily="18" charset="0"/>
              </a:rPr>
              <a:t>間的猶大國</a:t>
            </a:r>
            <a:endParaRPr kumimoji="0" lang="zh-TW" altLang="en-US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 Heiti Bold Big5" pitchFamily="49" charset="-120"/>
              <a:ea typeface="AR Heiti Bold Big5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ssd.noaa.gov/img/wpac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2600" y="-1"/>
            <a:ext cx="10922726" cy="8168705"/>
          </a:xfrm>
          <a:prstGeom prst="rect">
            <a:avLst/>
          </a:prstGeom>
          <a:noFill/>
        </p:spPr>
      </p:pic>
      <p:pic>
        <p:nvPicPr>
          <p:cNvPr id="32772" name="Picture 4" descr="http://big5.china.com/gate/big5/military.china.com/special/flattop/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3859173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724400" y="3962400"/>
            <a:ext cx="341632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AR Heiti Bold Big5" pitchFamily="49" charset="-120"/>
                <a:ea typeface="AR Heiti Bold Big5" pitchFamily="49" charset="-120"/>
              </a:rPr>
              <a:t>美國航空母艦戰鬥群</a:t>
            </a:r>
            <a:endParaRPr lang="en-US" sz="28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1447800"/>
            <a:ext cx="100540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台灣</a:t>
            </a:r>
            <a:endParaRPr lang="en-US" sz="32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143000"/>
            <a:ext cx="100540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AR Heiti Bold Big5" pitchFamily="49" charset="-120"/>
                <a:ea typeface="AR Heiti Bold Big5" pitchFamily="49" charset="-120"/>
              </a:rPr>
              <a:t>中國</a:t>
            </a:r>
            <a:endParaRPr lang="en-US" sz="3200" dirty="0">
              <a:solidFill>
                <a:schemeClr val="bg1"/>
              </a:solidFill>
              <a:latin typeface="AR Heiti Bold Big5" pitchFamily="49" charset="-120"/>
              <a:ea typeface="AR Heiti Bold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897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80</cp:revision>
  <dcterms:created xsi:type="dcterms:W3CDTF">2012-06-11T20:44:47Z</dcterms:created>
  <dcterms:modified xsi:type="dcterms:W3CDTF">2012-06-24T07:32:23Z</dcterms:modified>
</cp:coreProperties>
</file>