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8" r:id="rId6"/>
    <p:sldId id="290" r:id="rId7"/>
    <p:sldId id="291" r:id="rId8"/>
    <p:sldId id="292" r:id="rId9"/>
    <p:sldId id="294" r:id="rId10"/>
    <p:sldId id="293" r:id="rId11"/>
    <p:sldId id="279" r:id="rId12"/>
    <p:sldId id="295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8A46-7CA5-4229-A991-E2B6355FCCD6}" type="datetimeFigureOut">
              <a:rPr lang="en-US" smtClean="0"/>
              <a:pPr/>
              <a:t>7/28/2012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F820-76D4-499A-BA03-1800885D1D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143000" y="4648200"/>
            <a:ext cx="70104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200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標楷體"/>
                <a:ea typeface="標楷體"/>
              </a:rPr>
              <a:t>生命的雙重處境</a:t>
            </a:r>
            <a:endParaRPr lang="en-US" sz="32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標楷體"/>
              <a:ea typeface="標楷體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81200" y="5715000"/>
            <a:ext cx="5391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撒上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23:24-29, 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以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西結書</a:t>
            </a:r>
            <a:r>
              <a:rPr lang="en-US" altLang="en-US" sz="2800" b="1" dirty="0" smtClean="0">
                <a:latin typeface="AR Kaiti Medium Big5" pitchFamily="49" charset="-120"/>
                <a:ea typeface="AR Kaiti Medium Big5" pitchFamily="49" charset="-120"/>
              </a:rPr>
              <a:t>47:6-12</a:t>
            </a:r>
            <a:endParaRPr lang="en-US" altLang="zh-TW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076" name="Picture 4" descr="En Gedi in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04813"/>
            <a:ext cx="5903913" cy="3979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jali.net/richard/images/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3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48526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台南橄欖山  早期學生靈修會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50" y="381000"/>
            <a:ext cx="8930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二、隱基底的活水</a:t>
            </a:r>
            <a:r>
              <a:rPr lang="en-US" sz="4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—</a:t>
            </a:r>
            <a:r>
              <a:rPr lang="zh-TW" altLang="en-US" sz="4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經歷新的生命 </a:t>
            </a:r>
            <a:endParaRPr lang="en-US" sz="4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1508" name="Picture 4" descr="http://www.johnodom.org/uploads/images/MudBubbleP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5952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1789093"/>
            <a:ext cx="8458200" cy="9541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2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只是泥濘之地、與窪濕之處，不得治好、必為鹽地」（結</a:t>
            </a:r>
            <a:r>
              <a:rPr lang="en-US" sz="2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47:11</a:t>
            </a:r>
            <a:r>
              <a:rPr lang="zh-TW" altLang="en-US" sz="2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48768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有一道活水從聖殿門口，往東方流去、必下到亞拉巴、直到海，所發出來的水、必流入鹽海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……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48136" name="Picture 8" descr="http://epicself.com/wp-content/uploads/2012/06/Spring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762625" cy="432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3000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1.</a:t>
            </a:r>
            <a:r>
              <a:rPr lang="zh-TW" altLang="en-US" sz="5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使水變甜</a:t>
            </a:r>
            <a:endParaRPr lang="en-US" sz="5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657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他對我說、這水往東方流去、必下到亞拉巴、直到海，所發出來的水、必流入鹽海、使水變甜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〔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原文作得醫治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〕</a:t>
            </a:r>
            <a:r>
              <a:rPr lang="zh-TW" altLang="en-US" sz="3200" b="1" dirty="0" smtClean="0"/>
              <a:t> 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（結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47:8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2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49156" name="Picture 4" descr="http://alaiwah.files.wordpress.com/2010/02/wate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257800" y="990600"/>
            <a:ext cx="284035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90600"/>
            <a:ext cx="3870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2.</a:t>
            </a:r>
            <a:r>
              <a:rPr lang="zh-TW" altLang="en-US" sz="5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張網捕魚</a:t>
            </a:r>
            <a:endParaRPr lang="en-US" sz="5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50178" name="Picture 2" descr="http://www.yellowbrickroad.com/follow/wp-content/uploads/2011/02/net-fishing-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34000" y="762000"/>
            <a:ext cx="274890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32004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這河水所到之處、凡滋生的動物、都必生活、並且因這流來的水、必有極多的魚、海水也變甜了，這河水所到之處、百物都必生活，必有漁夫站在河邊，從隱基底直到隱以革蓮、都作曬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〔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或作張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〕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網之處，那魚各從其類、好像大海的魚甚多」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結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47: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9-10)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66800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3.</a:t>
            </a:r>
            <a:r>
              <a:rPr lang="zh-TW" altLang="en-US" sz="54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有新生命</a:t>
            </a:r>
            <a:endParaRPr lang="en-US" sz="54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2766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「在河這邊、與那邊的岸上、必生長各類的樹木，其果可作食物、葉子不枯乾、果子不斷絕，每月必結新果子、因為這水是從聖所流出來的，樹上的果子、必作食物、葉子乃為治病」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結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47: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12)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51202" name="Picture 2" descr="http://www.free-hdwallpapers.com/wallpapers/abstract/2419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486400" y="914400"/>
            <a:ext cx="2514600" cy="184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743200"/>
            <a:ext cx="70866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似乎不為人所知、卻是人所共知的，似乎要死、卻是活著的，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似乎受責罰、卻是不至喪命的，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似乎憂愁、卻是常常快樂的，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似乎貧窮、卻是叫許多人富足的，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似乎一無所有、卻是樣樣都有的。  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哥林多後書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6:9-10)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38200" y="427166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「隱基底」代表我們生命的雙重處境</a:t>
            </a:r>
            <a:endParaRPr lang="en-US" sz="3200" dirty="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alvaryfullerton.org/Bstudy/09%201Sa/2002/091Sa22-24_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5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67200" y="609600"/>
            <a:ext cx="93662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挪伯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1066800"/>
            <a:ext cx="914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迦特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62200" y="1676400"/>
            <a:ext cx="1295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亞杜蘭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854980" y="5181600"/>
            <a:ext cx="128902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米斯巴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85800" y="2329190"/>
            <a:ext cx="1295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基伊拉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08400" y="2786390"/>
            <a:ext cx="1625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西弗曠野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95400" y="3733800"/>
            <a:ext cx="1676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瑪雲曠野 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505200" y="3886200"/>
            <a:ext cx="19812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  <a:cs typeface="Arial" charset="0"/>
              </a:rPr>
              <a:t>隱基底曠野 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762000" y="1524000"/>
            <a:ext cx="4572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905000" y="1828800"/>
            <a:ext cx="4572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905000" y="2133600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610600" y="4572000"/>
            <a:ext cx="533400" cy="533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876800" y="3352800"/>
            <a:ext cx="457200" cy="457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200400" y="3124200"/>
            <a:ext cx="457200" cy="4095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2971800" y="3810000"/>
            <a:ext cx="4572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3733800" y="685800"/>
            <a:ext cx="4572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219200" y="4495800"/>
            <a:ext cx="2438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ea typeface="文鼎粗圓" pitchFamily="49" charset="-120"/>
                <a:cs typeface="Arial" charset="0"/>
              </a:rPr>
              <a:t>大衛</a:t>
            </a:r>
            <a:r>
              <a:rPr lang="zh-TW" altLang="en-US" sz="3200" b="1" dirty="0" smtClean="0">
                <a:solidFill>
                  <a:schemeClr val="tx1"/>
                </a:solidFill>
                <a:ea typeface="文鼎粗圓" pitchFamily="49" charset="-120"/>
                <a:cs typeface="Arial" charset="0"/>
              </a:rPr>
              <a:t>的</a:t>
            </a:r>
            <a:endParaRPr lang="en-US" altLang="zh-TW" sz="3200" b="1" dirty="0" smtClean="0">
              <a:solidFill>
                <a:schemeClr val="tx1"/>
              </a:solidFill>
              <a:ea typeface="文鼎粗圓" pitchFamily="49" charset="-120"/>
              <a:cs typeface="Arial" charset="0"/>
            </a:endParaRP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ea typeface="文鼎粗圓" pitchFamily="49" charset="-120"/>
                <a:cs typeface="Arial" charset="0"/>
              </a:rPr>
              <a:t>逃</a:t>
            </a:r>
            <a:r>
              <a:rPr lang="zh-TW" altLang="en-US" sz="3200" b="1" dirty="0">
                <a:solidFill>
                  <a:schemeClr val="tx1"/>
                </a:solidFill>
                <a:ea typeface="文鼎粗圓" pitchFamily="49" charset="-120"/>
                <a:cs typeface="Arial" charset="0"/>
              </a:rPr>
              <a:t>亡路</a:t>
            </a:r>
            <a:r>
              <a:rPr lang="zh-TW" altLang="en-US" sz="3200" b="1" dirty="0" smtClean="0">
                <a:solidFill>
                  <a:schemeClr val="tx1"/>
                </a:solidFill>
                <a:ea typeface="文鼎粗圓" pitchFamily="49" charset="-120"/>
                <a:cs typeface="Arial" charset="0"/>
              </a:rPr>
              <a:t>線</a:t>
            </a:r>
            <a:endParaRPr lang="zh-TW" altLang="en-US" sz="3200" b="1" dirty="0">
              <a:solidFill>
                <a:schemeClr val="tx1"/>
              </a:solidFill>
              <a:ea typeface="文鼎粗圓" pitchFamily="49" charset="-12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7600" y="228600"/>
            <a:ext cx="457200" cy="3810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800" y="152400"/>
            <a:ext cx="90281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拉瑪</a:t>
            </a:r>
            <a:endParaRPr lang="en-US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_2uXG3B00-m4/S1s9qBE8tRI/AAAAAAAAGuw/P3QpwDLbj00/s1600/IMG_6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943600" y="6019800"/>
            <a:ext cx="1752600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文鼎粗黑" pitchFamily="49" charset="-120"/>
                <a:ea typeface="文鼎粗黑" pitchFamily="49" charset="-120"/>
                <a:cs typeface="Arial" charset="0"/>
              </a:rPr>
              <a:t>隱基底</a:t>
            </a:r>
            <a:r>
              <a:rPr lang="zh-TW" altLang="en-US" sz="2000" dirty="0" smtClean="0">
                <a:solidFill>
                  <a:schemeClr val="bg1"/>
                </a:solidFill>
                <a:latin typeface="文鼎粗黑" pitchFamily="49" charset="-120"/>
                <a:ea typeface="文鼎粗黑" pitchFamily="49" charset="-120"/>
                <a:cs typeface="Arial" charset="0"/>
              </a:rPr>
              <a:t>的</a:t>
            </a:r>
            <a:r>
              <a:rPr lang="zh-TW" altLang="en-US" sz="2000" dirty="0" smtClean="0">
                <a:solidFill>
                  <a:schemeClr val="bg1"/>
                </a:solidFill>
                <a:latin typeface="文鼎粗黑" pitchFamily="49" charset="-120"/>
                <a:ea typeface="文鼎粗黑" pitchFamily="49" charset="-120"/>
                <a:cs typeface="Arial" charset="0"/>
              </a:rPr>
              <a:t>山寨</a:t>
            </a:r>
            <a:endParaRPr lang="zh-TW" altLang="en-US" sz="2000" dirty="0">
              <a:solidFill>
                <a:schemeClr val="bg1"/>
              </a:solidFill>
              <a:latin typeface="文鼎粗黑" pitchFamily="49" charset="-120"/>
              <a:ea typeface="文鼎粗黑" pitchFamily="49" charset="-120"/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1000"/>
            <a:ext cx="88024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一、隱基底的曠野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—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人生的盡頭</a:t>
            </a:r>
            <a:endParaRPr kumimoji="0" lang="zh-TW" altLang="en-US" sz="48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nset at the Dead 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8313" y="404813"/>
            <a:ext cx="3798887" cy="641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TW" altLang="en-US" sz="3600" b="1">
                <a:latin typeface="文鼎中圓" pitchFamily="49" charset="-120"/>
                <a:ea typeface="文鼎中圓" pitchFamily="49" charset="-120"/>
                <a:cs typeface="Arial" charset="0"/>
              </a:rPr>
              <a:t>死海（</a:t>
            </a:r>
            <a:r>
              <a:rPr lang="en-US" altLang="zh-TW" sz="3600" b="1">
                <a:latin typeface="文鼎中圓" pitchFamily="49" charset="-120"/>
                <a:ea typeface="文鼎中圓" pitchFamily="49" charset="-120"/>
                <a:cs typeface="Arial" charset="0"/>
              </a:rPr>
              <a:t>Dead Sea</a:t>
            </a:r>
            <a:r>
              <a:rPr lang="zh-TW" altLang="en-US" sz="3600" b="1">
                <a:latin typeface="文鼎中圓" pitchFamily="49" charset="-120"/>
                <a:ea typeface="文鼎中圓" pitchFamily="49" charset="-120"/>
                <a:cs typeface="Arial" charset="0"/>
              </a:rPr>
              <a:t>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n%20Gedi%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14600" y="5638800"/>
            <a:ext cx="3886200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  <a:ea typeface="文鼎粗圓" pitchFamily="49" charset="-120"/>
                <a:cs typeface="Arial" charset="0"/>
              </a:rPr>
              <a:t>en : </a:t>
            </a:r>
            <a:r>
              <a:rPr lang="zh-TW" altLang="en-US" sz="2800" dirty="0" smtClean="0">
                <a:solidFill>
                  <a:schemeClr val="bg1"/>
                </a:solidFill>
                <a:ea typeface="文鼎粗圓" pitchFamily="49" charset="-120"/>
                <a:cs typeface="Arial" charset="0"/>
              </a:rPr>
              <a:t>水泉     </a:t>
            </a:r>
            <a:r>
              <a:rPr lang="en-US" altLang="zh-TW" sz="2800" dirty="0" err="1" smtClean="0">
                <a:solidFill>
                  <a:schemeClr val="bg1"/>
                </a:solidFill>
                <a:ea typeface="文鼎粗圓" pitchFamily="49" charset="-120"/>
                <a:cs typeface="Arial" charset="0"/>
              </a:rPr>
              <a:t>gedi</a:t>
            </a:r>
            <a:r>
              <a:rPr lang="zh-TW" altLang="en-US" sz="2800" dirty="0" smtClean="0">
                <a:solidFill>
                  <a:schemeClr val="bg1"/>
                </a:solidFill>
                <a:ea typeface="文鼎粗圓" pitchFamily="49" charset="-120"/>
                <a:cs typeface="Arial" charset="0"/>
              </a:rPr>
              <a:t>：山羊  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spring of a kid</a:t>
            </a:r>
            <a:r>
              <a:rPr lang="zh-TW" altLang="en-US" sz="2800" dirty="0" smtClean="0">
                <a:solidFill>
                  <a:srgbClr val="FFFF00"/>
                </a:solidFill>
              </a:rPr>
              <a:t>  </a:t>
            </a:r>
            <a:r>
              <a:rPr lang="zh-TW" altLang="en-US" sz="2800" b="1" dirty="0" smtClean="0">
                <a:solidFill>
                  <a:srgbClr val="FFFF00"/>
                </a:solidFill>
                <a:latin typeface="文鼎中圓" pitchFamily="49" charset="-120"/>
                <a:ea typeface="文鼎中圓" pitchFamily="49" charset="-120"/>
                <a:cs typeface="Arial" charset="0"/>
              </a:rPr>
              <a:t>山</a:t>
            </a:r>
            <a:r>
              <a:rPr lang="zh-TW" altLang="en-US" sz="2800" b="1" dirty="0">
                <a:solidFill>
                  <a:srgbClr val="FFFF00"/>
                </a:solidFill>
                <a:latin typeface="文鼎中圓" pitchFamily="49" charset="-120"/>
                <a:ea typeface="文鼎中圓" pitchFamily="49" charset="-120"/>
                <a:cs typeface="Arial" charset="0"/>
              </a:rPr>
              <a:t>羊之</a:t>
            </a:r>
            <a:r>
              <a:rPr lang="zh-TW" altLang="en-US" sz="2800" b="1" dirty="0" smtClean="0">
                <a:solidFill>
                  <a:srgbClr val="FFFF00"/>
                </a:solidFill>
                <a:latin typeface="文鼎中圓" pitchFamily="49" charset="-120"/>
                <a:ea typeface="文鼎中圓" pitchFamily="49" charset="-120"/>
                <a:cs typeface="Arial" charset="0"/>
              </a:rPr>
              <a:t>泉 </a:t>
            </a:r>
            <a:endParaRPr lang="zh-TW" altLang="en-US" sz="2800" b="1" dirty="0">
              <a:solidFill>
                <a:srgbClr val="FFFF00"/>
              </a:solidFill>
              <a:latin typeface="文鼎中圓" pitchFamily="49" charset="-120"/>
              <a:ea typeface="文鼎中圓" pitchFamily="49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bex with kids at En G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724400"/>
            <a:ext cx="82296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以賽亞書</a:t>
            </a:r>
            <a:r>
              <a:rPr lang="en-US" sz="2800" b="1" dirty="0" smtClean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43:19-20)</a:t>
            </a:r>
            <a:r>
              <a:rPr lang="zh-TW" altLang="en-US" sz="2800" b="1" dirty="0" smtClean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「看哪、我要作一件新事、如今要發現、你們豈不知道麼？我必在曠野開道路、在沙漠開江河。</a:t>
            </a:r>
            <a:r>
              <a:rPr lang="en-US" sz="2800" b="1" dirty="0" smtClean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……</a:t>
            </a:r>
            <a:r>
              <a:rPr lang="zh-TW" altLang="en-US" sz="2800" b="1" dirty="0" smtClean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因我使曠野有水、使沙漠有河、好賜給我的百姓我的選民喝。」</a:t>
            </a:r>
            <a:endParaRPr lang="en-US" sz="28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jali.net/richard/images/dickjrcolleg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0795"/>
            <a:ext cx="3815726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27687" y="5486400"/>
            <a:ext cx="58272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Richard &amp; Lucille Webster</a:t>
            </a:r>
          </a:p>
          <a:p>
            <a:pPr algn="ctr"/>
            <a:r>
              <a:rPr lang="zh-TW" altLang="en-US" sz="4000" dirty="0" smtClean="0">
                <a:latin typeface="AR Maokai Heavy Big5" pitchFamily="49" charset="-120"/>
                <a:ea typeface="AR Maokai Heavy Big5" pitchFamily="49" charset="-120"/>
              </a:rPr>
              <a:t>魏德凱牧</a:t>
            </a:r>
            <a:r>
              <a:rPr lang="zh-TW" altLang="en-US" sz="4000" dirty="0" smtClean="0">
                <a:latin typeface="AR Maokai Heavy Big5" pitchFamily="49" charset="-120"/>
                <a:ea typeface="AR Maokai Heavy Big5" pitchFamily="49" charset="-120"/>
              </a:rPr>
              <a:t>師，魏榮美師母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0242" name="Picture 2" descr="http://jali.net/richard/images/w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0795"/>
            <a:ext cx="3200400" cy="513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jali.net/richard/images/adder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05400" y="6019800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搭船離開美國</a:t>
            </a:r>
            <a:r>
              <a:rPr lang="en-US" altLang="zh-TW" sz="28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1947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年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.cef.org.tw/communique/353/B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017" y="0"/>
            <a:ext cx="918801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594360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台南橄欖山營地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674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Chou</cp:lastModifiedBy>
  <cp:revision>57</cp:revision>
  <dcterms:created xsi:type="dcterms:W3CDTF">2012-07-26T18:08:46Z</dcterms:created>
  <dcterms:modified xsi:type="dcterms:W3CDTF">2012-07-29T07:55:09Z</dcterms:modified>
</cp:coreProperties>
</file>