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73" r:id="rId2"/>
    <p:sldId id="316" r:id="rId3"/>
    <p:sldId id="329" r:id="rId4"/>
    <p:sldId id="332" r:id="rId5"/>
    <p:sldId id="279" r:id="rId6"/>
    <p:sldId id="325" r:id="rId7"/>
    <p:sldId id="330" r:id="rId8"/>
    <p:sldId id="334" r:id="rId9"/>
    <p:sldId id="323" r:id="rId10"/>
    <p:sldId id="322" r:id="rId11"/>
    <p:sldId id="331" r:id="rId12"/>
    <p:sldId id="298" r:id="rId13"/>
    <p:sldId id="326" r:id="rId14"/>
    <p:sldId id="333" r:id="rId15"/>
    <p:sldId id="335" r:id="rId16"/>
    <p:sldId id="313" r:id="rId17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0E4"/>
    <a:srgbClr val="FFFF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2EE5CC-8A30-400D-8992-B01375190E81}" type="datetimeFigureOut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7D3CA2-4993-4B2E-9D6E-49EE122C0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82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46951-E196-421F-B683-EC5DD2D0444B}" type="datetimeFigureOut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34E75-DC35-4A4B-AB22-58B1BA5EC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2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51A15-F83E-41DE-9E24-5F625C3295A8}" type="datetimeFigureOut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5A79C-712D-44F9-A424-FE2545EAB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7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D200B-627B-4334-94B2-AB220053317D}" type="datetimeFigureOut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A591D-6EDE-42CB-9171-E877FAA01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0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10DE-F8B2-4119-9FAF-757550C28E7D}" type="datetimeFigureOut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1B7F7-6FCF-4D33-BDBA-8FC5087ED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8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5541F-8259-4973-A359-0A06CE3FE46E}" type="datetimeFigureOut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0B212-B0BE-4CB2-9DF9-1074CA912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B476-AFB6-4B0E-9A2B-E0DB799ADAE2}" type="datetimeFigureOut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A81EC-FF13-4CFE-B984-C73C3697C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6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6DAD-5968-4617-B57F-87791D5D0ADD}" type="datetimeFigureOut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B2ACF-8633-4894-943A-0FB146A11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2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B9546-D9A9-4019-8667-5FC17E0C12A2}" type="datetimeFigureOut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33C4-5D3A-4048-A04D-E28D2316F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B6B6-DA92-44DA-A6C6-C89A08D62EED}" type="datetimeFigureOut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A25C-A15F-4C39-9D39-A0A9F1A30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0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8F288-3225-4453-880C-D65694761BEB}" type="datetimeFigureOut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04F7-DBA9-42F2-9E9F-2F4E66E03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4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FF494-59AE-4B51-B826-18156A8067ED}" type="datetimeFigureOut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A8C6-0F06-4E34-9C77-A77C2416F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6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5FB7BC-A181-4B79-8FE8-8386977B68AC}" type="datetimeFigureOut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70B6BD-9C89-4891-8B22-D866CB3C2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172ndsf.webs.com/army_modeling_simulation_vis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77" y="2438400"/>
            <a:ext cx="4693105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486400" y="518160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28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馬可福音</a:t>
            </a:r>
            <a:r>
              <a:rPr lang="en-US" altLang="en-US" sz="28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5:1-20</a:t>
            </a:r>
            <a:endParaRPr lang="en-US" altLang="zh-TW" sz="2800" b="1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838200"/>
            <a:ext cx="63401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8000" dirty="0">
                <a:solidFill>
                  <a:srgbClr val="FFFF00"/>
                </a:solidFill>
                <a:latin typeface="AR Maokai Heavy Big5" pitchFamily="49" charset="-120"/>
                <a:ea typeface="AR Maokai Heavy Big5" pitchFamily="49" charset="-120"/>
              </a:rPr>
              <a:t>收復屬靈失地</a:t>
            </a:r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0" y="1524000"/>
            <a:ext cx="487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000">
                <a:solidFill>
                  <a:srgbClr val="002060"/>
                </a:solidFill>
                <a:latin typeface="AR Maokai Heavy Big5" pitchFamily="49" charset="-120"/>
                <a:ea typeface="AR Maokai Heavy Big5" pitchFamily="49" charset="-120"/>
              </a:rPr>
              <a:t>第一、差派門徒出去傳道趕鬼之前，讓他們親身經歷屬靈爭戰</a:t>
            </a:r>
            <a:endParaRPr lang="en-US" altLang="en-US" sz="4000">
              <a:solidFill>
                <a:srgbClr val="00206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4343400"/>
            <a:ext cx="7620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000">
                <a:solidFill>
                  <a:srgbClr val="002060"/>
                </a:solidFill>
                <a:latin typeface="AR Maokai Heavy Big5" pitchFamily="49" charset="-120"/>
                <a:ea typeface="AR Maokai Heavy Big5" pitchFamily="49" charset="-120"/>
              </a:rPr>
              <a:t>第二、耶穌不僅釋放這個鬼附的人，在將來要使用他成就大事</a:t>
            </a:r>
            <a:endParaRPr lang="en-US" altLang="en-US" sz="4000">
              <a:solidFill>
                <a:srgbClr val="00206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10245" name="Picture 5" descr="http://aliensandangels.files.wordpress.com/2012/06/jesuscastoutlegion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24000"/>
            <a:ext cx="2466975" cy="1847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62000" y="1219200"/>
            <a:ext cx="7391400" cy="7080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Arial" pitchFamily="34" charset="0"/>
              </a:rPr>
              <a:t>A.</a:t>
            </a:r>
            <a:r>
              <a:rPr lang="zh-TW" altLang="en-US" sz="40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Arial" pitchFamily="34" charset="0"/>
              </a:rPr>
              <a:t>污鬼認識耶穌也害怕耶穌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762000" y="2286000"/>
            <a:ext cx="7391400" cy="7080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Arial" pitchFamily="34" charset="0"/>
              </a:rPr>
              <a:t>B.</a:t>
            </a:r>
            <a:r>
              <a:rPr lang="zh-TW" altLang="en-US" sz="40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Arial" pitchFamily="34" charset="0"/>
              </a:rPr>
              <a:t>撒旦永遠在尋找對</a:t>
            </a:r>
            <a:r>
              <a:rPr lang="zh-TW" altLang="en-US" sz="40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Arial" pitchFamily="34" charset="0"/>
              </a:rPr>
              <a:t>象</a:t>
            </a:r>
            <a:endParaRPr lang="zh-TW" altLang="en-US" sz="40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762000" y="3352800"/>
            <a:ext cx="7391400" cy="7080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Arial" pitchFamily="34" charset="0"/>
              </a:rPr>
              <a:t>C.</a:t>
            </a:r>
            <a:r>
              <a:rPr lang="zh-TW" altLang="en-US" sz="40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Arial" pitchFamily="34" charset="0"/>
              </a:rPr>
              <a:t>撒旦的能力與行動受到限制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762000" y="4557713"/>
            <a:ext cx="7391400" cy="13223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Arial" pitchFamily="34" charset="0"/>
              </a:rPr>
              <a:t>D.</a:t>
            </a:r>
            <a:r>
              <a:rPr lang="zh-TW" altLang="en-US" sz="40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Arial" pitchFamily="34" charset="0"/>
              </a:rPr>
              <a:t>神為拯救一個人的靈魂</a:t>
            </a:r>
            <a:r>
              <a:rPr lang="zh-TW" altLang="en-US" sz="40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Arial" pitchFamily="34" charset="0"/>
              </a:rPr>
              <a:t>，不惜 </a:t>
            </a:r>
            <a:endParaRPr lang="en-US" altLang="zh-TW" sz="40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  <a:p>
            <a:pPr eaLnBrk="0" hangingPunct="0">
              <a:defRPr/>
            </a:pPr>
            <a:r>
              <a:rPr lang="zh-TW" altLang="en-US" sz="40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Arial" pitchFamily="34" charset="0"/>
              </a:rPr>
              <a:t>  任</a:t>
            </a:r>
            <a:r>
              <a:rPr lang="zh-TW" altLang="en-US" sz="40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Arial" pitchFamily="34" charset="0"/>
              </a:rPr>
              <a:t>何代價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 animBg="1"/>
      <p:bldP spid="40962" grpId="0" animBg="1"/>
      <p:bldP spid="40963" grpId="0" animBg="1"/>
      <p:bldP spid="409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28600" y="533400"/>
            <a:ext cx="8148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5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三</a:t>
            </a:r>
            <a:r>
              <a:rPr lang="en-US" sz="5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.</a:t>
            </a:r>
            <a:r>
              <a:rPr lang="zh-TW" altLang="en-US" sz="5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從「附身」到「委身」</a:t>
            </a:r>
            <a:endParaRPr lang="en-US" sz="54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" y="2044700"/>
            <a:ext cx="83058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>
                <a:latin typeface="AR Kaiti Medium Big5" pitchFamily="49" charset="-120"/>
                <a:ea typeface="AR Kaiti Medium Big5" pitchFamily="49" charset="-120"/>
              </a:rPr>
              <a:t>15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就來就近耶穌，看見彼個患著鬼者，就是互營所纏的，坐著穿衫，嗐哉，就驚。</a:t>
            </a:r>
            <a:r>
              <a:rPr lang="en-US" sz="2800" b="1">
                <a:latin typeface="AR Kaiti Medium Big5" pitchFamily="49" charset="-120"/>
                <a:ea typeface="AR Kaiti Medium Big5" pitchFamily="49" charset="-120"/>
              </a:rPr>
              <a:t>16 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看見的人，將患著鬼的人所抵著的及歸陣豬的事攏給咽講；</a:t>
            </a:r>
            <a:r>
              <a:rPr lang="en-US" sz="2800" b="1">
                <a:latin typeface="AR Kaiti Medium Big5" pitchFamily="49" charset="-120"/>
                <a:ea typeface="AR Kaiti Medium Big5" pitchFamily="49" charset="-120"/>
              </a:rPr>
              <a:t>17 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咽就求耶穌離開咽的境內。</a:t>
            </a:r>
            <a:r>
              <a:rPr lang="en-US" sz="2800" b="1">
                <a:latin typeface="AR Kaiti Medium Big5" pitchFamily="49" charset="-120"/>
                <a:ea typeface="AR Kaiti Medium Big5" pitchFamily="49" charset="-120"/>
              </a:rPr>
              <a:t>18 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耶穌抵仔上船，彼個曾患著鬼者求伊准伊相及去。</a:t>
            </a:r>
            <a:r>
              <a:rPr lang="en-US" sz="2800" b="1">
                <a:latin typeface="AR Kaiti Medium Big5" pitchFamily="49" charset="-120"/>
                <a:ea typeface="AR Kaiti Medium Big5" pitchFamily="49" charset="-120"/>
              </a:rPr>
              <a:t>19 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耶穌呣允伊，講：「倒去你的家，尋你的親人，將主給你行許大的事，及所憐憫你的，給咽講。」</a:t>
            </a:r>
            <a:r>
              <a:rPr lang="en-US" sz="2800" b="1">
                <a:latin typeface="AR Kaiti Medium Big5" pitchFamily="49" charset="-120"/>
                <a:ea typeface="AR Kaiti Medium Big5" pitchFamily="49" charset="-120"/>
              </a:rPr>
              <a:t>20 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彼人去，佇低加波利報揚耶穌所給伊行的大事，眾人攏奇怪。 </a:t>
            </a:r>
            <a:endParaRPr lang="en-US" altLang="zh-TW" sz="28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en-US" altLang="zh-TW" sz="2800" b="1">
                <a:latin typeface="AR Kaiti Medium Big5" pitchFamily="49" charset="-120"/>
                <a:ea typeface="AR Kaiti Medium Big5" pitchFamily="49" charset="-120"/>
              </a:rPr>
              <a:t>					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（可</a:t>
            </a:r>
            <a:r>
              <a:rPr lang="en-US" sz="2800" b="1">
                <a:latin typeface="AR Kaiti Medium Big5" pitchFamily="49" charset="-120"/>
                <a:ea typeface="AR Kaiti Medium Big5" pitchFamily="49" charset="-120"/>
              </a:rPr>
              <a:t>5:15-20 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台漢本）</a:t>
            </a:r>
            <a:endParaRPr lang="en-US" sz="28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Tower on the south hill, overlooking Kur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9000" y="228600"/>
            <a:ext cx="1203325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/>
              <a:t> </a:t>
            </a:r>
            <a:r>
              <a:rPr lang="en-US" sz="3600" dirty="0" err="1"/>
              <a:t>Kursi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4" name="Picture 4" descr="Slope down into Sea of Galil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8" name="Picture 2" descr="http://jesustrail.com/smoothgallery/images/gallery/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304800"/>
            <a:ext cx="4699000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挖掘出十三間拜占庭教堂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066800"/>
            <a:ext cx="6340475" cy="584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低加波利地區教堂比例最高的地方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828800"/>
            <a:ext cx="8382000" cy="58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第四世紀，格拉森的主教參加迦克墩大公會議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590800"/>
            <a:ext cx="7981950" cy="58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發表迦克墩信經，制定「神人二性基督論」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www.dvd-ppt-slideshow.com/images/ppt-background/background-16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457200" y="609600"/>
            <a:ext cx="203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48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結論：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429000"/>
            <a:ext cx="8494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5400">
                <a:latin typeface="AR Maokai Heavy Big5" pitchFamily="49" charset="-120"/>
                <a:ea typeface="AR Maokai Heavy Big5" pitchFamily="49" charset="-120"/>
              </a:rPr>
              <a:t>向人傳揚發生在你身上的事</a:t>
            </a:r>
            <a:endParaRPr lang="en-US" sz="5400"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5" name="Picture 4" descr="http://www.lds.org/images/share_logo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990600"/>
            <a:ext cx="3022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4724400"/>
            <a:ext cx="7772400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你的見證所帶出屬靈的影響力，超過你所能想像的深遠，帶來屬靈的復興！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allery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621" y="533399"/>
            <a:ext cx="8859979" cy="4936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3124200" y="5791200"/>
            <a:ext cx="2954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2012</a:t>
            </a:r>
            <a:r>
              <a:rPr lang="zh-TW" altLang="en-US" sz="36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年</a:t>
            </a:r>
            <a:r>
              <a:rPr lang="en-US" altLang="zh-TW" sz="36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8</a:t>
            </a:r>
            <a:r>
              <a:rPr lang="zh-TW" altLang="en-US" sz="36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月</a:t>
            </a:r>
            <a:r>
              <a:rPr lang="en-US" altLang="zh-TW" sz="36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1</a:t>
            </a:r>
            <a:r>
              <a:rPr lang="zh-TW" altLang="en-US" sz="36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日</a:t>
            </a:r>
            <a:endParaRPr lang="en-US" sz="360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http://www.theblaze.com/wp-content/uploads/2012/07/Dan-Cathy-Chick-fil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5334000" cy="3524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15000" y="5257800"/>
            <a:ext cx="3178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i="1" dirty="0">
                <a:solidFill>
                  <a:srgbClr val="7030A0"/>
                </a:solidFill>
                <a:latin typeface="+mn-lt"/>
              </a:rPr>
              <a:t>Dan Cathy</a:t>
            </a:r>
            <a:r>
              <a:rPr lang="zh-TW" altLang="en-US" sz="3600" b="1" i="1" dirty="0">
                <a:solidFill>
                  <a:srgbClr val="7030A0"/>
                </a:solidFill>
                <a:latin typeface="+mn-lt"/>
              </a:rPr>
              <a:t>  </a:t>
            </a:r>
            <a:endParaRPr lang="en-US" altLang="zh-TW" sz="3600" b="1" i="1" dirty="0">
              <a:solidFill>
                <a:srgbClr val="7030A0"/>
              </a:solidFill>
              <a:latin typeface="+mn-lt"/>
            </a:endParaRPr>
          </a:p>
          <a:p>
            <a:pPr>
              <a:defRPr/>
            </a:pPr>
            <a:r>
              <a:rPr lang="en-US" sz="2400" dirty="0"/>
              <a:t>Chick-</a:t>
            </a:r>
            <a:r>
              <a:rPr lang="en-US" sz="2400" dirty="0" err="1"/>
              <a:t>Fil</a:t>
            </a:r>
            <a:r>
              <a:rPr lang="en-US" sz="2400" dirty="0"/>
              <a:t>-A</a:t>
            </a:r>
            <a:r>
              <a:rPr lang="zh-TW" altLang="en-US" sz="2400" dirty="0"/>
              <a:t> </a:t>
            </a:r>
            <a:r>
              <a:rPr lang="zh-TW" altLang="en-US" sz="2400" dirty="0">
                <a:latin typeface="AR Maokai Heavy Big5" pitchFamily="49" charset="-120"/>
                <a:ea typeface="AR Maokai Heavy Big5" pitchFamily="49" charset="-120"/>
              </a:rPr>
              <a:t>總裁</a:t>
            </a:r>
            <a:r>
              <a:rPr lang="en-US" sz="2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457200"/>
            <a:ext cx="8839200" cy="20621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「我們非常支持家庭，就是依據聖經定義的家庭，我們是一個家庭擁有的企業，是一個家庭領導的企業，我們都與第一位妻子保持在婚姻裡，我們為此感謝神。」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www.fogcityjournal.com/images/photos2011/bos_ed_lee_swearing_in_20110111/_w2w9918_std.jpg"/>
          <p:cNvPicPr>
            <a:picLocks noChangeAspect="1" noChangeArrowheads="1"/>
          </p:cNvPicPr>
          <p:nvPr/>
        </p:nvPicPr>
        <p:blipFill>
          <a:blip r:embed="rId2" cstate="print"/>
          <a:srcRect l="41600" r="10400" b="3904"/>
          <a:stretch>
            <a:fillRect/>
          </a:stretch>
        </p:blipFill>
        <p:spPr bwMode="auto">
          <a:xfrm rot="20865988">
            <a:off x="1117372" y="1110818"/>
            <a:ext cx="2321798" cy="3095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l_fi" descr="http://a.abcnews.com/images/Health/gty_Thomas_Menino_nt_120801_wg.jpg"/>
          <p:cNvPicPr/>
          <p:nvPr/>
        </p:nvPicPr>
        <p:blipFill>
          <a:blip r:embed="rId3" cstate="print"/>
          <a:srcRect l="40785" r="28774" b="19434"/>
          <a:stretch>
            <a:fillRect/>
          </a:stretch>
        </p:blipFill>
        <p:spPr bwMode="auto">
          <a:xfrm rot="653028">
            <a:off x="5927440" y="1114000"/>
            <a:ext cx="2427500" cy="3288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0" name="Picture 2" descr="http://3.bp.blogspot.com/_okSIvb7zcQE/TUIfmIQuJPI/AAAAAAAAIGM/n-q6RSlB3dA/s1600/chicago%2Bmayor-392111729_v2.grid-6x2.jpg"/>
          <p:cNvPicPr>
            <a:picLocks noChangeAspect="1" noChangeArrowheads="1"/>
          </p:cNvPicPr>
          <p:nvPr/>
        </p:nvPicPr>
        <p:blipFill>
          <a:blip r:embed="rId4" cstate="print"/>
          <a:srcRect l="18566" r="27426" b="-1265"/>
          <a:stretch>
            <a:fillRect/>
          </a:stretch>
        </p:blipFill>
        <p:spPr bwMode="auto">
          <a:xfrm>
            <a:off x="3429000" y="1752600"/>
            <a:ext cx="24384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85800" y="5334000"/>
            <a:ext cx="779780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/>
              <a:t>Chick-</a:t>
            </a:r>
            <a:r>
              <a:rPr lang="en-US" sz="3600" dirty="0" err="1"/>
              <a:t>fil</a:t>
            </a:r>
            <a:r>
              <a:rPr lang="en-US" sz="3600" dirty="0"/>
              <a:t>-A values are not Chicago values.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1219200"/>
            <a:ext cx="172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芝加哥市長</a:t>
            </a:r>
            <a:endParaRPr lang="en-US" sz="2400" b="1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-795067">
            <a:off x="898525" y="655638"/>
            <a:ext cx="172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舊金山市長</a:t>
            </a:r>
            <a:endParaRPr lang="en-US" sz="2400" b="1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682518">
            <a:off x="6589713" y="639763"/>
            <a:ext cx="172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波士頓市長</a:t>
            </a:r>
            <a:endParaRPr lang="en-US" sz="2400" b="1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457200" y="685800"/>
            <a:ext cx="71104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60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一、一個失魂的顛漢</a:t>
            </a:r>
            <a:endParaRPr lang="en-US" altLang="zh-TW" sz="60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533400" y="1995488"/>
            <a:ext cx="83058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en-US" sz="3000" b="1">
                <a:latin typeface="AR Kaiti Medium Big5" pitchFamily="49" charset="-120"/>
                <a:ea typeface="AR Kaiti Medium Big5" pitchFamily="49" charset="-120"/>
              </a:rPr>
              <a:t>1</a:t>
            </a:r>
            <a:r>
              <a:rPr lang="zh-TW" altLang="en-US" sz="3000" b="1">
                <a:latin typeface="AR Kaiti Medium Big5" pitchFamily="49" charset="-120"/>
                <a:ea typeface="AR Kaiti Medium Big5" pitchFamily="49" charset="-120"/>
              </a:rPr>
              <a:t> 咽就到海的對面岸到格拉森人的地方。</a:t>
            </a:r>
            <a:r>
              <a:rPr lang="en-US" altLang="en-US" sz="3000" b="1">
                <a:latin typeface="AR Kaiti Medium Big5" pitchFamily="49" charset="-120"/>
                <a:ea typeface="AR Kaiti Medium Big5" pitchFamily="49" charset="-120"/>
              </a:rPr>
              <a:t>2</a:t>
            </a:r>
            <a:r>
              <a:rPr lang="zh-TW" altLang="en-US" sz="3000" b="1">
                <a:latin typeface="AR Kaiti Medium Big5" pitchFamily="49" charset="-120"/>
                <a:ea typeface="AR Kaiti Medium Big5" pitchFamily="49" charset="-120"/>
              </a:rPr>
              <a:t> 耶穌離開船，連鞭有一人對墳墓中出來抵著伊，就是互邪神附身者，平素徛起佇墳墓中。</a:t>
            </a:r>
            <a:r>
              <a:rPr lang="en-US" altLang="en-US" sz="3000" b="1">
                <a:latin typeface="AR Kaiti Medium Big5" pitchFamily="49" charset="-120"/>
                <a:ea typeface="AR Kaiti Medium Big5" pitchFamily="49" charset="-120"/>
              </a:rPr>
              <a:t>3</a:t>
            </a:r>
            <a:r>
              <a:rPr lang="zh-TW" altLang="en-US" sz="3000" b="1">
                <a:latin typeface="AR Kaiti Medium Big5" pitchFamily="49" charset="-120"/>
                <a:ea typeface="AR Kaiti Medium Big5" pitchFamily="49" charset="-120"/>
              </a:rPr>
              <a:t> 無人會縛伊，雖然用鐵鍊也勿會；</a:t>
            </a:r>
            <a:r>
              <a:rPr lang="en-US" altLang="en-US" sz="3000" b="1">
                <a:latin typeface="AR Kaiti Medium Big5" pitchFamily="49" charset="-120"/>
                <a:ea typeface="AR Kaiti Medium Big5" pitchFamily="49" charset="-120"/>
              </a:rPr>
              <a:t>4</a:t>
            </a:r>
            <a:r>
              <a:rPr lang="zh-TW" altLang="en-US" sz="3000" b="1">
                <a:latin typeface="AR Kaiti Medium Big5" pitchFamily="49" charset="-120"/>
                <a:ea typeface="AR Kaiti Medium Big5" pitchFamily="49" charset="-120"/>
              </a:rPr>
              <a:t> 因為沓沓用腳銬鐵鍊縛伊，若是鐵鍊互伊掇斷，腳銬互伊摃碎；無人有氣力通制壓伊。</a:t>
            </a:r>
            <a:r>
              <a:rPr lang="en-US" altLang="en-US" sz="3000" b="1">
                <a:latin typeface="AR Kaiti Medium Big5" pitchFamily="49" charset="-120"/>
                <a:ea typeface="AR Kaiti Medium Big5" pitchFamily="49" charset="-120"/>
              </a:rPr>
              <a:t>5</a:t>
            </a:r>
            <a:r>
              <a:rPr lang="zh-TW" altLang="en-US" sz="3000" b="1">
                <a:latin typeface="AR Kaiti Medium Big5" pitchFamily="49" charset="-120"/>
                <a:ea typeface="AR Kaiti Medium Big5" pitchFamily="49" charset="-120"/>
              </a:rPr>
              <a:t> 暝日常常佇墳墓中佇山裡喉叫，將石頭家己傷。（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可</a:t>
            </a:r>
            <a:r>
              <a:rPr lang="en-US" altLang="zh-TW" sz="2800" b="1">
                <a:latin typeface="AR Kaiti Medium Big5" pitchFamily="49" charset="-120"/>
                <a:ea typeface="AR Kaiti Medium Big5" pitchFamily="49" charset="-120"/>
              </a:rPr>
              <a:t>5:1-5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 </a:t>
            </a:r>
            <a:r>
              <a:rPr lang="zh-TW" altLang="en-US" sz="3000" b="1">
                <a:latin typeface="AR Kaiti Medium Big5" pitchFamily="49" charset="-120"/>
                <a:ea typeface="AR Kaiti Medium Big5" pitchFamily="49" charset="-120"/>
              </a:rPr>
              <a:t>台漢本）</a:t>
            </a:r>
            <a:endParaRPr lang="en-US" altLang="en-US" sz="3000" b="1">
              <a:latin typeface="AR Kaiti Medium Big5" pitchFamily="49" charset="-120"/>
              <a:ea typeface="AR Kaiti Medium Big5" pitchFamily="49" charset="-120"/>
            </a:endParaRPr>
          </a:p>
          <a:p>
            <a:pPr eaLnBrk="0" hangingPunct="0"/>
            <a:endParaRPr lang="zh-TW" alt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http://newine.files.wordpress.com/2011/01/galil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12700"/>
            <a:ext cx="6858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0" y="1752600"/>
            <a:ext cx="1182688" cy="461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400" dirty="0">
                <a:latin typeface="AR Maokai Heavy Big5" pitchFamily="49" charset="-120"/>
                <a:ea typeface="AR Maokai Heavy Big5" pitchFamily="49" charset="-120"/>
              </a:rPr>
              <a:t>迦百農</a:t>
            </a:r>
            <a:endParaRPr lang="en-US" sz="24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86400" y="19050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2662238"/>
            <a:ext cx="1182688" cy="461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400" dirty="0">
                <a:latin typeface="AR Maokai Heavy Big5" pitchFamily="49" charset="-120"/>
                <a:ea typeface="AR Maokai Heavy Big5" pitchFamily="49" charset="-120"/>
              </a:rPr>
              <a:t>格拉森</a:t>
            </a:r>
            <a:endParaRPr lang="en-US" sz="24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9" name="Rectangle 8"/>
          <p:cNvSpPr/>
          <p:nvPr/>
        </p:nvSpPr>
        <p:spPr>
          <a:xfrm rot="20021879">
            <a:off x="6045200" y="6091238"/>
            <a:ext cx="1487488" cy="4603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400" dirty="0">
                <a:latin typeface="AR Maokai Heavy Big5" pitchFamily="49" charset="-120"/>
                <a:ea typeface="AR Maokai Heavy Big5" pitchFamily="49" charset="-120"/>
              </a:rPr>
              <a:t>低加波利</a:t>
            </a:r>
            <a:endParaRPr lang="en-US" sz="24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027363" y="2522538"/>
            <a:ext cx="4860925" cy="4362450"/>
          </a:xfrm>
          <a:custGeom>
            <a:avLst/>
            <a:gdLst>
              <a:gd name="connsiteX0" fmla="*/ 4860275 w 4860275"/>
              <a:gd name="connsiteY0" fmla="*/ 0 h 4362679"/>
              <a:gd name="connsiteX1" fmla="*/ 3372998 w 4860275"/>
              <a:gd name="connsiteY1" fmla="*/ 77118 h 4362679"/>
              <a:gd name="connsiteX2" fmla="*/ 3328931 w 4860275"/>
              <a:gd name="connsiteY2" fmla="*/ 330506 h 4362679"/>
              <a:gd name="connsiteX3" fmla="*/ 3273846 w 4860275"/>
              <a:gd name="connsiteY3" fmla="*/ 473725 h 4362679"/>
              <a:gd name="connsiteX4" fmla="*/ 3229779 w 4860275"/>
              <a:gd name="connsiteY4" fmla="*/ 627961 h 4362679"/>
              <a:gd name="connsiteX5" fmla="*/ 3240796 w 4860275"/>
              <a:gd name="connsiteY5" fmla="*/ 727113 h 4362679"/>
              <a:gd name="connsiteX6" fmla="*/ 3185711 w 4860275"/>
              <a:gd name="connsiteY6" fmla="*/ 1013551 h 4362679"/>
              <a:gd name="connsiteX7" fmla="*/ 3009441 w 4860275"/>
              <a:gd name="connsiteY7" fmla="*/ 1299990 h 4362679"/>
              <a:gd name="connsiteX8" fmla="*/ 2789104 w 4860275"/>
              <a:gd name="connsiteY8" fmla="*/ 1509310 h 4362679"/>
              <a:gd name="connsiteX9" fmla="*/ 2524699 w 4860275"/>
              <a:gd name="connsiteY9" fmla="*/ 1454226 h 4362679"/>
              <a:gd name="connsiteX10" fmla="*/ 2524699 w 4860275"/>
              <a:gd name="connsiteY10" fmla="*/ 1443209 h 4362679"/>
              <a:gd name="connsiteX11" fmla="*/ 2469615 w 4860275"/>
              <a:gd name="connsiteY11" fmla="*/ 1586429 h 4362679"/>
              <a:gd name="connsiteX12" fmla="*/ 2491649 w 4860275"/>
              <a:gd name="connsiteY12" fmla="*/ 1630496 h 4362679"/>
              <a:gd name="connsiteX13" fmla="*/ 2381480 w 4860275"/>
              <a:gd name="connsiteY13" fmla="*/ 1740665 h 4362679"/>
              <a:gd name="connsiteX14" fmla="*/ 2381480 w 4860275"/>
              <a:gd name="connsiteY14" fmla="*/ 1828800 h 4362679"/>
              <a:gd name="connsiteX15" fmla="*/ 2513682 w 4860275"/>
              <a:gd name="connsiteY15" fmla="*/ 2038120 h 4362679"/>
              <a:gd name="connsiteX16" fmla="*/ 2414531 w 4860275"/>
              <a:gd name="connsiteY16" fmla="*/ 2181339 h 4362679"/>
              <a:gd name="connsiteX17" fmla="*/ 2447581 w 4860275"/>
              <a:gd name="connsiteY17" fmla="*/ 2269474 h 4362679"/>
              <a:gd name="connsiteX18" fmla="*/ 2447581 w 4860275"/>
              <a:gd name="connsiteY18" fmla="*/ 2379643 h 4362679"/>
              <a:gd name="connsiteX19" fmla="*/ 2513682 w 4860275"/>
              <a:gd name="connsiteY19" fmla="*/ 2511845 h 4362679"/>
              <a:gd name="connsiteX20" fmla="*/ 2491649 w 4860275"/>
              <a:gd name="connsiteY20" fmla="*/ 2622014 h 4362679"/>
              <a:gd name="connsiteX21" fmla="*/ 2469615 w 4860275"/>
              <a:gd name="connsiteY21" fmla="*/ 2677098 h 4362679"/>
              <a:gd name="connsiteX22" fmla="*/ 1500131 w 4860275"/>
              <a:gd name="connsiteY22" fmla="*/ 2390660 h 4362679"/>
              <a:gd name="connsiteX23" fmla="*/ 1356911 w 4860275"/>
              <a:gd name="connsiteY23" fmla="*/ 2104221 h 4362679"/>
              <a:gd name="connsiteX24" fmla="*/ 1136574 w 4860275"/>
              <a:gd name="connsiteY24" fmla="*/ 2049137 h 4362679"/>
              <a:gd name="connsiteX25" fmla="*/ 717933 w 4860275"/>
              <a:gd name="connsiteY25" fmla="*/ 1894901 h 4362679"/>
              <a:gd name="connsiteX26" fmla="*/ 541663 w 4860275"/>
              <a:gd name="connsiteY26" fmla="*/ 1972019 h 4362679"/>
              <a:gd name="connsiteX27" fmla="*/ 189123 w 4860275"/>
              <a:gd name="connsiteY27" fmla="*/ 2489812 h 4362679"/>
              <a:gd name="connsiteX28" fmla="*/ 123022 w 4860275"/>
              <a:gd name="connsiteY28" fmla="*/ 2599980 h 4362679"/>
              <a:gd name="connsiteX29" fmla="*/ 34887 w 4860275"/>
              <a:gd name="connsiteY29" fmla="*/ 2996588 h 4362679"/>
              <a:gd name="connsiteX30" fmla="*/ 332343 w 4860275"/>
              <a:gd name="connsiteY30" fmla="*/ 3272009 h 4362679"/>
              <a:gd name="connsiteX31" fmla="*/ 1114540 w 4860275"/>
              <a:gd name="connsiteY31" fmla="*/ 3701667 h 4362679"/>
              <a:gd name="connsiteX32" fmla="*/ 1257759 w 4860275"/>
              <a:gd name="connsiteY32" fmla="*/ 4032173 h 4362679"/>
              <a:gd name="connsiteX33" fmla="*/ 1389962 w 4860275"/>
              <a:gd name="connsiteY33" fmla="*/ 4362679 h 4362679"/>
              <a:gd name="connsiteX34" fmla="*/ 1389962 w 4860275"/>
              <a:gd name="connsiteY34" fmla="*/ 4362679 h 436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60275" h="4362679">
                <a:moveTo>
                  <a:pt x="4860275" y="0"/>
                </a:moveTo>
                <a:cubicBezTo>
                  <a:pt x="4244248" y="11017"/>
                  <a:pt x="3628222" y="22034"/>
                  <a:pt x="3372998" y="77118"/>
                </a:cubicBezTo>
                <a:cubicBezTo>
                  <a:pt x="3117774" y="132202"/>
                  <a:pt x="3345456" y="264405"/>
                  <a:pt x="3328931" y="330506"/>
                </a:cubicBezTo>
                <a:cubicBezTo>
                  <a:pt x="3312406" y="396607"/>
                  <a:pt x="3290371" y="424149"/>
                  <a:pt x="3273846" y="473725"/>
                </a:cubicBezTo>
                <a:cubicBezTo>
                  <a:pt x="3257321" y="523301"/>
                  <a:pt x="3235287" y="585730"/>
                  <a:pt x="3229779" y="627961"/>
                </a:cubicBezTo>
                <a:cubicBezTo>
                  <a:pt x="3224271" y="670192"/>
                  <a:pt x="3248141" y="662848"/>
                  <a:pt x="3240796" y="727113"/>
                </a:cubicBezTo>
                <a:cubicBezTo>
                  <a:pt x="3233451" y="791378"/>
                  <a:pt x="3224270" y="918071"/>
                  <a:pt x="3185711" y="1013551"/>
                </a:cubicBezTo>
                <a:cubicBezTo>
                  <a:pt x="3147152" y="1109031"/>
                  <a:pt x="3075542" y="1217364"/>
                  <a:pt x="3009441" y="1299990"/>
                </a:cubicBezTo>
                <a:cubicBezTo>
                  <a:pt x="2943340" y="1382617"/>
                  <a:pt x="2869894" y="1483604"/>
                  <a:pt x="2789104" y="1509310"/>
                </a:cubicBezTo>
                <a:cubicBezTo>
                  <a:pt x="2708314" y="1535016"/>
                  <a:pt x="2568767" y="1465243"/>
                  <a:pt x="2524699" y="1454226"/>
                </a:cubicBezTo>
                <a:cubicBezTo>
                  <a:pt x="2480632" y="1443209"/>
                  <a:pt x="2533880" y="1421175"/>
                  <a:pt x="2524699" y="1443209"/>
                </a:cubicBezTo>
                <a:cubicBezTo>
                  <a:pt x="2515518" y="1465243"/>
                  <a:pt x="2475123" y="1555215"/>
                  <a:pt x="2469615" y="1586429"/>
                </a:cubicBezTo>
                <a:cubicBezTo>
                  <a:pt x="2464107" y="1617643"/>
                  <a:pt x="2506338" y="1604790"/>
                  <a:pt x="2491649" y="1630496"/>
                </a:cubicBezTo>
                <a:cubicBezTo>
                  <a:pt x="2476960" y="1656202"/>
                  <a:pt x="2399842" y="1707614"/>
                  <a:pt x="2381480" y="1740665"/>
                </a:cubicBezTo>
                <a:cubicBezTo>
                  <a:pt x="2363119" y="1773716"/>
                  <a:pt x="2359446" y="1779224"/>
                  <a:pt x="2381480" y="1828800"/>
                </a:cubicBezTo>
                <a:cubicBezTo>
                  <a:pt x="2403514" y="1878376"/>
                  <a:pt x="2508174" y="1979364"/>
                  <a:pt x="2513682" y="2038120"/>
                </a:cubicBezTo>
                <a:cubicBezTo>
                  <a:pt x="2519190" y="2096876"/>
                  <a:pt x="2425548" y="2142780"/>
                  <a:pt x="2414531" y="2181339"/>
                </a:cubicBezTo>
                <a:cubicBezTo>
                  <a:pt x="2403514" y="2219898"/>
                  <a:pt x="2442073" y="2236423"/>
                  <a:pt x="2447581" y="2269474"/>
                </a:cubicBezTo>
                <a:cubicBezTo>
                  <a:pt x="2453089" y="2302525"/>
                  <a:pt x="2436564" y="2339248"/>
                  <a:pt x="2447581" y="2379643"/>
                </a:cubicBezTo>
                <a:cubicBezTo>
                  <a:pt x="2458598" y="2420038"/>
                  <a:pt x="2506337" y="2471450"/>
                  <a:pt x="2513682" y="2511845"/>
                </a:cubicBezTo>
                <a:cubicBezTo>
                  <a:pt x="2521027" y="2552240"/>
                  <a:pt x="2498994" y="2594472"/>
                  <a:pt x="2491649" y="2622014"/>
                </a:cubicBezTo>
                <a:cubicBezTo>
                  <a:pt x="2484305" y="2649556"/>
                  <a:pt x="2634868" y="2715657"/>
                  <a:pt x="2469615" y="2677098"/>
                </a:cubicBezTo>
                <a:cubicBezTo>
                  <a:pt x="2304362" y="2638539"/>
                  <a:pt x="1685582" y="2486139"/>
                  <a:pt x="1500131" y="2390660"/>
                </a:cubicBezTo>
                <a:cubicBezTo>
                  <a:pt x="1314680" y="2295181"/>
                  <a:pt x="1417504" y="2161141"/>
                  <a:pt x="1356911" y="2104221"/>
                </a:cubicBezTo>
                <a:cubicBezTo>
                  <a:pt x="1296318" y="2047301"/>
                  <a:pt x="1243070" y="2084024"/>
                  <a:pt x="1136574" y="2049137"/>
                </a:cubicBezTo>
                <a:cubicBezTo>
                  <a:pt x="1030078" y="2014250"/>
                  <a:pt x="817085" y="1907754"/>
                  <a:pt x="717933" y="1894901"/>
                </a:cubicBezTo>
                <a:cubicBezTo>
                  <a:pt x="618781" y="1882048"/>
                  <a:pt x="629798" y="1872867"/>
                  <a:pt x="541663" y="1972019"/>
                </a:cubicBezTo>
                <a:cubicBezTo>
                  <a:pt x="453528" y="2071171"/>
                  <a:pt x="258896" y="2385152"/>
                  <a:pt x="189123" y="2489812"/>
                </a:cubicBezTo>
                <a:cubicBezTo>
                  <a:pt x="119350" y="2594472"/>
                  <a:pt x="148728" y="2515517"/>
                  <a:pt x="123022" y="2599980"/>
                </a:cubicBezTo>
                <a:cubicBezTo>
                  <a:pt x="97316" y="2684443"/>
                  <a:pt x="0" y="2884583"/>
                  <a:pt x="34887" y="2996588"/>
                </a:cubicBezTo>
                <a:cubicBezTo>
                  <a:pt x="69774" y="3108593"/>
                  <a:pt x="152401" y="3154496"/>
                  <a:pt x="332343" y="3272009"/>
                </a:cubicBezTo>
                <a:cubicBezTo>
                  <a:pt x="512285" y="3389522"/>
                  <a:pt x="960304" y="3574973"/>
                  <a:pt x="1114540" y="3701667"/>
                </a:cubicBezTo>
                <a:cubicBezTo>
                  <a:pt x="1268776" y="3828361"/>
                  <a:pt x="1211855" y="3922004"/>
                  <a:pt x="1257759" y="4032173"/>
                </a:cubicBezTo>
                <a:cubicBezTo>
                  <a:pt x="1303663" y="4142342"/>
                  <a:pt x="1389962" y="4362679"/>
                  <a:pt x="1389962" y="4362679"/>
                </a:cubicBezTo>
                <a:lnTo>
                  <a:pt x="1389962" y="4362679"/>
                </a:lnTo>
              </a:path>
            </a:pathLst>
          </a:custGeom>
          <a:ln w="63500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6" name="Picture 2" descr="http://imgc.allpostersimages.com/images/P-473-488-90/40/4008/B3ZWF00Z/posters/michael-defreitas-ruins-of-decapolis-city-of-scythopolis-bet-she-an-national-park-israel-middle-e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457200"/>
            <a:ext cx="17526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dirty="0">
                <a:latin typeface="AR Maokai Heavy Big5" pitchFamily="49" charset="-120"/>
                <a:ea typeface="AR Maokai Heavy Big5" pitchFamily="49" charset="-120"/>
              </a:rPr>
              <a:t>低加波利</a:t>
            </a:r>
            <a:endParaRPr lang="en-US" sz="28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garrick1005.files.wordpress.com/2010/09/mark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"/>
            <a:ext cx="4724400" cy="5250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219200" y="5715000"/>
            <a:ext cx="7391400" cy="10779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在那裡，有一個住在污鬼裡面的人，從墳塋出來迎著他</a:t>
            </a:r>
            <a:r>
              <a:rPr lang="en-US" altLang="zh-TW" sz="3200" dirty="0">
                <a:latin typeface="AR Maokai Heavy Big5" pitchFamily="49" charset="-120"/>
                <a:ea typeface="AR Maokai Heavy Big5" pitchFamily="49" charset="-120"/>
              </a:rPr>
              <a:t>…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81000" y="152400"/>
            <a:ext cx="5724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5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二、與惡勢力交戰</a:t>
            </a:r>
            <a:endParaRPr lang="en-US" altLang="zh-TW" sz="54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533400" y="1295400"/>
            <a:ext cx="8153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latin typeface="AR Kaiti Medium Big5" pitchFamily="49" charset="-120"/>
                <a:ea typeface="AR Kaiti Medium Big5" pitchFamily="49" charset="-120"/>
              </a:rPr>
              <a:t>6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 遠遠看見耶穌，就走來拜伊，</a:t>
            </a:r>
            <a:r>
              <a:rPr lang="en-US" sz="2800" b="1">
                <a:latin typeface="AR Kaiti Medium Big5" pitchFamily="49" charset="-120"/>
                <a:ea typeface="AR Kaiti Medium Big5" pitchFamily="49" charset="-120"/>
              </a:rPr>
              <a:t>7 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大聲喉叫講：「至高上帝的子耶穌，我及你甚麼干涉？我指上帝來懇求你，莫得苦楚我！」</a:t>
            </a:r>
            <a:r>
              <a:rPr lang="en-US" sz="2800" b="1">
                <a:latin typeface="AR Kaiti Medium Big5" pitchFamily="49" charset="-120"/>
                <a:ea typeface="AR Kaiti Medium Big5" pitchFamily="49" charset="-120"/>
              </a:rPr>
              <a:t>8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因為耶穌曾給伊講：「邪神啊，著對彼個人出去！」</a:t>
            </a:r>
            <a:r>
              <a:rPr lang="en-US" sz="2800" b="1">
                <a:latin typeface="AR Kaiti Medium Big5" pitchFamily="49" charset="-120"/>
                <a:ea typeface="AR Kaiti Medium Big5" pitchFamily="49" charset="-120"/>
              </a:rPr>
              <a:t>9 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耶穌問伊講：「你號做甚麼名？」應講：「我名做</a:t>
            </a:r>
            <a:r>
              <a:rPr lang="en-US" altLang="zh-TW" sz="2800" b="1">
                <a:latin typeface="AR Kaiti Medium Big5" pitchFamily="49" charset="-120"/>
                <a:ea typeface="AR Kaiti Medium Big5" pitchFamily="49" charset="-120"/>
              </a:rPr>
              <a:t>『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營</a:t>
            </a:r>
            <a:r>
              <a:rPr lang="en-US" altLang="zh-TW" sz="2800" b="1">
                <a:latin typeface="AR Kaiti Medium Big5" pitchFamily="49" charset="-120"/>
                <a:ea typeface="AR Kaiti Medium Big5" pitchFamily="49" charset="-120"/>
              </a:rPr>
              <a:t>』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，因為阮諸個真多」；</a:t>
            </a:r>
            <a:r>
              <a:rPr lang="en-US" sz="2800" b="1">
                <a:latin typeface="AR Kaiti Medium Big5" pitchFamily="49" charset="-120"/>
                <a:ea typeface="AR Kaiti Medium Big5" pitchFamily="49" charset="-120"/>
              </a:rPr>
              <a:t>10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 伊就切切求伊，莫得趕咽出彼個地方。</a:t>
            </a:r>
            <a:r>
              <a:rPr lang="en-US" sz="2800" b="1">
                <a:latin typeface="AR Kaiti Medium Big5" pitchFamily="49" charset="-120"/>
                <a:ea typeface="AR Kaiti Medium Big5" pitchFamily="49" charset="-120"/>
              </a:rPr>
              <a:t>11 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佇彼個山坪，有大陣豬在討食；</a:t>
            </a:r>
            <a:r>
              <a:rPr lang="en-US" sz="2800" b="1">
                <a:latin typeface="AR Kaiti Medium Big5" pitchFamily="49" charset="-120"/>
                <a:ea typeface="AR Kaiti Medium Big5" pitchFamily="49" charset="-120"/>
              </a:rPr>
              <a:t>12 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咽就求伊講：「差阮入許個豬，互阮通入去。」</a:t>
            </a:r>
            <a:r>
              <a:rPr lang="en-US" sz="2800" b="1">
                <a:latin typeface="AR Kaiti Medium Big5" pitchFamily="49" charset="-120"/>
                <a:ea typeface="AR Kaiti Medium Big5" pitchFamily="49" charset="-120"/>
              </a:rPr>
              <a:t>13 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就允咽，許個邪神就出去，來入許個豬。彼陣豬走落山坪，衝落海，約量二千隻，佇海裡擠死。</a:t>
            </a:r>
            <a:r>
              <a:rPr lang="en-US" sz="2800" b="1">
                <a:latin typeface="AR Kaiti Medium Big5" pitchFamily="49" charset="-120"/>
                <a:ea typeface="AR Kaiti Medium Big5" pitchFamily="49" charset="-120"/>
              </a:rPr>
              <a:t>14 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顧豬的人走去，給城內及鄉社的人講。人就出來，看所抵著的事是怎樣。 （可</a:t>
            </a:r>
            <a:r>
              <a:rPr lang="en-US" altLang="zh-TW" sz="2800" b="1">
                <a:latin typeface="AR Kaiti Medium Big5" pitchFamily="49" charset="-120"/>
                <a:ea typeface="AR Kaiti Medium Big5" pitchFamily="49" charset="-120"/>
              </a:rPr>
              <a:t>5:6-14</a:t>
            </a:r>
            <a:r>
              <a:rPr lang="zh-TW" altLang="en-US" sz="2400" b="1">
                <a:latin typeface="AR Kaiti Medium Big5" pitchFamily="49" charset="-120"/>
                <a:ea typeface="AR Kaiti Medium Big5" pitchFamily="49" charset="-120"/>
              </a:rPr>
              <a:t> 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台漢本）</a:t>
            </a:r>
            <a:endParaRPr lang="en-US" sz="28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3677</TotalTime>
  <Words>962</Words>
  <Application>Microsoft Office PowerPoint</Application>
  <PresentationFormat>On-screen Show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AR Kaiti Medium Big5</vt:lpstr>
      <vt:lpstr>新細明體</vt:lpstr>
      <vt:lpstr>AR Maokai Heavy Big5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MingHsu</dc:creator>
  <cp:lastModifiedBy>Sunday Worship</cp:lastModifiedBy>
  <cp:revision>323</cp:revision>
  <dcterms:created xsi:type="dcterms:W3CDTF">2012-07-26T18:08:46Z</dcterms:created>
  <dcterms:modified xsi:type="dcterms:W3CDTF">2012-09-16T15:10:09Z</dcterms:modified>
</cp:coreProperties>
</file>