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handoutMasterIdLst>
    <p:handoutMasterId r:id="rId16"/>
  </p:handoutMasterIdLst>
  <p:sldIdLst>
    <p:sldId id="426" r:id="rId2"/>
    <p:sldId id="445" r:id="rId3"/>
    <p:sldId id="447" r:id="rId4"/>
    <p:sldId id="446" r:id="rId5"/>
    <p:sldId id="430" r:id="rId6"/>
    <p:sldId id="450" r:id="rId7"/>
    <p:sldId id="451" r:id="rId8"/>
    <p:sldId id="452" r:id="rId9"/>
    <p:sldId id="431" r:id="rId10"/>
    <p:sldId id="438" r:id="rId11"/>
    <p:sldId id="448" r:id="rId12"/>
    <p:sldId id="437" r:id="rId13"/>
    <p:sldId id="44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00"/>
    <a:srgbClr val="692F03"/>
    <a:srgbClr val="A50021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532" autoAdjust="0"/>
  </p:normalViewPr>
  <p:slideViewPr>
    <p:cSldViewPr>
      <p:cViewPr>
        <p:scale>
          <a:sx n="77" d="100"/>
          <a:sy n="77" d="100"/>
        </p:scale>
        <p:origin x="-12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468DBF-67A2-4D43-A600-F708753E25F8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384D44-9CE6-4D65-B703-5F2B22BA8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7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B98AC3-DC73-478D-9C13-4A21C2BDA099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2D3C48-47AE-4AEA-AC68-245E16931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1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1C7F32-7A61-4AE7-92BE-88116E8D5D56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802E2C-AE57-4908-B920-5BB9360E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7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3A2B-0FA5-4EC1-91AF-2CF5EE9FF039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D05E-9772-4C55-A905-53A9A57B0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9E22-AB4C-42AD-9B2F-C07A428265D6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269FC-579E-47DE-AB9D-C1E1ED4D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3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62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6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7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6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19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0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7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002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57D9E7-D9BD-4351-95DC-AB655EDE82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545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9627DB-FE66-49DF-B067-A01DD99958A9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6D9145-07EA-464F-8516-CD9CE207C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95CB-693A-401B-A94E-94B5A4BA53C0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31BA-D19A-4FF3-A7BB-41FD1D147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9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D202A2-1DB3-45F2-88E7-6B47BF9363FE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39B62E-F86C-4F1B-A264-5FF940E5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1CB9-04F7-46DB-B04D-CDCE0BC3BDDF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4A45-9628-4390-88A3-9FF5E7343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6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88023D-6AD7-49FD-BBAA-3EADBA40388F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2F7F12-E5E1-4312-82F5-D48AB58C7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1960B2-1E1F-4283-8B1B-9EA2622D71DA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511F55-BD07-4091-BFAA-7F9570BD5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246EE-B805-47C9-A72C-80A9E9D004FA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B68D2C-53DD-4CD3-AD29-54798A95F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1D20630-23EA-43E0-96C6-5D272F0AEC74}" type="datetimeFigureOut">
              <a:rPr lang="en-US"/>
              <a:pPr>
                <a:defRPr/>
              </a:pPr>
              <a:t>12/16/2012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512CF12F-DBEF-4527-9DBA-CBBA68A81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  <p:sldLayoutId id="2147485720" r:id="rId2"/>
    <p:sldLayoutId id="2147485721" r:id="rId3"/>
    <p:sldLayoutId id="2147485722" r:id="rId4"/>
    <p:sldLayoutId id="2147485723" r:id="rId5"/>
    <p:sldLayoutId id="2147485724" r:id="rId6"/>
    <p:sldLayoutId id="2147485725" r:id="rId7"/>
    <p:sldLayoutId id="2147485726" r:id="rId8"/>
    <p:sldLayoutId id="2147485727" r:id="rId9"/>
    <p:sldLayoutId id="2147485728" r:id="rId10"/>
    <p:sldLayoutId id="2147485729" r:id="rId11"/>
    <p:sldLayoutId id="2147485730" r:id="rId12"/>
    <p:sldLayoutId id="2147485731" r:id="rId13"/>
    <p:sldLayoutId id="2147485732" r:id="rId14"/>
    <p:sldLayoutId id="2147485733" r:id="rId15"/>
    <p:sldLayoutId id="2147485734" r:id="rId16"/>
    <p:sldLayoutId id="2147485735" r:id="rId17"/>
    <p:sldLayoutId id="2147485736" r:id="rId18"/>
    <p:sldLayoutId id="2147485737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binaryapi.ap.org/92c06c5b984b449eab912626040e1175/46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70818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19800" y="6629400"/>
            <a:ext cx="3124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267200" y="1752600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TW" altLang="en-US" sz="2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路加福音</a:t>
            </a:r>
            <a:r>
              <a:rPr lang="en-US" altLang="en-US" sz="2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2:8-14 21:25-36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762000" y="381000"/>
            <a:ext cx="800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8000">
                <a:solidFill>
                  <a:srgbClr val="FFC000"/>
                </a:solidFill>
                <a:latin typeface="AR Maokai Heavy Big5" pitchFamily="49" charset="-120"/>
                <a:ea typeface="AR Maokai Heavy Big5" pitchFamily="49" charset="-120"/>
              </a:rPr>
              <a:t>亂世中的佳音</a:t>
            </a:r>
            <a:endParaRPr lang="en-US" altLang="zh-TW" sz="8000">
              <a:solidFill>
                <a:srgbClr val="FFC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2012 世界末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87313" y="533400"/>
            <a:ext cx="8904287" cy="61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三、「主再來的日子」</a:t>
            </a:r>
            <a:r>
              <a:rPr lang="en-US" altLang="zh-TW" sz="3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--</a:t>
            </a:r>
            <a:r>
              <a:rPr lang="zh-TW" altLang="en-US" sz="3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警醒等候及調整心境</a:t>
            </a:r>
            <a:endParaRPr lang="zh-TW" altLang="en-US" sz="34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8681" name="Picture 9" descr="http://jgospel.net/media/45697/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27622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33800" y="1905000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「你們看無花果樹、和各樣的樹，他發芽的時候、你們一看見自然曉得夏天近了。這樣、你們看見這些事漸漸的成就、也該曉得神的國近了。」（路加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21:29-31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304800" y="685800"/>
            <a:ext cx="8458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「你們看見戰爭、地震、饑荒，就知道主再臨的日子近了。」（馬可福音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13:8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「日月星辰要顯出異兆，地上的邦國也有困苦，因海中波浪的響聲，就慌慌不定，天勢都要震動，人想起那將要臨到世界的事，就都嚇得魂不附體。」（路加福音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 21:25-26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2771" name="Picture 5" descr="http://t0.gstatic.com/images?q=tbn:ANd9GcReTbT_7keUGZc1JJ35BGsVks3Plnpl3TfhwoCcWB1rYJ8KmBRLjNL7CEn4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http://lydgateji.kgfl.digitalbrain.com/kgfl/schools/lydgateji/web/Year%20Three%20Four/Famine/section1-tvl-backto--media-1-quizX5Fid-z20090824145438978X2Dw005X2DX54X50X2DX50rocessor15X2D19247-u-20090824145438978X2Dw005X2DX54X50X2DX50rocessor15X2D19247-z-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81525"/>
            <a:ext cx="2743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 descr="http://g-ec2.images-amazon.com/images/G/01/music/artists/wa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http://upload.wikimedia.org/wikipedia/commons/e/e2/Giorgione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685800"/>
            <a:ext cx="7620000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在至高之處榮耀歸與神、在地上平安歸與他所喜悅的人</a:t>
            </a:r>
            <a:r>
              <a:rPr lang="en-US" altLang="zh-TW" sz="32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!</a:t>
            </a:r>
            <a:endParaRPr lang="en-US" sz="32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http://lifeinnewtown.com/image_store/uploads/4/4/1/4/8/ar126593956484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57200" y="5943600"/>
            <a:ext cx="2341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Newtown, 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://www.trbimg.com/img-50cd409a/turbine/wgntv-victims-in-sandy-hook-school-shooting-identified-20121215/400/16x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43313"/>
            <a:ext cx="57150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http://cdn.newsday.com/polopoly_fs/1.4338196.1355628430%21/httpImage/image.jpg_gen/derivatives/display_60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5715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http://media.cmgdigital.com/shared/lt/lt_cache/thumbnail/960/img/photos/2012/12/16/1d/5e/6eb4e5a6e5b94dd59e081d08a12f4cdd-8450a2bfd9d54b82a8995a0d11227bd0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238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87313" y="381000"/>
            <a:ext cx="7878762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一、當那些日子</a:t>
            </a:r>
            <a:r>
              <a:rPr lang="en-US" altLang="zh-TW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--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過去的痛苦回憶</a:t>
            </a:r>
            <a:endParaRPr lang="zh-TW" altLang="en-US" sz="40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57200" y="1524000"/>
            <a:ext cx="8077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200">
                <a:cs typeface="Times New Roman" pitchFamily="18" charset="0"/>
              </a:rPr>
              <a:t>”</a:t>
            </a:r>
            <a:r>
              <a:rPr lang="zh-TW" altLang="en-US" sz="32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TW" sz="3200">
                <a:latin typeface="Calibri" pitchFamily="34" charset="0"/>
                <a:cs typeface="Times New Roman" pitchFamily="18" charset="0"/>
              </a:rPr>
              <a:t>And it came to pass in those days, that there went out a decree from Caesar Augustus that all the world should be taxed.</a:t>
            </a:r>
            <a:r>
              <a:rPr lang="en-US" altLang="zh-TW" sz="3200">
                <a:cs typeface="Times New Roman" pitchFamily="18" charset="0"/>
              </a:rPr>
              <a:t>”</a:t>
            </a:r>
            <a:r>
              <a:rPr lang="en-US" sz="3200">
                <a:latin typeface="Calibri" pitchFamily="34" charset="0"/>
                <a:cs typeface="Times New Roman" pitchFamily="18" charset="0"/>
              </a:rPr>
              <a:t> (KJV)</a:t>
            </a:r>
            <a:endParaRPr lang="en-US" altLang="zh-TW" sz="3200">
              <a:cs typeface="Times New Roman" pitchFamily="18" charset="0"/>
            </a:endParaRPr>
          </a:p>
          <a:p>
            <a:pPr eaLnBrk="0" hangingPunct="0"/>
            <a:r>
              <a:rPr lang="zh-TW" altLang="en-US" sz="320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當那些日子</a:t>
            </a:r>
            <a:r>
              <a:rPr lang="en-US" altLang="zh-TW" sz="320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……</a:t>
            </a:r>
            <a:r>
              <a:rPr lang="zh-TW" altLang="en-US" sz="320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所有的人都要課稅</a:t>
            </a:r>
            <a:endParaRPr lang="en-US" altLang="zh-TW" sz="3200"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 eaLnBrk="0" hangingPunct="0"/>
            <a:endParaRPr lang="zh-TW" altLang="en-US" sz="32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zh-TW" altLang="en-US" sz="3200">
                <a:cs typeface="Times New Roman" pitchFamily="18" charset="0"/>
              </a:rPr>
              <a:t>”</a:t>
            </a:r>
            <a:r>
              <a:rPr lang="zh-TW" altLang="en-US" sz="32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TW" sz="3200">
                <a:latin typeface="Calibri" pitchFamily="34" charset="0"/>
                <a:cs typeface="Times New Roman" pitchFamily="18" charset="0"/>
              </a:rPr>
              <a:t>In those days a decree went out from Emperor Augustus that all the world should be registered.</a:t>
            </a:r>
            <a:r>
              <a:rPr lang="en-US" altLang="zh-TW" sz="3200">
                <a:cs typeface="Times New Roman" pitchFamily="18" charset="0"/>
              </a:rPr>
              <a:t>”(</a:t>
            </a:r>
            <a:r>
              <a:rPr lang="en-US" altLang="zh-TW" sz="3200">
                <a:latin typeface="Calibri" pitchFamily="34" charset="0"/>
                <a:cs typeface="Times New Roman" pitchFamily="18" charset="0"/>
              </a:rPr>
              <a:t> NRSV)</a:t>
            </a:r>
            <a:endParaRPr lang="en-US" altLang="zh-TW" sz="3200">
              <a:cs typeface="Times New Roman" pitchFamily="18" charset="0"/>
            </a:endParaRPr>
          </a:p>
          <a:p>
            <a:pPr eaLnBrk="0" hangingPunct="0"/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當那些日子</a:t>
            </a:r>
            <a:r>
              <a:rPr lang="en-US" altLang="zh-TW" sz="3200">
                <a:latin typeface="AR Maokai Heavy Big5" pitchFamily="49" charset="-120"/>
                <a:ea typeface="AR Maokai Heavy Big5" pitchFamily="49" charset="-120"/>
              </a:rPr>
              <a:t>……</a:t>
            </a:r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所有的人都要登記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143000"/>
            <a:ext cx="7848600" cy="464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latin typeface="Calibri" pitchFamily="34" charset="0"/>
                <a:ea typeface="AR Maokai Heavy Big5" pitchFamily="49" charset="-120"/>
              </a:rPr>
              <a:t>In this world nothing can be said to be certain, except death and taxes. </a:t>
            </a:r>
          </a:p>
          <a:p>
            <a:pPr>
              <a:defRPr/>
            </a:pPr>
            <a:endParaRPr lang="en-US" sz="36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這世上沒有什麼事情是確定的，除了死亡與納稅。</a:t>
            </a:r>
            <a:endParaRPr lang="en-US" altLang="zh-TW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endParaRPr lang="en-US" altLang="zh-TW" sz="3600" dirty="0"/>
          </a:p>
          <a:p>
            <a:pPr algn="r">
              <a:defRPr/>
            </a:pPr>
            <a:r>
              <a:rPr lang="en-US" sz="2800" dirty="0"/>
              <a:t>Benjamin Franklin</a:t>
            </a:r>
          </a:p>
          <a:p>
            <a:pPr algn="r">
              <a:defRPr/>
            </a:pPr>
            <a:r>
              <a:rPr lang="zh-TW" altLang="en-US" sz="2800" dirty="0"/>
              <a:t>班傑明</a:t>
            </a:r>
            <a:r>
              <a:rPr lang="en-US" sz="2800" dirty="0"/>
              <a:t>·</a:t>
            </a:r>
            <a:r>
              <a:rPr lang="zh-TW" altLang="en-US" sz="2800" dirty="0"/>
              <a:t>富蘭克林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52400" y="990600"/>
            <a:ext cx="8686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60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「當那些日子、該撒亞古士督有旨意下來、叫天下人民都報名上冊。這是居里扭作敘利亞巡撫的時候、頭一次行報名上冊的事。眾人各歸各城、報名上冊。」</a:t>
            </a:r>
            <a:endParaRPr lang="en-US" altLang="zh-TW" sz="3600"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360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						</a:t>
            </a:r>
            <a:r>
              <a:rPr lang="zh-TW" altLang="en-US" sz="360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（路</a:t>
            </a:r>
            <a:r>
              <a:rPr lang="en-US" altLang="zh-TW" sz="360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2:1-3</a:t>
            </a:r>
            <a:r>
              <a:rPr lang="zh-TW" altLang="en-US" sz="360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）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4419600"/>
            <a:ext cx="7620000" cy="20621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土地稅、房地產稅、牲畜稅、生意稅、農作物稅、收入利息稅、道路使用稅、進城稅、車輛稅、銷售稅、雇工稅、選舉投票稅、物業轉手稅、緊急事務稅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ontheissues.org/David_Walker.jpg"/>
          <p:cNvPicPr>
            <a:picLocks noChangeAspect="1" noChangeArrowheads="1"/>
          </p:cNvPicPr>
          <p:nvPr/>
        </p:nvPicPr>
        <p:blipFill>
          <a:blip r:embed="rId2"/>
          <a:srcRect l="10825"/>
          <a:stretch>
            <a:fillRect/>
          </a:stretch>
        </p:blipFill>
        <p:spPr bwMode="auto">
          <a:xfrm>
            <a:off x="1143000" y="1524000"/>
            <a:ext cx="188277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295400" y="4572000"/>
            <a:ext cx="163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David Walker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657600" y="838200"/>
            <a:ext cx="5257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稅收大幅增加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>
              <a:buFont typeface="Wingdings" pitchFamily="2" charset="2"/>
              <a:buChar char="q"/>
            </a:pP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政府提供的服務減少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>
              <a:buFont typeface="Wingdings" pitchFamily="2" charset="2"/>
              <a:buChar char="q"/>
            </a:pP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道德價值觀降低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>
              <a:buFont typeface="Wingdings" pitchFamily="2" charset="2"/>
              <a:buChar char="q"/>
            </a:pP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生活墮落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>
              <a:buFont typeface="Wingdings" pitchFamily="2" charset="2"/>
              <a:buChar char="q"/>
            </a:pP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以自我為中心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>
              <a:buFont typeface="Wingdings" pitchFamily="2" charset="2"/>
              <a:buChar char="q"/>
            </a:pP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意識形態的分歧與衝突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>
              <a:buFont typeface="Wingdings" pitchFamily="2" charset="2"/>
              <a:buChar char="q"/>
            </a:pP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過度擴張軍力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pPr>
              <a:buFont typeface="Wingdings" pitchFamily="2" charset="2"/>
              <a:buChar char="q"/>
            </a:pP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政府對財政不負責任</a:t>
            </a:r>
            <a:endParaRPr lang="en-US" sz="36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1002268"/>
            <a:ext cx="381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2857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√</a:t>
            </a:r>
            <a:endParaRPr lang="en-US" dirty="0">
              <a:ln w="28575"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1524000"/>
            <a:ext cx="381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2857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√</a:t>
            </a:r>
            <a:endParaRPr lang="en-US" dirty="0">
              <a:ln w="28575"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2057400"/>
            <a:ext cx="381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2857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√</a:t>
            </a:r>
            <a:endParaRPr lang="en-US" dirty="0">
              <a:ln w="28575"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2590800"/>
            <a:ext cx="381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2857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√</a:t>
            </a:r>
            <a:endParaRPr lang="en-US" dirty="0">
              <a:ln w="28575"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3200400"/>
            <a:ext cx="381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2857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√</a:t>
            </a:r>
            <a:endParaRPr lang="en-US" dirty="0">
              <a:ln w="28575"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3733800"/>
            <a:ext cx="381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2857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√</a:t>
            </a:r>
            <a:endParaRPr lang="en-US" dirty="0">
              <a:ln w="28575"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4267200"/>
            <a:ext cx="381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2857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√</a:t>
            </a:r>
            <a:endParaRPr lang="en-US" dirty="0">
              <a:ln w="28575"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3800" y="4800600"/>
            <a:ext cx="381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28575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√</a:t>
            </a:r>
            <a:endParaRPr lang="en-US" dirty="0">
              <a:ln w="28575"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http://ak.imgfarm.com/images/ap/North_Korea_Rocket_Launch.sff_PYO102_20121212084021.jpg"/>
          <p:cNvPicPr>
            <a:picLocks noChangeAspect="1" noChangeArrowheads="1"/>
          </p:cNvPicPr>
          <p:nvPr/>
        </p:nvPicPr>
        <p:blipFill>
          <a:blip r:embed="rId2" cstate="print"/>
          <a:srcRect l="18996" r="24452"/>
          <a:stretch>
            <a:fillRect/>
          </a:stretch>
        </p:blipFill>
        <p:spPr bwMode="auto">
          <a:xfrm>
            <a:off x="4495800" y="762000"/>
            <a:ext cx="3850105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06" name="Picture 6" descr="http://neorepublica.com/media/blogs/republica/north_korea_famine_children.jpg"/>
          <p:cNvPicPr>
            <a:picLocks noChangeAspect="1" noChangeArrowheads="1"/>
          </p:cNvPicPr>
          <p:nvPr/>
        </p:nvPicPr>
        <p:blipFill>
          <a:blip r:embed="rId3" cstate="print"/>
          <a:srcRect l="19568" r="26331"/>
          <a:stretch>
            <a:fillRect/>
          </a:stretch>
        </p:blipFill>
        <p:spPr bwMode="auto">
          <a:xfrm>
            <a:off x="738266" y="762000"/>
            <a:ext cx="3757534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4038600" y="59436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北韓</a:t>
            </a:r>
            <a:endParaRPr 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57200" y="533400"/>
            <a:ext cx="838200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二、「今日」</a:t>
            </a:r>
            <a:r>
              <a:rPr 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--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帶給世人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新的盼望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</a:t>
            </a:r>
            <a:endParaRPr lang="zh-TW" altLang="en-US" sz="40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2362200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「</a:t>
            </a:r>
            <a:r>
              <a:rPr lang="zh-TW" altLang="en-US" sz="32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當那些日子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，</a:t>
            </a:r>
            <a:r>
              <a:rPr lang="zh-TW" altLang="en-US" sz="3200" b="1">
                <a:solidFill>
                  <a:srgbClr val="0070C0"/>
                </a:solidFill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該撒亞古士督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有旨意下來，叫</a:t>
            </a:r>
            <a:r>
              <a:rPr lang="zh-TW" altLang="en-US" sz="3200" b="1">
                <a:solidFill>
                  <a:srgbClr val="00B050"/>
                </a:solidFill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天下人民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都報名上冊。」（路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2:1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）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  <a:cs typeface="PMingLiU" pitchFamily="18" charset="-120"/>
            </a:endParaRPr>
          </a:p>
          <a:p>
            <a:pPr eaLnBrk="0" hangingPunct="0"/>
            <a:endParaRPr lang="en-US" altLang="zh-TW" sz="3200" b="1">
              <a:latin typeface="AR Kaiti Medium Big5" pitchFamily="49" charset="-120"/>
              <a:ea typeface="AR Kaiti Medium Big5" pitchFamily="49" charset="-120"/>
              <a:cs typeface="PMingLiU" pitchFamily="18" charset="-120"/>
            </a:endParaRPr>
          </a:p>
          <a:p>
            <a:pPr eaLnBrk="0" hangingPunct="0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「那</a:t>
            </a:r>
            <a:r>
              <a:rPr lang="zh-TW" altLang="en-US" sz="3200" b="1">
                <a:solidFill>
                  <a:srgbClr val="0070C0"/>
                </a:solidFill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天使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對他們說、不要懼怕、我報給你們大喜的信息、</a:t>
            </a:r>
            <a:r>
              <a:rPr lang="zh-TW" altLang="en-US" sz="3200" b="1">
                <a:solidFill>
                  <a:srgbClr val="00B050"/>
                </a:solidFill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是關乎萬民的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，因</a:t>
            </a:r>
            <a:r>
              <a:rPr lang="zh-TW" altLang="en-US" sz="32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今天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在大衛的城裡，為你們生了救主，就是主基督。」（路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2:10-11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）</a:t>
            </a:r>
            <a:endParaRPr lang="zh-TW" altLang="en-US" sz="3200">
              <a:latin typeface="AR Kaiti Medium Big5" pitchFamily="49" charset="-120"/>
              <a:ea typeface="AR Kaiti Medium Big5" pitchFamily="49" charset="-120"/>
              <a:cs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9788</TotalTime>
  <Words>680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Times New Roman</vt:lpstr>
      <vt:lpstr>Microsoft JhengHei</vt:lpstr>
      <vt:lpstr>AR Kaiti Medium Big5</vt:lpstr>
      <vt:lpstr>Wingdings</vt:lpstr>
      <vt:lpstr>PMingLiU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532</cp:revision>
  <dcterms:created xsi:type="dcterms:W3CDTF">2010-02-20T00:55:59Z</dcterms:created>
  <dcterms:modified xsi:type="dcterms:W3CDTF">2012-12-17T06:22:06Z</dcterms:modified>
</cp:coreProperties>
</file>