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8" r:id="rId4"/>
    <p:sldId id="269" r:id="rId5"/>
    <p:sldId id="262" r:id="rId6"/>
    <p:sldId id="259" r:id="rId7"/>
    <p:sldId id="261" r:id="rId8"/>
    <p:sldId id="264" r:id="rId9"/>
    <p:sldId id="274" r:id="rId10"/>
    <p:sldId id="263" r:id="rId11"/>
    <p:sldId id="265" r:id="rId12"/>
    <p:sldId id="266" r:id="rId13"/>
    <p:sldId id="267" r:id="rId14"/>
    <p:sldId id="271" r:id="rId15"/>
    <p:sldId id="270" r:id="rId16"/>
    <p:sldId id="273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9F1"/>
    <a:srgbClr val="05791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5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DBD7A-5272-4C10-9F17-37F3DAC55C18}" type="datetimeFigureOut">
              <a:rPr lang="en-US" smtClean="0"/>
              <a:pPr/>
              <a:t>6/23/2012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E8124-0BF3-486F-A934-AFD19CB8B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DBD7A-5272-4C10-9F17-37F3DAC55C18}" type="datetimeFigureOut">
              <a:rPr lang="en-US" smtClean="0"/>
              <a:pPr/>
              <a:t>6/23/2012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E8124-0BF3-486F-A934-AFD19CB8B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DBD7A-5272-4C10-9F17-37F3DAC55C18}" type="datetimeFigureOut">
              <a:rPr lang="en-US" smtClean="0"/>
              <a:pPr/>
              <a:t>6/23/2012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E8124-0BF3-486F-A934-AFD19CB8B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DBD7A-5272-4C10-9F17-37F3DAC55C18}" type="datetimeFigureOut">
              <a:rPr lang="en-US" smtClean="0"/>
              <a:pPr/>
              <a:t>6/23/2012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E8124-0BF3-486F-A934-AFD19CB8B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DBD7A-5272-4C10-9F17-37F3DAC55C18}" type="datetimeFigureOut">
              <a:rPr lang="en-US" smtClean="0"/>
              <a:pPr/>
              <a:t>6/23/2012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E8124-0BF3-486F-A934-AFD19CB8B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DBD7A-5272-4C10-9F17-37F3DAC55C18}" type="datetimeFigureOut">
              <a:rPr lang="en-US" smtClean="0"/>
              <a:pPr/>
              <a:t>6/23/2012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E8124-0BF3-486F-A934-AFD19CB8B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DBD7A-5272-4C10-9F17-37F3DAC55C18}" type="datetimeFigureOut">
              <a:rPr lang="en-US" smtClean="0"/>
              <a:pPr/>
              <a:t>6/23/2012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E8124-0BF3-486F-A934-AFD19CB8B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DBD7A-5272-4C10-9F17-37F3DAC55C18}" type="datetimeFigureOut">
              <a:rPr lang="en-US" smtClean="0"/>
              <a:pPr/>
              <a:t>6/23/2012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E8124-0BF3-486F-A934-AFD19CB8B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DBD7A-5272-4C10-9F17-37F3DAC55C18}" type="datetimeFigureOut">
              <a:rPr lang="en-US" smtClean="0"/>
              <a:pPr/>
              <a:t>6/23/2012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E8124-0BF3-486F-A934-AFD19CB8B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DBD7A-5272-4C10-9F17-37F3DAC55C18}" type="datetimeFigureOut">
              <a:rPr lang="en-US" smtClean="0"/>
              <a:pPr/>
              <a:t>6/23/2012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E8124-0BF3-486F-A934-AFD19CB8B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DBD7A-5272-4C10-9F17-37F3DAC55C18}" type="datetimeFigureOut">
              <a:rPr lang="en-US" smtClean="0"/>
              <a:pPr/>
              <a:t>6/23/2012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E8124-0BF3-486F-A934-AFD19CB8B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DBD7A-5272-4C10-9F17-37F3DAC55C18}" type="datetimeFigureOut">
              <a:rPr lang="en-US" smtClean="0"/>
              <a:pPr/>
              <a:t>6/23/2012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E8124-0BF3-486F-A934-AFD19CB8B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relivearth.com/wp-content/uploads/2012/06/2825601824_c1c9227cb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457200"/>
            <a:ext cx="5486400" cy="44196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828800" y="4876800"/>
            <a:ext cx="5570756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6000" b="1" dirty="0" smtClean="0"/>
              <a:t>香柏樹來的信息</a:t>
            </a:r>
            <a:endParaRPr lang="en-US" sz="6000" dirty="0"/>
          </a:p>
        </p:txBody>
      </p:sp>
      <p:sp>
        <p:nvSpPr>
          <p:cNvPr id="5" name="Rectangle 4"/>
          <p:cNvSpPr/>
          <p:nvPr/>
        </p:nvSpPr>
        <p:spPr>
          <a:xfrm>
            <a:off x="5486400" y="6019800"/>
            <a:ext cx="1944763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b="1" dirty="0" smtClean="0"/>
              <a:t>以西結書</a:t>
            </a:r>
            <a:r>
              <a:rPr lang="en-US" b="1" dirty="0" smtClean="0"/>
              <a:t>17:22-24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838200" y="457200"/>
            <a:ext cx="7696200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全世界最高的樹在那一個國家？</a:t>
            </a:r>
            <a:endParaRPr kumimoji="0" lang="zh-TW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PMingLiU" pitchFamily="18" charset="-120"/>
              </a:rPr>
              <a:t>A.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巴西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PMingLiU" pitchFamily="18" charset="-120"/>
              </a:rPr>
              <a:t>  </a:t>
            </a: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PMingLiU" pitchFamily="18" charset="-120"/>
              </a:rPr>
              <a:t>B.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加拿大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PMingLiU" pitchFamily="18" charset="-120"/>
              </a:rPr>
              <a:t>  </a:t>
            </a: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PMingLiU" pitchFamily="18" charset="-120"/>
              </a:rPr>
              <a:t>C.</a:t>
            </a:r>
            <a:r>
              <a:rPr lang="zh-TW" altLang="en-US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瑞典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PMingLiU" pitchFamily="18" charset="-120"/>
              </a:rPr>
              <a:t>  </a:t>
            </a: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PMingLiU" pitchFamily="18" charset="-120"/>
              </a:rPr>
              <a:t>D.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美國</a:t>
            </a:r>
            <a:endParaRPr kumimoji="0" lang="zh-TW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838200" y="2057400"/>
            <a:ext cx="7696200" cy="175432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全世界最高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的樹在美國那一州？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A.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蒙大拿州 </a:t>
            </a: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B.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華盛頓州 </a:t>
            </a: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C.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加州 </a:t>
            </a:r>
            <a:endParaRPr kumimoji="0" lang="en-US" altLang="zh-TW" sz="3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Heiti Bold Big5" pitchFamily="49" charset="-120"/>
              <a:ea typeface="AR Heiti Bold Big5" pitchFamily="49" charset="-12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D.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奧利岡州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 Heiti Bold Big5" pitchFamily="49" charset="-120"/>
                <a:ea typeface="AR Heiti Bold Big5" pitchFamily="49" charset="-120"/>
                <a:cs typeface="Arial" pitchFamily="34" charset="0"/>
              </a:rPr>
              <a:t> </a:t>
            </a:r>
          </a:p>
        </p:txBody>
      </p:sp>
      <p:sp>
        <p:nvSpPr>
          <p:cNvPr id="4" name="Oval 3"/>
          <p:cNvSpPr/>
          <p:nvPr/>
        </p:nvSpPr>
        <p:spPr>
          <a:xfrm>
            <a:off x="6553200" y="914400"/>
            <a:ext cx="213360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57150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638800" y="2590800"/>
            <a:ext cx="213360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57150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" grpId="0" animBg="1"/>
      <p:bldP spid="17410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029200" y="6248400"/>
            <a:ext cx="33493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Michael Taylor (Right)</a:t>
            </a:r>
          </a:p>
        </p:txBody>
      </p:sp>
      <p:sp>
        <p:nvSpPr>
          <p:cNvPr id="1030" name="AutoShape 6" descr="- Photo: Glen Martin / S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://www.richardpreston.net/books/imageGallery/images/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28600"/>
            <a:ext cx="7924800" cy="5940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1380267" y="6248400"/>
            <a:ext cx="31155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Chris K. Atkins (left)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81000"/>
            <a:ext cx="4159091" cy="624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5181600" y="4572000"/>
            <a:ext cx="36311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057913"/>
                </a:solidFill>
                <a:ea typeface="AR Heiti Bold Big5" pitchFamily="49" charset="-120"/>
              </a:rPr>
              <a:t>Hyperion</a:t>
            </a:r>
          </a:p>
          <a:p>
            <a:r>
              <a:rPr lang="zh-TW" altLang="en-US" sz="2800" dirty="0" smtClean="0">
                <a:solidFill>
                  <a:srgbClr val="057913"/>
                </a:solidFill>
                <a:ea typeface="AR Heiti Bold Big5" pitchFamily="49" charset="-120"/>
              </a:rPr>
              <a:t>亥伯龍神</a:t>
            </a:r>
            <a:endParaRPr lang="en-US" altLang="zh-TW" sz="2800" dirty="0" smtClean="0">
              <a:solidFill>
                <a:srgbClr val="057913"/>
              </a:solidFill>
              <a:ea typeface="AR Heiti Bold Big5" pitchFamily="49" charset="-120"/>
            </a:endParaRPr>
          </a:p>
          <a:p>
            <a:r>
              <a:rPr lang="en-US" sz="2800" b="1" dirty="0" smtClean="0">
                <a:solidFill>
                  <a:srgbClr val="057913"/>
                </a:solidFill>
              </a:rPr>
              <a:t>115.66 </a:t>
            </a:r>
            <a:r>
              <a:rPr lang="zh-TW" altLang="en-US" sz="2800" dirty="0" smtClean="0">
                <a:solidFill>
                  <a:srgbClr val="057913"/>
                </a:solidFill>
                <a:ea typeface="AR Heiti Bold Big5" pitchFamily="49" charset="-120"/>
              </a:rPr>
              <a:t>公尺</a:t>
            </a:r>
            <a:r>
              <a:rPr lang="en-US" altLang="en-US" sz="2800" dirty="0" smtClean="0">
                <a:solidFill>
                  <a:srgbClr val="057913"/>
                </a:solidFill>
                <a:ea typeface="AR Heiti Bold Big5" pitchFamily="49" charset="-120"/>
              </a:rPr>
              <a:t> </a:t>
            </a:r>
            <a:r>
              <a:rPr lang="en-US" sz="2800" b="1" dirty="0" smtClean="0">
                <a:solidFill>
                  <a:srgbClr val="057913"/>
                </a:solidFill>
              </a:rPr>
              <a:t>(379.46 ft)</a:t>
            </a:r>
            <a:endParaRPr lang="en-US" sz="2800" dirty="0">
              <a:solidFill>
                <a:srgbClr val="057913"/>
              </a:solidFill>
              <a:ea typeface="AR Heiti Bold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838200" y="457200"/>
            <a:ext cx="7696200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全世界最高的樹在那一個國家？</a:t>
            </a:r>
            <a:endParaRPr kumimoji="0" lang="zh-TW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PMingLiU" pitchFamily="18" charset="-120"/>
              </a:rPr>
              <a:t>A.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巴西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PMingLiU" pitchFamily="18" charset="-120"/>
              </a:rPr>
              <a:t>  </a:t>
            </a: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PMingLiU" pitchFamily="18" charset="-120"/>
              </a:rPr>
              <a:t>B.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加拿大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PMingLiU" pitchFamily="18" charset="-120"/>
              </a:rPr>
              <a:t>  </a:t>
            </a: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PMingLiU" pitchFamily="18" charset="-120"/>
              </a:rPr>
              <a:t>C.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智利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PMingLiU" pitchFamily="18" charset="-120"/>
              </a:rPr>
              <a:t>  </a:t>
            </a: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PMingLiU" pitchFamily="18" charset="-120"/>
              </a:rPr>
              <a:t>D.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美國</a:t>
            </a:r>
            <a:endParaRPr kumimoji="0" lang="zh-TW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838200" y="2057400"/>
            <a:ext cx="7696200" cy="175432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全世界最高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的樹在美國那一州？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A.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蒙大拿州 </a:t>
            </a: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B.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華盛頓州 </a:t>
            </a: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C.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加州 </a:t>
            </a:r>
            <a:endParaRPr kumimoji="0" lang="en-US" altLang="zh-TW" sz="3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Heiti Bold Big5" pitchFamily="49" charset="-120"/>
              <a:ea typeface="AR Heiti Bold Big5" pitchFamily="49" charset="-12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D.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奧利岡州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 Heiti Bold Big5" pitchFamily="49" charset="-120"/>
                <a:ea typeface="AR Heiti Bold Big5" pitchFamily="49" charset="-120"/>
                <a:cs typeface="Arial" pitchFamily="34" charset="0"/>
              </a:rPr>
              <a:t> 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838200" y="4191000"/>
            <a:ext cx="7696200" cy="230832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平均高度</a:t>
            </a: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PMingLiU" pitchFamily="18" charset="-120"/>
              </a:rPr>
              <a:t>100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公尺</a:t>
            </a:r>
            <a:r>
              <a:rPr lang="zh-TW" altLang="en-US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以上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Calibri" pitchFamily="34" charset="0"/>
              </a:rPr>
              <a:t>的紅木，樹根最深可達幾公尺？</a:t>
            </a:r>
            <a:endParaRPr kumimoji="0" lang="zh-TW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A.5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公尺以內  </a:t>
            </a: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B.10-20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公尺 </a:t>
            </a:r>
            <a:endParaRPr kumimoji="0" lang="en-US" altLang="zh-TW" sz="3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 Heiti Bold Big5" pitchFamily="49" charset="-120"/>
              <a:ea typeface="AR Heiti Bold Big5" pitchFamily="49" charset="-12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C.30-50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公尺  </a:t>
            </a: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D.50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公尺以上</a:t>
            </a:r>
            <a:endParaRPr kumimoji="0" lang="zh-TW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477000" y="914400"/>
            <a:ext cx="2209800" cy="990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715000" y="2514600"/>
            <a:ext cx="2209800" cy="990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62000" y="5334000"/>
            <a:ext cx="28956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http://www.advocatesfnm.org/oldgrowth/images/lateral_root_diagram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838201"/>
            <a:ext cx="7467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耶和華的話臨到我說，人子阿，你要向以色列家出謎語、設比喻。</a:t>
            </a:r>
            <a:endParaRPr lang="en-US" altLang="zh-TW" sz="3200" b="1" dirty="0" smtClean="0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                     （以西結</a:t>
            </a:r>
            <a:r>
              <a:rPr lang="en-US" sz="3200" b="1" dirty="0" smtClean="0">
                <a:latin typeface="AR Kaiti Medium Big5" pitchFamily="49" charset="-120"/>
                <a:ea typeface="AR Kaiti Medium Big5" pitchFamily="49" charset="-120"/>
              </a:rPr>
              <a:t>17:1-2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 dirty="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2971800"/>
            <a:ext cx="8229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srgbClr val="002060"/>
                </a:solidFill>
                <a:latin typeface="AR Heiti Bold Big5" pitchFamily="49" charset="-120"/>
                <a:ea typeface="AR Heiti Bold Big5" pitchFamily="49" charset="-120"/>
              </a:rPr>
              <a:t>比喻的目的：</a:t>
            </a:r>
            <a:endParaRPr lang="en-US" altLang="zh-TW" sz="3600" dirty="0" smtClean="0">
              <a:solidFill>
                <a:srgbClr val="002060"/>
              </a:solidFill>
              <a:latin typeface="AR Heiti Bold Big5" pitchFamily="49" charset="-120"/>
              <a:ea typeface="AR Heiti Bold Big5" pitchFamily="49" charset="-120"/>
            </a:endParaRPr>
          </a:p>
          <a:p>
            <a:r>
              <a:rPr lang="en-US" altLang="zh-TW" sz="3600" dirty="0" smtClean="0">
                <a:solidFill>
                  <a:srgbClr val="002060"/>
                </a:solidFill>
                <a:latin typeface="AR Heiti Bold Big5" pitchFamily="49" charset="-120"/>
                <a:ea typeface="AR Heiti Bold Big5" pitchFamily="49" charset="-120"/>
              </a:rPr>
              <a:t>1.</a:t>
            </a:r>
            <a:r>
              <a:rPr lang="zh-TW" altLang="en-US" sz="3600" dirty="0" smtClean="0">
                <a:solidFill>
                  <a:srgbClr val="002060"/>
                </a:solidFill>
                <a:latin typeface="AR Heiti Bold Big5" pitchFamily="49" charset="-120"/>
                <a:ea typeface="AR Heiti Bold Big5" pitchFamily="49" charset="-120"/>
              </a:rPr>
              <a:t>證明某一個論點</a:t>
            </a:r>
            <a:endParaRPr lang="en-US" altLang="zh-TW" sz="3600" dirty="0" smtClean="0">
              <a:solidFill>
                <a:srgbClr val="002060"/>
              </a:solidFill>
              <a:latin typeface="AR Heiti Bold Big5" pitchFamily="49" charset="-120"/>
              <a:ea typeface="AR Heiti Bold Big5" pitchFamily="49" charset="-120"/>
            </a:endParaRPr>
          </a:p>
          <a:p>
            <a:r>
              <a:rPr lang="en-US" altLang="zh-TW" sz="3600" dirty="0" smtClean="0">
                <a:solidFill>
                  <a:srgbClr val="002060"/>
                </a:solidFill>
                <a:latin typeface="AR Heiti Bold Big5" pitchFamily="49" charset="-120"/>
                <a:ea typeface="AR Heiti Bold Big5" pitchFamily="49" charset="-120"/>
              </a:rPr>
              <a:t>2.</a:t>
            </a:r>
            <a:r>
              <a:rPr lang="zh-TW" altLang="en-US" sz="3600" dirty="0" smtClean="0">
                <a:solidFill>
                  <a:srgbClr val="002060"/>
                </a:solidFill>
                <a:latin typeface="AR Heiti Bold Big5" pitchFamily="49" charset="-120"/>
                <a:ea typeface="AR Heiti Bold Big5" pitchFamily="49" charset="-120"/>
              </a:rPr>
              <a:t>創造一個聽眾可以理解或感受的意象</a:t>
            </a:r>
            <a:endParaRPr lang="en-US" sz="3600" dirty="0">
              <a:solidFill>
                <a:srgbClr val="002060"/>
              </a:solidFill>
              <a:latin typeface="AR Heiti Bold Big5" pitchFamily="49" charset="-120"/>
              <a:ea typeface="AR Heiti Bold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people.uncw.edu/zervosg/Pr236/New%20236/Babyl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4800"/>
            <a:ext cx="9144001" cy="716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4572000" y="2209800"/>
            <a:ext cx="16764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800" dirty="0" smtClean="0">
                <a:latin typeface="AR Heiti Bold Big5" pitchFamily="49" charset="-120"/>
                <a:ea typeface="AR Heiti Bold Big5" pitchFamily="49" charset="-120"/>
              </a:rPr>
              <a:t>亞述帝國</a:t>
            </a:r>
            <a:endParaRPr lang="en-US" sz="28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34200" y="4648200"/>
            <a:ext cx="19812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800" dirty="0" smtClean="0">
                <a:latin typeface="AR Heiti Bold Big5" pitchFamily="49" charset="-120"/>
                <a:ea typeface="AR Heiti Bold Big5" pitchFamily="49" charset="-120"/>
              </a:rPr>
              <a:t>巴比倫帝國</a:t>
            </a:r>
            <a:endParaRPr lang="en-US" sz="28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5410200"/>
            <a:ext cx="16764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800" dirty="0" smtClean="0">
                <a:latin typeface="AR Heiti Bold Big5" pitchFamily="49" charset="-120"/>
                <a:ea typeface="AR Heiti Bold Big5" pitchFamily="49" charset="-120"/>
              </a:rPr>
              <a:t>埃及帝國</a:t>
            </a:r>
            <a:endParaRPr lang="en-US" sz="28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62200" y="4191000"/>
            <a:ext cx="12954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800" dirty="0" smtClean="0">
                <a:latin typeface="AR Heiti Bold Big5" pitchFamily="49" charset="-120"/>
                <a:ea typeface="AR Heiti Bold Big5" pitchFamily="49" charset="-120"/>
              </a:rPr>
              <a:t>猶大國</a:t>
            </a:r>
            <a:endParaRPr lang="en-US" sz="28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3429000"/>
            <a:ext cx="1415772" cy="5847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AR Heiti Bold Big5" pitchFamily="49" charset="-120"/>
                <a:ea typeface="AR Heiti Bold Big5" pitchFamily="49" charset="-120"/>
              </a:rPr>
              <a:t>約西亞</a:t>
            </a:r>
            <a:endParaRPr lang="en-US" sz="32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71800" y="3429000"/>
            <a:ext cx="1415772" cy="5847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AR Heiti Bold Big5" pitchFamily="49" charset="-120"/>
                <a:ea typeface="AR Heiti Bold Big5" pitchFamily="49" charset="-120"/>
              </a:rPr>
              <a:t>約雅敬</a:t>
            </a:r>
            <a:endParaRPr lang="en-US" sz="32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0" y="4191000"/>
            <a:ext cx="1415772" cy="5847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AR Heiti Bold Big5" pitchFamily="49" charset="-120"/>
                <a:ea typeface="AR Heiti Bold Big5" pitchFamily="49" charset="-120"/>
              </a:rPr>
              <a:t>約雅斤</a:t>
            </a:r>
            <a:endParaRPr lang="en-US" sz="32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381000" y="457200"/>
            <a:ext cx="6955750" cy="76944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一、夾於</a:t>
            </a:r>
            <a:r>
              <a:rPr lang="zh-TW" altLang="en-US" sz="4400" dirty="0" smtClean="0">
                <a:solidFill>
                  <a:schemeClr val="bg1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列</a:t>
            </a:r>
            <a:r>
              <a:rPr kumimoji="0" lang="zh-TW" altLang="en-US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強</a:t>
            </a:r>
            <a:r>
              <a:rPr lang="zh-TW" altLang="en-US" sz="4400" dirty="0" smtClean="0">
                <a:solidFill>
                  <a:schemeClr val="bg1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中</a:t>
            </a:r>
            <a:r>
              <a:rPr kumimoji="0" lang="zh-TW" altLang="en-US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間的猶大國</a:t>
            </a:r>
            <a:endParaRPr kumimoji="0" lang="zh-TW" altLang="en-US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http://www.ssd.noaa.gov/img/wpac-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52600" y="-1"/>
            <a:ext cx="10922726" cy="8168705"/>
          </a:xfrm>
          <a:prstGeom prst="rect">
            <a:avLst/>
          </a:prstGeom>
          <a:noFill/>
        </p:spPr>
      </p:pic>
      <p:pic>
        <p:nvPicPr>
          <p:cNvPr id="32772" name="Picture 4" descr="http://big5.china.com/gate/big5/military.china.com/special/flattop/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95400"/>
            <a:ext cx="3859173" cy="2466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4724400" y="3962400"/>
            <a:ext cx="3416320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2800" dirty="0" smtClean="0">
                <a:latin typeface="AR Heiti Bold Big5" pitchFamily="49" charset="-120"/>
                <a:ea typeface="AR Heiti Bold Big5" pitchFamily="49" charset="-120"/>
              </a:rPr>
              <a:t>美國航空母艦戰鬥群</a:t>
            </a:r>
            <a:endParaRPr lang="en-US" sz="28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43200" y="1447800"/>
            <a:ext cx="1005403" cy="5847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latin typeface="AR Heiti Bold Big5" pitchFamily="49" charset="-120"/>
                <a:ea typeface="AR Heiti Bold Big5" pitchFamily="49" charset="-120"/>
              </a:rPr>
              <a:t>台灣</a:t>
            </a:r>
            <a:endParaRPr lang="en-US" sz="3200" dirty="0">
              <a:solidFill>
                <a:schemeClr val="bg1"/>
              </a:solidFill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1143000"/>
            <a:ext cx="1005403" cy="5847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latin typeface="AR Heiti Bold Big5" pitchFamily="49" charset="-120"/>
                <a:ea typeface="AR Heiti Bold Big5" pitchFamily="49" charset="-120"/>
              </a:rPr>
              <a:t>中國</a:t>
            </a:r>
            <a:endParaRPr lang="en-US" sz="3200" dirty="0">
              <a:solidFill>
                <a:schemeClr val="bg1"/>
              </a:solidFill>
              <a:latin typeface="AR Heiti Bold Big5" pitchFamily="49" charset="-120"/>
              <a:ea typeface="AR Heiti Bold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04800" y="496669"/>
            <a:ext cx="5827236" cy="76944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400" dirty="0" smtClean="0">
                <a:latin typeface="AR Heiti Bold Big5" pitchFamily="49" charset="-120"/>
                <a:ea typeface="AR Heiti Bold Big5" pitchFamily="49" charset="-120"/>
              </a:rPr>
              <a:t>二、猶大國的見異思遷</a:t>
            </a:r>
            <a:endParaRPr kumimoji="0" lang="zh-TW" altLang="en-US" sz="4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5144869"/>
            <a:ext cx="341632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3600" dirty="0" smtClean="0">
                <a:latin typeface="AR Heiti Bold Big5" pitchFamily="49" charset="-120"/>
                <a:ea typeface="AR Heiti Bold Big5" pitchFamily="49" charset="-120"/>
              </a:rPr>
              <a:t>兩隻大鷹的比喻</a:t>
            </a:r>
            <a:endParaRPr lang="en-US" sz="36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0" y="2173069"/>
            <a:ext cx="4419600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smtClean="0">
                <a:latin typeface="AR Heiti Bold Big5" pitchFamily="49" charset="-120"/>
                <a:ea typeface="AR Heiti Bold Big5" pitchFamily="49" charset="-120"/>
              </a:rPr>
              <a:t>v.v.2-6</a:t>
            </a:r>
            <a:r>
              <a:rPr lang="zh-TW" altLang="en-US" sz="3200" dirty="0" smtClean="0">
                <a:latin typeface="AR Heiti Bold Big5" pitchFamily="49" charset="-120"/>
                <a:ea typeface="AR Heiti Bold Big5" pitchFamily="49" charset="-120"/>
              </a:rPr>
              <a:t> 第一隻大鷹代表</a:t>
            </a:r>
            <a:r>
              <a:rPr lang="zh-TW" altLang="en-US" sz="3200" dirty="0" smtClean="0">
                <a:solidFill>
                  <a:srgbClr val="FF0000"/>
                </a:solidFill>
                <a:latin typeface="AR Heiti Bold Big5" pitchFamily="49" charset="-120"/>
                <a:ea typeface="AR Heiti Bold Big5" pitchFamily="49" charset="-120"/>
              </a:rPr>
              <a:t>巴比倫</a:t>
            </a:r>
            <a:endParaRPr lang="en-US" altLang="zh-TW" sz="3200" dirty="0" smtClean="0">
              <a:solidFill>
                <a:srgbClr val="FF0000"/>
              </a:solidFill>
              <a:latin typeface="AR Heiti Bold Big5" pitchFamily="49" charset="-120"/>
              <a:ea typeface="AR Heiti Bold Big5" pitchFamily="49" charset="-120"/>
            </a:endParaRPr>
          </a:p>
          <a:p>
            <a:r>
              <a:rPr lang="zh-TW" altLang="en-US" sz="3200" dirty="0" smtClean="0">
                <a:latin typeface="AR Heiti Bold Big5" pitchFamily="49" charset="-120"/>
                <a:ea typeface="AR Heiti Bold Big5" pitchFamily="49" charset="-120"/>
              </a:rPr>
              <a:t>特徵：翅膀大、翎毛長</a:t>
            </a:r>
            <a:endParaRPr lang="en-US" sz="3200" dirty="0">
              <a:latin typeface="AR Heiti Bold Big5" pitchFamily="49" charset="-120"/>
              <a:ea typeface="AR Heiti Bold Big5" pitchFamily="49" charset="-12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0" y="4078069"/>
            <a:ext cx="4419599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latin typeface="+mj-lt"/>
                <a:ea typeface="AR Heiti Bold Big5" pitchFamily="49" charset="-120"/>
              </a:rPr>
              <a:t>v.v.7-10</a:t>
            </a:r>
            <a:r>
              <a:rPr lang="zh-TW" altLang="en-US" sz="2800" dirty="0" smtClean="0">
                <a:latin typeface="+mj-lt"/>
                <a:ea typeface="AR Heiti Bold Big5" pitchFamily="49" charset="-120"/>
              </a:rPr>
              <a:t>  </a:t>
            </a:r>
            <a:r>
              <a:rPr lang="zh-TW" altLang="en-US" sz="3200" dirty="0" smtClean="0">
                <a:latin typeface="AR Heiti Bold Big5" pitchFamily="49" charset="-120"/>
                <a:ea typeface="AR Heiti Bold Big5" pitchFamily="49" charset="-120"/>
              </a:rPr>
              <a:t>第二隻大鷹代表</a:t>
            </a:r>
            <a:r>
              <a:rPr lang="zh-TW" altLang="en-US" sz="3200" dirty="0" smtClean="0">
                <a:solidFill>
                  <a:srgbClr val="FF0000"/>
                </a:solidFill>
                <a:latin typeface="AR Heiti Bold Big5" pitchFamily="49" charset="-120"/>
                <a:ea typeface="AR Heiti Bold Big5" pitchFamily="49" charset="-120"/>
              </a:rPr>
              <a:t>埃及</a:t>
            </a:r>
            <a:endParaRPr lang="en-US" altLang="zh-TW" sz="3200" dirty="0" smtClean="0">
              <a:solidFill>
                <a:srgbClr val="FF0000"/>
              </a:solidFill>
              <a:latin typeface="AR Heiti Bold Big5" pitchFamily="49" charset="-120"/>
              <a:ea typeface="AR Heiti Bold Big5" pitchFamily="49" charset="-120"/>
            </a:endParaRPr>
          </a:p>
          <a:p>
            <a:r>
              <a:rPr lang="zh-TW" altLang="en-US" sz="3200" dirty="0" smtClean="0">
                <a:latin typeface="AR Heiti Bold Big5" pitchFamily="49" charset="-120"/>
                <a:ea typeface="AR Heiti Bold Big5" pitchFamily="49" charset="-120"/>
              </a:rPr>
              <a:t>特徵：翅膀大</a:t>
            </a:r>
            <a:r>
              <a:rPr lang="zh-TW" altLang="en-US" sz="3200" dirty="0" smtClean="0">
                <a:latin typeface="AR Heiti Bold Big5" pitchFamily="49" charset="-120"/>
                <a:ea typeface="AR Heiti Bold Big5" pitchFamily="49" charset="-120"/>
              </a:rPr>
              <a:t>、羽毛</a:t>
            </a:r>
            <a:r>
              <a:rPr lang="zh-TW" altLang="en-US" sz="3200" dirty="0" smtClean="0">
                <a:latin typeface="AR Heiti Bold Big5" pitchFamily="49" charset="-120"/>
                <a:ea typeface="AR Heiti Bold Big5" pitchFamily="49" charset="-120"/>
              </a:rPr>
              <a:t>多</a:t>
            </a:r>
            <a:endParaRPr lang="en-US" sz="3200" dirty="0">
              <a:latin typeface="AR Heiti Bold Big5" pitchFamily="49" charset="-120"/>
              <a:ea typeface="AR Heiti Bold Big5" pitchFamily="49" charset="-120"/>
            </a:endParaRPr>
          </a:p>
        </p:txBody>
      </p:sp>
      <p:pic>
        <p:nvPicPr>
          <p:cNvPr id="18439" name="Picture 7" descr="Bald Eagle - Fearsome Flight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49269"/>
            <a:ext cx="3706575" cy="2779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304800"/>
            <a:ext cx="7924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200" b="1" dirty="0" smtClean="0">
                <a:latin typeface="AR Kaiti Medium Big5" pitchFamily="49" charset="-120"/>
                <a:ea typeface="AR Kaiti Medium Big5" pitchFamily="49" charset="-120"/>
              </a:rPr>
              <a:t>5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又將以色列地的枝子、栽於肥田裡、插在大水旁、如插柳樹。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就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漸漸生長、成為蔓延矮小的葡萄樹，其枝轉向那鷹（巴比倫）、其根在鷹以下、於是成了葡萄樹、生出枝子、發出小枝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。</a:t>
            </a:r>
            <a:r>
              <a:rPr lang="en-US" altLang="zh-TW" sz="3200" b="1" dirty="0" smtClean="0">
                <a:latin typeface="AR Kaiti Medium Big5" pitchFamily="49" charset="-120"/>
                <a:ea typeface="AR Kaiti Medium Big5" pitchFamily="49" charset="-120"/>
              </a:rPr>
              <a:t>			 (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以西結</a:t>
            </a:r>
            <a:r>
              <a:rPr lang="en-US" altLang="en-US" sz="3200" b="1" dirty="0" smtClean="0">
                <a:latin typeface="AR Kaiti Medium Big5" pitchFamily="49" charset="-120"/>
                <a:ea typeface="AR Kaiti Medium Big5" pitchFamily="49" charset="-120"/>
              </a:rPr>
              <a:t>17:5-6</a:t>
            </a:r>
            <a:r>
              <a:rPr lang="en-US" altLang="en-US" sz="3200" b="1" dirty="0" smtClean="0">
                <a:latin typeface="AR Kaiti Medium Big5" pitchFamily="49" charset="-120"/>
                <a:ea typeface="AR Kaiti Medium Big5" pitchFamily="49" charset="-120"/>
              </a:rPr>
              <a:t>)</a:t>
            </a:r>
          </a:p>
        </p:txBody>
      </p:sp>
      <p:pic>
        <p:nvPicPr>
          <p:cNvPr id="22530" name="Picture 2" descr="http://www.truthchinesechurch.org/images/jieme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3352800"/>
            <a:ext cx="4038600" cy="3028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5486400" y="5486400"/>
            <a:ext cx="3124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 smtClean="0">
                <a:latin typeface="AR Heiti Bold Big5" pitchFamily="49" charset="-120"/>
                <a:ea typeface="AR Heiti Bold Big5" pitchFamily="49" charset="-120"/>
              </a:rPr>
              <a:t>但以理站在尼布甲尼撒</a:t>
            </a:r>
            <a:r>
              <a:rPr lang="zh-TW" altLang="en-US" sz="2000" dirty="0" smtClean="0">
                <a:latin typeface="AR Heiti Bold Big5" pitchFamily="49" charset="-120"/>
                <a:ea typeface="AR Heiti Bold Big5" pitchFamily="49" charset="-120"/>
              </a:rPr>
              <a:t>王</a:t>
            </a:r>
            <a:endParaRPr lang="en-US" altLang="zh-TW" sz="2000" dirty="0" smtClean="0">
              <a:latin typeface="AR Heiti Bold Big5" pitchFamily="49" charset="-120"/>
              <a:ea typeface="AR Heiti Bold Big5" pitchFamily="49" charset="-120"/>
            </a:endParaRPr>
          </a:p>
          <a:p>
            <a:r>
              <a:rPr lang="zh-TW" altLang="en-US" sz="2000" dirty="0" smtClean="0">
                <a:latin typeface="AR Heiti Bold Big5" pitchFamily="49" charset="-120"/>
                <a:ea typeface="AR Heiti Bold Big5" pitchFamily="49" charset="-120"/>
              </a:rPr>
              <a:t>面</a:t>
            </a:r>
            <a:r>
              <a:rPr lang="zh-TW" altLang="en-US" sz="2000" dirty="0" smtClean="0">
                <a:latin typeface="AR Heiti Bold Big5" pitchFamily="49" charset="-120"/>
                <a:ea typeface="AR Heiti Bold Big5" pitchFamily="49" charset="-120"/>
              </a:rPr>
              <a:t>前事奉</a:t>
            </a:r>
            <a:endParaRPr lang="en-US" sz="2000" dirty="0">
              <a:latin typeface="AR Heiti Bold Big5" pitchFamily="49" charset="-120"/>
              <a:ea typeface="AR Heiti Bold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914400"/>
            <a:ext cx="7467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又有一大鷹</a:t>
            </a:r>
            <a:r>
              <a:rPr lang="en-US" altLang="zh-TW" sz="3200" b="1" dirty="0" smtClean="0"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埃及</a:t>
            </a:r>
            <a:r>
              <a:rPr lang="en-US" altLang="zh-TW" sz="3200" b="1" dirty="0" smtClean="0">
                <a:latin typeface="AR Kaiti Medium Big5" pitchFamily="49" charset="-120"/>
                <a:ea typeface="AR Kaiti Medium Big5" pitchFamily="49" charset="-120"/>
              </a:rPr>
              <a:t>)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、翅膀大、羽毛多，這葡萄樹從栽種的畦中，向這鷹彎過根來，發出枝子，好得他的澆灌。</a:t>
            </a:r>
            <a:endParaRPr lang="en-US" altLang="zh-TW" sz="3200" b="1" dirty="0" smtClean="0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altLang="zh-TW" sz="3200" b="1" dirty="0" smtClean="0">
                <a:latin typeface="AR Kaiti Medium Big5" pitchFamily="49" charset="-120"/>
                <a:ea typeface="AR Kaiti Medium Big5" pitchFamily="49" charset="-120"/>
              </a:rPr>
              <a:t>					 (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以西結</a:t>
            </a:r>
            <a:r>
              <a:rPr lang="en-US" altLang="en-US" sz="3200" b="1" dirty="0" smtClean="0">
                <a:latin typeface="AR Kaiti Medium Big5" pitchFamily="49" charset="-120"/>
                <a:ea typeface="AR Kaiti Medium Big5" pitchFamily="49" charset="-120"/>
              </a:rPr>
              <a:t>17:7)</a:t>
            </a:r>
            <a:endParaRPr lang="en-US" altLang="zh-TW" sz="3200" b="1" dirty="0" smtClean="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3886200"/>
            <a:ext cx="7467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葡萄樹雖然栽種、豈能發旺呢？一經東風、豈不全然枯乾麼？必在生長的畦中枯乾了。</a:t>
            </a:r>
            <a:endParaRPr lang="en-US" altLang="zh-TW" sz="3200" b="1" dirty="0" smtClean="0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altLang="zh-TW" sz="3200" b="1" dirty="0" smtClean="0">
                <a:latin typeface="AR Kaiti Medium Big5" pitchFamily="49" charset="-120"/>
                <a:ea typeface="AR Kaiti Medium Big5" pitchFamily="49" charset="-120"/>
              </a:rPr>
              <a:t>					(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以西結</a:t>
            </a:r>
            <a:r>
              <a:rPr lang="en-US" altLang="en-US" sz="3200" b="1" dirty="0" smtClean="0">
                <a:latin typeface="AR Kaiti Medium Big5" pitchFamily="49" charset="-120"/>
                <a:ea typeface="AR Kaiti Medium Big5" pitchFamily="49" charset="-120"/>
              </a:rPr>
              <a:t>17:10)</a:t>
            </a:r>
            <a:endParaRPr lang="en-US" sz="3200" dirty="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4.bp.blogspot.com/_XdymFR1qihk/S_QcmkjXT4I/AAAAAAAAA8k/DIqK8QOyTbQ/s1600/GrapeVine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9600" y="152400"/>
            <a:ext cx="7848600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所以主耶和華如此說、我指著我的永生起誓、他既輕看指我所起的誓、背棄指我所立的約、我必要使這罪歸在他頭上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。      （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以西結書</a:t>
            </a:r>
            <a:r>
              <a:rPr lang="en-US" sz="2800" b="1" dirty="0" smtClean="0">
                <a:latin typeface="AR Kaiti Medium Big5" pitchFamily="49" charset="-120"/>
                <a:ea typeface="AR Kaiti Medium Big5" pitchFamily="49" charset="-120"/>
              </a:rPr>
              <a:t>17:19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2800" dirty="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wallpapersweb.com/data/media/87/Magical%20Fore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905000"/>
            <a:ext cx="4267200" cy="4102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533400"/>
            <a:ext cx="5827236" cy="76944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三、竭力持守彼此的約</a:t>
            </a:r>
            <a:endParaRPr kumimoji="0" lang="zh-TW" altLang="en-US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" y="2590800"/>
            <a:ext cx="3429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solidFill>
                  <a:srgbClr val="002060"/>
                </a:solidFill>
                <a:latin typeface="AR Kaiti Medium Big5" pitchFamily="49" charset="-120"/>
                <a:ea typeface="AR Kaiti Medium Big5" pitchFamily="49" charset="-120"/>
              </a:rPr>
              <a:t>田野的樹木都必知道，我耶和華使高樹矮小、矮樹高大、青樹枯乾、枯樹發旺。</a:t>
            </a:r>
            <a:endParaRPr lang="en-US" altLang="zh-TW" sz="3200" b="1" dirty="0" smtClean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altLang="zh-TW" sz="3200" b="1" dirty="0" smtClean="0">
                <a:solidFill>
                  <a:srgbClr val="002060"/>
                </a:solidFill>
                <a:latin typeface="AR Kaiti Medium Big5" pitchFamily="49" charset="-120"/>
                <a:ea typeface="AR Kaiti Medium Big5" pitchFamily="49" charset="-120"/>
              </a:rPr>
              <a:t>			</a:t>
            </a:r>
            <a:r>
              <a:rPr lang="zh-TW" altLang="en-US" sz="3200" b="1" dirty="0" smtClean="0">
                <a:solidFill>
                  <a:srgbClr val="002060"/>
                </a:solidFill>
                <a:latin typeface="AR Kaiti Medium Big5" pitchFamily="49" charset="-120"/>
                <a:ea typeface="AR Kaiti Medium Big5" pitchFamily="49" charset="-120"/>
              </a:rPr>
              <a:t>      </a:t>
            </a:r>
            <a:r>
              <a:rPr lang="zh-TW" altLang="en-US" sz="3200" b="1" dirty="0" smtClean="0">
                <a:solidFill>
                  <a:srgbClr val="002060"/>
                </a:solidFill>
                <a:latin typeface="AR Kaiti Medium Big5" pitchFamily="49" charset="-120"/>
                <a:ea typeface="AR Kaiti Medium Big5" pitchFamily="49" charset="-120"/>
              </a:rPr>
              <a:t>（</a:t>
            </a:r>
            <a:r>
              <a:rPr lang="zh-TW" altLang="en-US" sz="3200" b="1" dirty="0" smtClean="0">
                <a:solidFill>
                  <a:srgbClr val="002060"/>
                </a:solidFill>
                <a:latin typeface="AR Kaiti Medium Big5" pitchFamily="49" charset="-120"/>
                <a:ea typeface="AR Kaiti Medium Big5" pitchFamily="49" charset="-120"/>
              </a:rPr>
              <a:t>以西結書</a:t>
            </a:r>
            <a:r>
              <a:rPr lang="en-US" sz="3200" b="1" dirty="0" smtClean="0">
                <a:solidFill>
                  <a:srgbClr val="002060"/>
                </a:solidFill>
                <a:latin typeface="AR Kaiti Medium Big5" pitchFamily="49" charset="-120"/>
                <a:ea typeface="AR Kaiti Medium Big5" pitchFamily="49" charset="-120"/>
              </a:rPr>
              <a:t>17:24</a:t>
            </a:r>
            <a:r>
              <a:rPr lang="zh-TW" altLang="en-US" sz="3200" b="1" dirty="0" smtClean="0">
                <a:solidFill>
                  <a:srgbClr val="002060"/>
                </a:solidFill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 dirty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1066800"/>
            <a:ext cx="7696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solidFill>
                  <a:schemeClr val="bg2">
                    <a:lumMod val="10000"/>
                  </a:schemeClr>
                </a:solidFill>
                <a:latin typeface="AR Kaiti Medium Big5" pitchFamily="49" charset="-120"/>
                <a:ea typeface="AR Kaiti Medium Big5" pitchFamily="49" charset="-120"/>
              </a:rPr>
              <a:t>凡事都有定期，天下萬務都有定時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AR Kaiti Medium Big5" pitchFamily="49" charset="-120"/>
                <a:ea typeface="AR Kaiti Medium Big5" pitchFamily="49" charset="-120"/>
              </a:rPr>
              <a:t>…</a:t>
            </a:r>
            <a:r>
              <a:rPr lang="zh-TW" altLang="en-US" sz="3200" b="1" dirty="0" smtClean="0">
                <a:solidFill>
                  <a:schemeClr val="bg2">
                    <a:lumMod val="10000"/>
                  </a:schemeClr>
                </a:solidFill>
                <a:latin typeface="AR Kaiti Medium Big5" pitchFamily="49" charset="-120"/>
                <a:ea typeface="AR Kaiti Medium Big5" pitchFamily="49" charset="-120"/>
              </a:rPr>
              <a:t>栽種有時，拔出所栽種的也有時。</a:t>
            </a:r>
            <a:endParaRPr lang="en-US" altLang="zh-TW" sz="3200" b="1" dirty="0" smtClean="0">
              <a:solidFill>
                <a:schemeClr val="bg2">
                  <a:lumMod val="10000"/>
                </a:schemeClr>
              </a:solidFill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altLang="zh-TW" sz="3200" b="1" dirty="0" smtClean="0">
                <a:solidFill>
                  <a:schemeClr val="bg2">
                    <a:lumMod val="10000"/>
                  </a:schemeClr>
                </a:solidFill>
                <a:latin typeface="AR Kaiti Medium Big5" pitchFamily="49" charset="-120"/>
                <a:ea typeface="AR Kaiti Medium Big5" pitchFamily="49" charset="-120"/>
              </a:rPr>
              <a:t>					</a:t>
            </a:r>
            <a:r>
              <a:rPr lang="zh-TW" altLang="en-US" sz="3200" b="1" dirty="0" smtClean="0">
                <a:solidFill>
                  <a:schemeClr val="bg2">
                    <a:lumMod val="10000"/>
                  </a:schemeClr>
                </a:solidFill>
                <a:latin typeface="AR Kaiti Medium Big5" pitchFamily="49" charset="-120"/>
                <a:ea typeface="AR Kaiti Medium Big5" pitchFamily="49" charset="-120"/>
              </a:rPr>
              <a:t>（</a:t>
            </a:r>
            <a:r>
              <a:rPr lang="zh-TW" altLang="en-US" sz="3200" b="1" dirty="0" smtClean="0">
                <a:solidFill>
                  <a:schemeClr val="bg2">
                    <a:lumMod val="10000"/>
                  </a:schemeClr>
                </a:solidFill>
                <a:latin typeface="AR Kaiti Medium Big5" pitchFamily="49" charset="-120"/>
                <a:ea typeface="AR Kaiti Medium Big5" pitchFamily="49" charset="-120"/>
              </a:rPr>
              <a:t>傳道書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AR Kaiti Medium Big5" pitchFamily="49" charset="-120"/>
                <a:ea typeface="AR Kaiti Medium Big5" pitchFamily="49" charset="-120"/>
              </a:rPr>
              <a:t>3:1-2</a:t>
            </a:r>
            <a:r>
              <a:rPr lang="zh-TW" altLang="en-US" sz="3200" b="1" dirty="0" smtClean="0">
                <a:solidFill>
                  <a:schemeClr val="bg2">
                    <a:lumMod val="10000"/>
                  </a:schemeClr>
                </a:solidFill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 dirty="0">
              <a:solidFill>
                <a:schemeClr val="bg2">
                  <a:lumMod val="10000"/>
                </a:schemeClr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3160455"/>
            <a:ext cx="7696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solidFill>
                  <a:schemeClr val="bg2">
                    <a:lumMod val="10000"/>
                  </a:schemeClr>
                </a:solidFill>
                <a:latin typeface="AR Kaiti Medium Big5" pitchFamily="49" charset="-120"/>
                <a:ea typeface="AR Kaiti Medium Big5" pitchFamily="49" charset="-120"/>
              </a:rPr>
              <a:t>這些事都已聽見了，總意就是敬畏神、謹守他的誡命、這是人所當盡的本分。因為人所作的事、連一切隱藏的事、無論是善是惡、神都必審問。 </a:t>
            </a:r>
            <a:endParaRPr lang="en-US" altLang="zh-TW" sz="3200" b="1" dirty="0" smtClean="0">
              <a:solidFill>
                <a:schemeClr val="bg2">
                  <a:lumMod val="10000"/>
                </a:schemeClr>
              </a:solidFill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altLang="zh-TW" sz="3200" b="1" dirty="0" smtClean="0">
                <a:solidFill>
                  <a:schemeClr val="bg2">
                    <a:lumMod val="10000"/>
                  </a:schemeClr>
                </a:solidFill>
                <a:latin typeface="AR Kaiti Medium Big5" pitchFamily="49" charset="-120"/>
                <a:ea typeface="AR Kaiti Medium Big5" pitchFamily="49" charset="-120"/>
              </a:rPr>
              <a:t>				 </a:t>
            </a:r>
            <a:r>
              <a:rPr lang="zh-TW" altLang="en-US" sz="3200" b="1" dirty="0" smtClean="0">
                <a:solidFill>
                  <a:schemeClr val="bg2">
                    <a:lumMod val="10000"/>
                  </a:schemeClr>
                </a:solidFill>
                <a:latin typeface="AR Kaiti Medium Big5" pitchFamily="49" charset="-120"/>
                <a:ea typeface="AR Kaiti Medium Big5" pitchFamily="49" charset="-120"/>
              </a:rPr>
              <a:t>（</a:t>
            </a:r>
            <a:r>
              <a:rPr lang="zh-TW" altLang="en-US" sz="3200" b="1" dirty="0" smtClean="0">
                <a:solidFill>
                  <a:schemeClr val="bg2">
                    <a:lumMod val="10000"/>
                  </a:schemeClr>
                </a:solidFill>
                <a:latin typeface="AR Kaiti Medium Big5" pitchFamily="49" charset="-120"/>
                <a:ea typeface="AR Kaiti Medium Big5" pitchFamily="49" charset="-120"/>
              </a:rPr>
              <a:t>傳道書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AR Kaiti Medium Big5" pitchFamily="49" charset="-120"/>
                <a:ea typeface="AR Kaiti Medium Big5" pitchFamily="49" charset="-120"/>
              </a:rPr>
              <a:t>12:13-14</a:t>
            </a:r>
            <a:r>
              <a:rPr lang="zh-TW" altLang="en-US" sz="3200" b="1" dirty="0" smtClean="0">
                <a:solidFill>
                  <a:schemeClr val="bg2">
                    <a:lumMod val="10000"/>
                  </a:schemeClr>
                </a:solidFill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 dirty="0">
              <a:solidFill>
                <a:schemeClr val="bg2">
                  <a:lumMod val="10000"/>
                </a:schemeClr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143000" y="5144869"/>
            <a:ext cx="6400800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「血約」（耶利米書</a:t>
            </a:r>
            <a:r>
              <a:rPr kumimoji="0" lang="en-US" altLang="zh-TW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34:18</a:t>
            </a:r>
            <a:r>
              <a:rPr kumimoji="0" lang="zh-TW" alt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）</a:t>
            </a:r>
            <a:endParaRPr kumimoji="0" lang="zh-TW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1792069"/>
            <a:ext cx="64008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「鹽約」</a:t>
            </a:r>
            <a:r>
              <a:rPr lang="en-US" altLang="zh-TW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(</a:t>
            </a:r>
            <a:r>
              <a:rPr lang="zh-TW" altLang="en-US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民數記</a:t>
            </a:r>
            <a:r>
              <a:rPr lang="en-US" altLang="zh-TW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18:19)</a:t>
            </a:r>
            <a:endParaRPr lang="zh-TW" altLang="en-US" sz="3600" dirty="0" smtClean="0"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2630269"/>
            <a:ext cx="640080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「鞋約」</a:t>
            </a:r>
            <a:r>
              <a:rPr lang="en-US" altLang="zh-TW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(</a:t>
            </a:r>
            <a:r>
              <a:rPr lang="zh-TW" altLang="en-US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路得記</a:t>
            </a:r>
            <a:r>
              <a:rPr lang="en-US" altLang="zh-TW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4:7)</a:t>
            </a:r>
            <a:endParaRPr lang="zh-TW" altLang="en-US" sz="3600" dirty="0" smtClean="0">
              <a:solidFill>
                <a:prstClr val="black"/>
              </a:solidFill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0" y="3468469"/>
            <a:ext cx="64008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「吃飯為約」</a:t>
            </a:r>
            <a:r>
              <a:rPr lang="en-US" altLang="zh-TW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(</a:t>
            </a:r>
            <a:r>
              <a:rPr lang="zh-TW" altLang="en-US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出埃及記</a:t>
            </a:r>
            <a:r>
              <a:rPr lang="en-US" altLang="zh-TW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24:11)</a:t>
            </a:r>
            <a:endParaRPr lang="zh-TW" altLang="en-US" sz="3600" dirty="0" smtClean="0">
              <a:solidFill>
                <a:prstClr val="black"/>
              </a:solidFill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3000" y="4306669"/>
            <a:ext cx="64008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「立石之約」</a:t>
            </a:r>
            <a:r>
              <a:rPr lang="en-US" altLang="zh-TW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(</a:t>
            </a:r>
            <a:r>
              <a:rPr lang="zh-TW" altLang="en-US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創世記</a:t>
            </a:r>
            <a:r>
              <a:rPr lang="en-US" altLang="zh-TW" sz="36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31:46)</a:t>
            </a:r>
            <a:endParaRPr lang="zh-TW" altLang="en-US" sz="3600" dirty="0" smtClean="0"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066800" y="609600"/>
            <a:ext cx="172354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 Heiti Bold Big5" pitchFamily="49" charset="-120"/>
                <a:cs typeface="Times New Roman" pitchFamily="18" charset="0"/>
              </a:rPr>
              <a:t>結論：</a:t>
            </a:r>
            <a:endParaRPr kumimoji="0" lang="zh-TW" altLang="en-US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914400" y="1489770"/>
            <a:ext cx="73152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zh-TW" altLang="en-US" sz="32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持</a:t>
            </a:r>
            <a:r>
              <a:rPr lang="zh-TW" altLang="en-US" sz="32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守我與上帝之間的約定。 </a:t>
            </a:r>
            <a:endParaRPr lang="en-US" altLang="en-US" sz="3200" dirty="0" smtClean="0">
              <a:solidFill>
                <a:srgbClr val="000000"/>
              </a:solidFill>
              <a:latin typeface="AR Heiti Bold Big5" pitchFamily="49" charset="-120"/>
              <a:ea typeface="AR Heiti Bold Big5" pitchFamily="49" charset="-12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zh-TW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zh-TW" altLang="en-US" sz="3200" dirty="0" smtClean="0">
                <a:solidFill>
                  <a:srgbClr val="000000"/>
                </a:solidFill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持守我與別人之間的約定。 </a:t>
            </a:r>
            <a:endParaRPr lang="en-US" altLang="en-US" sz="3200" dirty="0" smtClean="0">
              <a:solidFill>
                <a:srgbClr val="000000"/>
              </a:solidFill>
              <a:latin typeface="AR Heiti Bold Big5" pitchFamily="49" charset="-120"/>
              <a:ea typeface="AR Heiti Bold Big5" pitchFamily="49" charset="-12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zh-TW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zh-TW" alt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 Heiti Bold Big5" pitchFamily="49" charset="-120"/>
                <a:ea typeface="AR Heiti Bold Big5" pitchFamily="49" charset="-120"/>
                <a:cs typeface="Times New Roman" pitchFamily="18" charset="0"/>
              </a:rPr>
              <a:t>切記「約」所代表的意義，一旦立約，就要盡力去達成，作一個誠實有信用的人，這是神所喜悅的事。 </a:t>
            </a:r>
            <a:endParaRPr kumimoji="0" lang="zh-TW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 Heiti Bold Big5" pitchFamily="49" charset="-120"/>
              <a:ea typeface="AR Heiti Bold Big5" pitchFamily="49" charset="-12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66800" y="609600"/>
            <a:ext cx="172354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 Heiti Bold Big5" pitchFamily="49" charset="-120"/>
                <a:cs typeface="Times New Roman" pitchFamily="18" charset="0"/>
              </a:rPr>
              <a:t>回應</a:t>
            </a:r>
            <a:r>
              <a:rPr kumimoji="0" lang="zh-TW" altLang="en-US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 Heiti Bold Big5" pitchFamily="49" charset="-120"/>
                <a:cs typeface="Times New Roman" pitchFamily="18" charset="0"/>
              </a:rPr>
              <a:t>：</a:t>
            </a:r>
            <a:endParaRPr kumimoji="0" lang="zh-TW" altLang="en-US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</TotalTime>
  <Words>897</Words>
  <Application>Microsoft Office PowerPoint</Application>
  <PresentationFormat>On-screen Show (4:3)</PresentationFormat>
  <Paragraphs>69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Chou</dc:creator>
  <cp:lastModifiedBy>Chou</cp:lastModifiedBy>
  <cp:revision>80</cp:revision>
  <dcterms:created xsi:type="dcterms:W3CDTF">2012-06-11T20:44:47Z</dcterms:created>
  <dcterms:modified xsi:type="dcterms:W3CDTF">2012-06-24T07:32:23Z</dcterms:modified>
</cp:coreProperties>
</file>