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75" r:id="rId3"/>
    <p:sldId id="280" r:id="rId4"/>
    <p:sldId id="270" r:id="rId5"/>
    <p:sldId id="260" r:id="rId6"/>
    <p:sldId id="261" r:id="rId7"/>
    <p:sldId id="262" r:id="rId8"/>
    <p:sldId id="274" r:id="rId9"/>
    <p:sldId id="264" r:id="rId10"/>
    <p:sldId id="265" r:id="rId11"/>
    <p:sldId id="266" r:id="rId12"/>
    <p:sldId id="281" r:id="rId13"/>
    <p:sldId id="267" r:id="rId14"/>
    <p:sldId id="276" r:id="rId15"/>
    <p:sldId id="268" r:id="rId16"/>
    <p:sldId id="278" r:id="rId17"/>
    <p:sldId id="279" r:id="rId18"/>
    <p:sldId id="26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900" autoAdjust="0"/>
    <p:restoredTop sz="94660"/>
  </p:normalViewPr>
  <p:slideViewPr>
    <p:cSldViewPr>
      <p:cViewPr varScale="1">
        <p:scale>
          <a:sx n="86" d="100"/>
          <a:sy n="86" d="100"/>
        </p:scale>
        <p:origin x="-5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6B6E2-755D-4573-8A90-BDADED529D26}" type="datetimeFigureOut">
              <a:rPr lang="en-US" smtClean="0"/>
              <a:t>6/30/2012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D07085-FEEF-475C-8B73-572785EE9B0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1F22A-85FB-4CC0-95C4-12D872C11481}" type="datetimeFigureOut">
              <a:rPr lang="en-US" smtClean="0"/>
              <a:pPr/>
              <a:t>6/30/2012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F9A2-DDA3-4A68-B62F-A627E4E89B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1F22A-85FB-4CC0-95C4-12D872C11481}" type="datetimeFigureOut">
              <a:rPr lang="en-US" smtClean="0"/>
              <a:pPr/>
              <a:t>6/30/2012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F9A2-DDA3-4A68-B62F-A627E4E89B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1F22A-85FB-4CC0-95C4-12D872C11481}" type="datetimeFigureOut">
              <a:rPr lang="en-US" smtClean="0"/>
              <a:pPr/>
              <a:t>6/30/2012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F9A2-DDA3-4A68-B62F-A627E4E89B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1F22A-85FB-4CC0-95C4-12D872C11481}" type="datetimeFigureOut">
              <a:rPr lang="en-US" smtClean="0"/>
              <a:pPr/>
              <a:t>6/30/2012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F9A2-DDA3-4A68-B62F-A627E4E89B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1F22A-85FB-4CC0-95C4-12D872C11481}" type="datetimeFigureOut">
              <a:rPr lang="en-US" smtClean="0"/>
              <a:pPr/>
              <a:t>6/30/2012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F9A2-DDA3-4A68-B62F-A627E4E89B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1F22A-85FB-4CC0-95C4-12D872C11481}" type="datetimeFigureOut">
              <a:rPr lang="en-US" smtClean="0"/>
              <a:pPr/>
              <a:t>6/30/2012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F9A2-DDA3-4A68-B62F-A627E4E89B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1F22A-85FB-4CC0-95C4-12D872C11481}" type="datetimeFigureOut">
              <a:rPr lang="en-US" smtClean="0"/>
              <a:pPr/>
              <a:t>6/30/2012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F9A2-DDA3-4A68-B62F-A627E4E89B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1F22A-85FB-4CC0-95C4-12D872C11481}" type="datetimeFigureOut">
              <a:rPr lang="en-US" smtClean="0"/>
              <a:pPr/>
              <a:t>6/30/2012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F9A2-DDA3-4A68-B62F-A627E4E89B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1F22A-85FB-4CC0-95C4-12D872C11481}" type="datetimeFigureOut">
              <a:rPr lang="en-US" smtClean="0"/>
              <a:pPr/>
              <a:t>6/30/2012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F9A2-DDA3-4A68-B62F-A627E4E89B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1F22A-85FB-4CC0-95C4-12D872C11481}" type="datetimeFigureOut">
              <a:rPr lang="en-US" smtClean="0"/>
              <a:pPr/>
              <a:t>6/30/2012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F9A2-DDA3-4A68-B62F-A627E4E89B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1F22A-85FB-4CC0-95C4-12D872C11481}" type="datetimeFigureOut">
              <a:rPr lang="en-US" smtClean="0"/>
              <a:pPr/>
              <a:t>6/30/2012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F9A2-DDA3-4A68-B62F-A627E4E89B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86600" cy="914400"/>
          </a:xfrm>
        </p:spPr>
        <p:txBody>
          <a:bodyPr/>
          <a:lstStyle>
            <a:lvl1pPr>
              <a:defRPr sz="4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7772400" cy="4876800"/>
          </a:xfrm>
        </p:spPr>
        <p:txBody>
          <a:bodyPr/>
          <a:lstStyle>
            <a:lvl1pPr marL="0" indent="0" algn="l">
              <a:spcBef>
                <a:spcPts val="600"/>
              </a:spcBef>
              <a:buFontTx/>
              <a:buNone/>
              <a:defRPr sz="4200" baseline="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1F22A-85FB-4CC0-95C4-12D872C11481}" type="datetimeFigureOut">
              <a:rPr lang="en-US" smtClean="0"/>
              <a:pPr/>
              <a:t>6/30/2012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D9F9A2-DDA3-4A68-B62F-A627E4E89B7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http://www.carlsbadinn.com/resourcefiles/mainimages/carlsbad-beach-resort-flower-fields-package-to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096001"/>
          </a:xfrm>
          <a:prstGeom prst="rect">
            <a:avLst/>
          </a:prstGeom>
          <a:noFill/>
        </p:spPr>
      </p:pic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4495800"/>
            <a:ext cx="9144000" cy="156966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/>
            <a:r>
              <a:rPr lang="zh-TW" altLang="en-US" sz="9600" dirty="0" smtClean="0">
                <a:latin typeface="AR Maokai Heavy Big5" pitchFamily="49" charset="-120"/>
                <a:ea typeface="AR Maokai Heavy Big5" pitchFamily="49" charset="-120"/>
              </a:rPr>
              <a:t>流露基督的馨香</a:t>
            </a:r>
            <a:endParaRPr lang="en-US" sz="9600" dirty="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28675" name="Rectangle 6"/>
          <p:cNvSpPr>
            <a:spLocks noChangeArrowheads="1"/>
          </p:cNvSpPr>
          <p:nvPr/>
        </p:nvSpPr>
        <p:spPr bwMode="auto">
          <a:xfrm>
            <a:off x="2819400" y="6096000"/>
            <a:ext cx="310373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zh-TW" altLang="en-US" sz="2800" b="1" dirty="0">
                <a:solidFill>
                  <a:srgbClr val="002060"/>
                </a:solidFill>
                <a:ea typeface="AR Heiti Bold Big5" pitchFamily="49" charset="-120"/>
              </a:rPr>
              <a:t>哥林多後書</a:t>
            </a:r>
            <a:r>
              <a:rPr lang="en-US" sz="2800" b="1" dirty="0" smtClean="0">
                <a:solidFill>
                  <a:srgbClr val="002060"/>
                </a:solidFill>
                <a:ea typeface="AR Heiti Bold Big5" pitchFamily="49" charset="-120"/>
              </a:rPr>
              <a:t>2:12-16</a:t>
            </a:r>
            <a:endParaRPr lang="en-US" altLang="zh-TW" sz="2800" dirty="0">
              <a:solidFill>
                <a:srgbClr val="002060"/>
              </a:solidFill>
              <a:ea typeface="AR Heiti Bold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ragments of ancient perfume jars found at Pyrgos, Cyprus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609600"/>
            <a:ext cx="7933263" cy="47555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 2"/>
          <p:cNvSpPr/>
          <p:nvPr/>
        </p:nvSpPr>
        <p:spPr>
          <a:xfrm>
            <a:off x="3124200" y="5715000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latin typeface="AR Heiti Bold Big5" pitchFamily="49" charset="-120"/>
                <a:ea typeface="AR Heiti Bold Big5" pitchFamily="49" charset="-120"/>
              </a:rPr>
              <a:t>最古老的香水瓶子</a:t>
            </a:r>
            <a:endParaRPr lang="en-US" sz="3200" dirty="0">
              <a:latin typeface="AR Heiti Bold Big5" pitchFamily="49" charset="-120"/>
              <a:ea typeface="AR Heiti Bold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3200400"/>
            <a:ext cx="7620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「</a:t>
            </a:r>
            <a:r>
              <a:rPr lang="en-US" sz="3200" b="1" dirty="0" smtClean="0">
                <a:latin typeface="AR Kaiti Medium Big5" pitchFamily="49" charset="-120"/>
                <a:ea typeface="AR Kaiti Medium Big5" pitchFamily="49" charset="-120"/>
              </a:rPr>
              <a:t>34</a:t>
            </a:r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耶和華吩咐摩西說：你要取馨香的香料，就是拿他弗、施喜列、喜利比拿；這馨香的香料和淨乳香各樣要一般大的分量。</a:t>
            </a:r>
            <a:r>
              <a:rPr lang="en-US" sz="3200" b="1" dirty="0" smtClean="0">
                <a:latin typeface="AR Kaiti Medium Big5" pitchFamily="49" charset="-120"/>
                <a:ea typeface="AR Kaiti Medium Big5" pitchFamily="49" charset="-120"/>
              </a:rPr>
              <a:t>35</a:t>
            </a:r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你要用這些加上鹽，按做香之法做成清淨聖潔的香</a:t>
            </a:r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。」     </a:t>
            </a:r>
            <a:r>
              <a:rPr lang="en-US" sz="3200" dirty="0" smtClean="0">
                <a:latin typeface="AR Kaiti Medium Big5" pitchFamily="49" charset="-120"/>
                <a:ea typeface="AR Kaiti Medium Big5" pitchFamily="49" charset="-120"/>
              </a:rPr>
              <a:t>(</a:t>
            </a:r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創世記</a:t>
            </a:r>
            <a:r>
              <a:rPr lang="en-US" sz="3200" b="1" dirty="0" smtClean="0">
                <a:latin typeface="AR Kaiti Medium Big5" pitchFamily="49" charset="-120"/>
                <a:ea typeface="AR Kaiti Medium Big5" pitchFamily="49" charset="-120"/>
              </a:rPr>
              <a:t>30:34-35)</a:t>
            </a:r>
            <a:endParaRPr lang="en-US" sz="3200" dirty="0">
              <a:latin typeface="AR Kaiti Medium Big5" pitchFamily="49" charset="-120"/>
              <a:ea typeface="AR Kaiti Medium Big5" pitchFamily="49" charset="-120"/>
            </a:endParaRPr>
          </a:p>
        </p:txBody>
      </p:sp>
      <p:pic>
        <p:nvPicPr>
          <p:cNvPr id="35842" name="Picture 2" descr="http://4.bp.blogspot.com/_eALrxBV56lQ/SwTJGYwUCXI/AAAAAAAAB1s/LFxd5HbPlkE/s1600/caramel+apple+cand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457200"/>
            <a:ext cx="1828800" cy="243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買瓶香水還是買棟樓 揭秘世上最昂貴香氛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304800" y="381000"/>
            <a:ext cx="3501009" cy="51359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381000" y="5638800"/>
            <a:ext cx="8229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/>
              <a:t>No.1  </a:t>
            </a:r>
            <a:r>
              <a:rPr lang="en-US" sz="3200" dirty="0" smtClean="0"/>
              <a:t>Imperial Majesty</a:t>
            </a:r>
            <a:endParaRPr lang="en-US" sz="3200" dirty="0" smtClean="0">
              <a:latin typeface="AR Heiti Bold Big5" pitchFamily="49" charset="-120"/>
              <a:ea typeface="AR Heiti Bold Big5" pitchFamily="49" charset="-120"/>
            </a:endParaRPr>
          </a:p>
          <a:p>
            <a:pPr algn="ctr"/>
            <a:r>
              <a:rPr lang="zh-TW" altLang="en-US" sz="3200" dirty="0" smtClean="0">
                <a:latin typeface="AR Heiti Bold Big5" pitchFamily="49" charset="-120"/>
                <a:ea typeface="AR Heiti Bold Big5" pitchFamily="49" charset="-120"/>
              </a:rPr>
              <a:t>皇</a:t>
            </a:r>
            <a:r>
              <a:rPr lang="zh-TW" altLang="en-US" sz="3200" dirty="0" smtClean="0">
                <a:latin typeface="AR Heiti Bold Big5" pitchFamily="49" charset="-120"/>
                <a:ea typeface="AR Heiti Bold Big5" pitchFamily="49" charset="-120"/>
              </a:rPr>
              <a:t>家尊嚴</a:t>
            </a:r>
            <a:r>
              <a:rPr lang="en-US" altLang="zh-TW" sz="3200" dirty="0" smtClean="0">
                <a:latin typeface="AR Heiti Bold Big5" pitchFamily="49" charset="-120"/>
                <a:ea typeface="AR Heiti Bold Big5" pitchFamily="49" charset="-120"/>
              </a:rPr>
              <a:t>1</a:t>
            </a:r>
            <a:r>
              <a:rPr lang="zh-TW" altLang="en-US" sz="3200" dirty="0" smtClean="0">
                <a:latin typeface="AR Heiti Bold Big5" pitchFamily="49" charset="-120"/>
                <a:ea typeface="AR Heiti Bold Big5" pitchFamily="49" charset="-120"/>
              </a:rPr>
              <a:t>號</a:t>
            </a:r>
            <a:endParaRPr lang="en-US" sz="3200" dirty="0">
              <a:latin typeface="AR Heiti Bold Big5" pitchFamily="49" charset="-120"/>
              <a:ea typeface="AR Heiti Bold Big5" pitchFamily="49" charset="-120"/>
            </a:endParaRPr>
          </a:p>
        </p:txBody>
      </p:sp>
      <p:pic>
        <p:nvPicPr>
          <p:cNvPr id="4" name="Picture 2" descr="610x.jpg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4191000" y="1990492"/>
            <a:ext cx="4648200" cy="3495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Map of the historical roads of Rom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295400"/>
            <a:ext cx="7681405" cy="49530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5181600" y="5638800"/>
            <a:ext cx="3057247" cy="5847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200" dirty="0"/>
              <a:t>條</a:t>
            </a:r>
            <a:r>
              <a:rPr lang="zh-TW" altLang="en-US" sz="3200" dirty="0" smtClean="0"/>
              <a:t>條</a:t>
            </a:r>
            <a:r>
              <a:rPr lang="zh-TW" altLang="en-US" sz="3200" dirty="0" smtClean="0"/>
              <a:t>大</a:t>
            </a:r>
            <a:r>
              <a:rPr lang="zh-TW" altLang="en-US" sz="3200" dirty="0" smtClean="0"/>
              <a:t>路</a:t>
            </a:r>
            <a:r>
              <a:rPr lang="zh-TW" altLang="en-US" sz="3200" dirty="0"/>
              <a:t>通羅馬</a:t>
            </a:r>
            <a:endParaRPr lang="en-US" sz="3200" dirty="0"/>
          </a:p>
        </p:txBody>
      </p:sp>
      <p:sp>
        <p:nvSpPr>
          <p:cNvPr id="7" name="Rectangle 6"/>
          <p:cNvSpPr/>
          <p:nvPr/>
        </p:nvSpPr>
        <p:spPr>
          <a:xfrm>
            <a:off x="152400" y="152400"/>
            <a:ext cx="864852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400" dirty="0" smtClean="0">
                <a:solidFill>
                  <a:srgbClr val="C00000"/>
                </a:solidFill>
                <a:latin typeface="AR Heiti Bold Big5" pitchFamily="49" charset="-120"/>
                <a:ea typeface="AR Heiti Bold Big5" pitchFamily="49" charset="-120"/>
              </a:rPr>
              <a:t>一、保羅在宣道時遇到各種的衝突</a:t>
            </a:r>
            <a:endParaRPr lang="en-US" sz="4400" dirty="0">
              <a:solidFill>
                <a:srgbClr val="C00000"/>
              </a:solidFill>
              <a:latin typeface="AR Heiti Bold Big5" pitchFamily="49" charset="-120"/>
              <a:ea typeface="AR Heiti Bold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438400" y="6106180"/>
            <a:ext cx="4572000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800" dirty="0"/>
              <a:t>塞巴斯特大道（</a:t>
            </a:r>
            <a:r>
              <a:rPr lang="en-US" sz="2800" dirty="0"/>
              <a:t>Via </a:t>
            </a:r>
            <a:r>
              <a:rPr lang="en-US" sz="2800" dirty="0" err="1"/>
              <a:t>Sebaste</a:t>
            </a:r>
            <a:r>
              <a:rPr lang="zh-TW" altLang="en-US" sz="2800" dirty="0"/>
              <a:t>）</a:t>
            </a:r>
            <a:endParaRPr lang="en-US" sz="2800" dirty="0"/>
          </a:p>
        </p:txBody>
      </p:sp>
      <p:pic>
        <p:nvPicPr>
          <p:cNvPr id="11268" name="Picture 4" descr="http://www.jesusneverexisted.com/IMAGES/roman-roads-tarsus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9392" cy="58674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57200" y="609600"/>
            <a:ext cx="2339102" cy="46166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TW" altLang="en-US" sz="2400" dirty="0" smtClean="0">
                <a:latin typeface="AR Heiti Bold Big5" pitchFamily="49" charset="-120"/>
                <a:ea typeface="AR Heiti Bold Big5" pitchFamily="49" charset="-120"/>
              </a:rPr>
              <a:t>彼西底的安提阿</a:t>
            </a:r>
            <a:endParaRPr lang="en-US" sz="2400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038600"/>
            <a:ext cx="800219" cy="46166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TW" altLang="en-US" sz="2400" dirty="0" smtClean="0">
                <a:latin typeface="AR Heiti Bold Big5" pitchFamily="49" charset="-120"/>
                <a:ea typeface="AR Heiti Bold Big5" pitchFamily="49" charset="-120"/>
              </a:rPr>
              <a:t>別加</a:t>
            </a:r>
            <a:endParaRPr lang="en-US" sz="2400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10" name="Striped Right Arrow 9"/>
          <p:cNvSpPr/>
          <p:nvPr/>
        </p:nvSpPr>
        <p:spPr>
          <a:xfrm rot="14409246">
            <a:off x="122507" y="5307121"/>
            <a:ext cx="2142397" cy="469015"/>
          </a:xfrm>
          <a:prstGeom prst="strip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590800" y="5943600"/>
            <a:ext cx="4648200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>
              <a:defRPr/>
            </a:pPr>
            <a:r>
              <a:rPr lang="zh-TW" altLang="en-US" sz="2800" dirty="0"/>
              <a:t>塞巴斯特大道（</a:t>
            </a:r>
            <a:r>
              <a:rPr lang="en-US" sz="2800" dirty="0"/>
              <a:t>Via </a:t>
            </a:r>
            <a:r>
              <a:rPr lang="en-US" sz="2800" dirty="0" err="1"/>
              <a:t>Sebaste</a:t>
            </a:r>
            <a:r>
              <a:rPr lang="zh-TW" altLang="en-US" sz="2800" dirty="0"/>
              <a:t>）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057400" y="6172200"/>
            <a:ext cx="541020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>
              <a:defRPr/>
            </a:pPr>
            <a:r>
              <a:rPr lang="zh-CN" altLang="en-US" sz="2800" dirty="0">
                <a:ea typeface="AR Heiti Bold Big5" pitchFamily="49" charset="-120"/>
              </a:rPr>
              <a:t>愛格那提亞</a:t>
            </a:r>
            <a:r>
              <a:rPr lang="zh-TW" altLang="en-US" sz="2800" dirty="0">
                <a:ea typeface="AR Heiti Bold Big5" pitchFamily="49" charset="-120"/>
              </a:rPr>
              <a:t>大道（ </a:t>
            </a:r>
            <a:r>
              <a:rPr lang="en-US" sz="2800" dirty="0">
                <a:ea typeface="AR Heiti Bold Big5" pitchFamily="49" charset="-120"/>
              </a:rPr>
              <a:t>Via </a:t>
            </a:r>
            <a:r>
              <a:rPr lang="en-US" sz="2800" dirty="0" err="1">
                <a:ea typeface="AR Heiti Bold Big5" pitchFamily="49" charset="-120"/>
              </a:rPr>
              <a:t>Egnatia</a:t>
            </a:r>
            <a:r>
              <a:rPr lang="zh-TW" altLang="en-US" sz="2800" dirty="0">
                <a:ea typeface="AR Heiti Bold Big5" pitchFamily="49" charset="-120"/>
              </a:rPr>
              <a:t> ）</a:t>
            </a:r>
            <a:endParaRPr lang="en-US" sz="2800" dirty="0">
              <a:ea typeface="AR Heiti Bold Big5" pitchFamily="49" charset="-120"/>
            </a:endParaRPr>
          </a:p>
        </p:txBody>
      </p:sp>
      <p:pic>
        <p:nvPicPr>
          <p:cNvPr id="9218" name="Picture 2" descr="http://www.jesusneverexisted.com/IMAGES/1-macedon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6" cy="59436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4038600" y="533400"/>
            <a:ext cx="1107996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TW" altLang="en-US" sz="2400" dirty="0" smtClean="0">
                <a:latin typeface="AR Heiti Bold Big5" pitchFamily="49" charset="-120"/>
                <a:ea typeface="AR Heiti Bold Big5" pitchFamily="49" charset="-120"/>
              </a:rPr>
              <a:t>腓立比</a:t>
            </a:r>
            <a:endParaRPr lang="en-US" sz="2400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52600" y="1524000"/>
            <a:ext cx="1723549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TW" altLang="en-US" sz="2400" dirty="0" smtClean="0">
                <a:latin typeface="AR Heiti Bold Big5" pitchFamily="49" charset="-120"/>
                <a:ea typeface="AR Heiti Bold Big5" pitchFamily="49" charset="-120"/>
              </a:rPr>
              <a:t>帖撒羅尼迦</a:t>
            </a:r>
            <a:endParaRPr lang="en-US" sz="2400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8600" y="2286000"/>
            <a:ext cx="1107996" cy="46166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TW" altLang="en-US" sz="2400" dirty="0" smtClean="0">
                <a:latin typeface="AR Heiti Bold Big5" pitchFamily="49" charset="-120"/>
                <a:ea typeface="AR Heiti Bold Big5" pitchFamily="49" charset="-120"/>
              </a:rPr>
              <a:t>庇哩亞</a:t>
            </a:r>
            <a:endParaRPr lang="en-US" sz="2400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620000" y="5410200"/>
            <a:ext cx="1107996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TW" altLang="en-US" sz="2400" dirty="0" smtClean="0">
                <a:latin typeface="AR Heiti Bold Big5" pitchFamily="49" charset="-120"/>
                <a:ea typeface="AR Heiti Bold Big5" pitchFamily="49" charset="-120"/>
              </a:rPr>
              <a:t>特羅亞</a:t>
            </a:r>
            <a:endParaRPr lang="en-US" sz="2400" dirty="0">
              <a:latin typeface="AR Heiti Bold Big5" pitchFamily="49" charset="-120"/>
              <a:ea typeface="AR Heiti Bold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857950">
            <a:off x="1179075" y="1140530"/>
            <a:ext cx="5032147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TW" altLang="en-US" sz="5400" dirty="0" smtClean="0">
                <a:latin typeface="AR Heiti Bold Big5" pitchFamily="49" charset="-120"/>
                <a:ea typeface="AR Heiti Bold Big5" pitchFamily="49" charset="-120"/>
              </a:rPr>
              <a:t>宗教信仰的衝突</a:t>
            </a:r>
            <a:endParaRPr lang="en-US" sz="5400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 rot="21013577">
            <a:off x="3089853" y="2401622"/>
            <a:ext cx="5032147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TW" altLang="en-US" sz="5400" dirty="0" smtClean="0">
                <a:latin typeface="AR Heiti Bold Big5" pitchFamily="49" charset="-120"/>
                <a:ea typeface="AR Heiti Bold Big5" pitchFamily="49" charset="-120"/>
              </a:rPr>
              <a:t>經濟利益的衝突</a:t>
            </a:r>
            <a:endParaRPr lang="en-US" sz="5400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7" name="Rectangle 6"/>
          <p:cNvSpPr/>
          <p:nvPr/>
        </p:nvSpPr>
        <p:spPr>
          <a:xfrm rot="205918">
            <a:off x="803483" y="3522254"/>
            <a:ext cx="5032147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TW" altLang="en-US" sz="5400" dirty="0" smtClean="0">
                <a:latin typeface="AR Heiti Bold Big5" pitchFamily="49" charset="-120"/>
                <a:ea typeface="AR Heiti Bold Big5" pitchFamily="49" charset="-120"/>
              </a:rPr>
              <a:t>政治理念的衝突</a:t>
            </a:r>
            <a:endParaRPr lang="en-US" sz="5400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8" name="Rectangle 7"/>
          <p:cNvSpPr/>
          <p:nvPr/>
        </p:nvSpPr>
        <p:spPr>
          <a:xfrm rot="20209832">
            <a:off x="3331510" y="4381719"/>
            <a:ext cx="5032147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TW" altLang="en-US" sz="5400" dirty="0" smtClean="0">
                <a:latin typeface="AR Heiti Bold Big5" pitchFamily="49" charset="-120"/>
                <a:ea typeface="AR Heiti Bold Big5" pitchFamily="49" charset="-120"/>
              </a:rPr>
              <a:t>文化習俗的衝突</a:t>
            </a:r>
            <a:endParaRPr lang="en-US" sz="5400" dirty="0">
              <a:latin typeface="AR Heiti Bold Big5" pitchFamily="49" charset="-120"/>
              <a:ea typeface="AR Heiti Bold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7200" y="2133600"/>
            <a:ext cx="8153400" cy="138499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我</a:t>
            </a:r>
            <a:r>
              <a:rPr lang="zh-TW" altLang="en-US" sz="2800" b="1" dirty="0">
                <a:latin typeface="AR Kaiti Medium Big5" pitchFamily="49" charset="-120"/>
                <a:ea typeface="AR Kaiti Medium Big5" pitchFamily="49" charset="-120"/>
              </a:rPr>
              <a:t>從前為基督的福音到了特羅亞、主也給我開了門。那時因為沒有遇見兄弟提多、我心裡不安、便辭別那裡的人往馬其頓去了</a:t>
            </a:r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。  （哥</a:t>
            </a:r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林多後書</a:t>
            </a:r>
            <a:r>
              <a:rPr lang="en-US" sz="2800" b="1" dirty="0" smtClean="0">
                <a:latin typeface="AR Kaiti Medium Big5" pitchFamily="49" charset="-120"/>
                <a:ea typeface="AR Kaiti Medium Big5" pitchFamily="49" charset="-120"/>
              </a:rPr>
              <a:t>2:12-13</a:t>
            </a:r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）</a:t>
            </a:r>
            <a:endParaRPr lang="en-US" sz="2800" b="1" dirty="0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609600"/>
            <a:ext cx="58272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dirty="0" smtClean="0">
                <a:solidFill>
                  <a:srgbClr val="C00000"/>
                </a:solidFill>
                <a:latin typeface="AR Heiti Bold Big5" pitchFamily="49" charset="-120"/>
                <a:ea typeface="AR Heiti Bold Big5" pitchFamily="49" charset="-120"/>
              </a:rPr>
              <a:t>二、保</a:t>
            </a:r>
            <a:r>
              <a:rPr lang="zh-TW" altLang="en-US" sz="4000" dirty="0" smtClean="0">
                <a:solidFill>
                  <a:srgbClr val="C00000"/>
                </a:solidFill>
                <a:latin typeface="AR Heiti Bold Big5" pitchFamily="49" charset="-120"/>
                <a:ea typeface="AR Heiti Bold Big5" pitchFamily="49" charset="-120"/>
              </a:rPr>
              <a:t>羅</a:t>
            </a:r>
            <a:r>
              <a:rPr lang="en-US" altLang="zh-TW" sz="4000" dirty="0" smtClean="0">
                <a:solidFill>
                  <a:srgbClr val="C00000"/>
                </a:solidFill>
                <a:latin typeface="AR Heiti Bold Big5" pitchFamily="49" charset="-120"/>
                <a:ea typeface="AR Heiti Bold Big5" pitchFamily="49" charset="-120"/>
              </a:rPr>
              <a:t>—</a:t>
            </a:r>
            <a:r>
              <a:rPr lang="zh-TW" altLang="en-US" sz="4000" dirty="0" smtClean="0">
                <a:solidFill>
                  <a:srgbClr val="C00000"/>
                </a:solidFill>
                <a:latin typeface="AR Heiti Bold Big5" pitchFamily="49" charset="-120"/>
                <a:ea typeface="AR Heiti Bold Big5" pitchFamily="49" charset="-120"/>
              </a:rPr>
              <a:t>心事誰人知？</a:t>
            </a:r>
            <a:endParaRPr lang="en-US" sz="4000" dirty="0">
              <a:solidFill>
                <a:srgbClr val="C00000"/>
              </a:solidFill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4267200"/>
            <a:ext cx="8229600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我</a:t>
            </a:r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先前心裡難過痛苦、多多的流淚、寫信給你們，不是叫你們憂愁、乃是叫你們知道我格外的疼愛你們</a:t>
            </a:r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。</a:t>
            </a:r>
            <a:r>
              <a:rPr lang="en-US" altLang="zh-TW" sz="2800" b="1" dirty="0" smtClean="0">
                <a:latin typeface="AR Kaiti Medium Big5" pitchFamily="49" charset="-120"/>
                <a:ea typeface="AR Kaiti Medium Big5" pitchFamily="49" charset="-120"/>
              </a:rPr>
              <a:t>			</a:t>
            </a:r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        （</a:t>
            </a:r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哥林多後書</a:t>
            </a:r>
            <a:r>
              <a:rPr lang="en-US" sz="2800" b="1" dirty="0" smtClean="0">
                <a:latin typeface="AR Kaiti Medium Big5" pitchFamily="49" charset="-120"/>
                <a:ea typeface="AR Kaiti Medium Big5" pitchFamily="49" charset="-120"/>
              </a:rPr>
              <a:t>2:4</a:t>
            </a:r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）</a:t>
            </a:r>
            <a:endParaRPr lang="en-US" sz="2800" dirty="0"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success.com/ext/resources/article_images/issue7/Stephen-Covey-Wisdom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"/>
            <a:ext cx="8305800" cy="50803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1600200"/>
            <a:ext cx="8153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我</a:t>
            </a:r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們從前就是到了馬其頓的時候、身體也不得著安寧、周圍遭患難、外有爭戰、內有懼</a:t>
            </a:r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怕，但</a:t>
            </a:r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那安慰喪氣之人的神、藉著提多來安慰了我們</a:t>
            </a:r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。</a:t>
            </a:r>
            <a:r>
              <a:rPr lang="en-US" altLang="zh-TW" sz="2800" b="1" dirty="0" smtClean="0">
                <a:latin typeface="AR Kaiti Medium Big5" pitchFamily="49" charset="-120"/>
                <a:ea typeface="AR Kaiti Medium Big5" pitchFamily="49" charset="-120"/>
              </a:rPr>
              <a:t>						</a:t>
            </a:r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（哥林多後書</a:t>
            </a:r>
            <a:r>
              <a:rPr lang="en-US" sz="2800" b="1" dirty="0" smtClean="0">
                <a:latin typeface="AR Kaiti Medium Big5" pitchFamily="49" charset="-120"/>
                <a:ea typeface="AR Kaiti Medium Big5" pitchFamily="49" charset="-120"/>
              </a:rPr>
              <a:t>7:5-6</a:t>
            </a:r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）</a:t>
            </a:r>
            <a:endParaRPr lang="en-US" sz="2800" dirty="0">
              <a:latin typeface="AR Kaiti Medium Big5" pitchFamily="49" charset="-120"/>
              <a:ea typeface="AR Kaiti Medium Big5" pitchFamily="49" charset="-120"/>
            </a:endParaRPr>
          </a:p>
        </p:txBody>
      </p:sp>
      <p:pic>
        <p:nvPicPr>
          <p:cNvPr id="37890" name="Picture 2" descr="http://kevingriggs.files.wordpress.com/2011/03/comfort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3886200"/>
            <a:ext cx="3254451" cy="21526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228600"/>
            <a:ext cx="949490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4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三、主耶穌率領我們打美好勝仗     </a:t>
            </a:r>
            <a:endParaRPr kumimoji="0" lang="zh-TW" altLang="en-US" sz="4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 Heiti Bold Big5" pitchFamily="49" charset="-120"/>
              <a:ea typeface="AR Heiti Bold Big5" pitchFamily="49" charset="-12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9200" y="6019800"/>
            <a:ext cx="6750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 smtClean="0">
                <a:latin typeface="華康標楷體" pitchFamily="65" charset="-120"/>
                <a:ea typeface="華康標楷體" pitchFamily="65" charset="-120"/>
              </a:rPr>
              <a:t>感謝神！常率領我們在基督裡誇</a:t>
            </a:r>
            <a:r>
              <a:rPr lang="zh-TW" altLang="en-US" sz="3200" b="1" dirty="0" smtClean="0">
                <a:latin typeface="華康標楷體" pitchFamily="65" charset="-120"/>
                <a:ea typeface="華康標楷體" pitchFamily="65" charset="-120"/>
              </a:rPr>
              <a:t>勝！</a:t>
            </a:r>
            <a:endParaRPr lang="en-US" sz="3200" dirty="0"/>
          </a:p>
        </p:txBody>
      </p:sp>
      <p:pic>
        <p:nvPicPr>
          <p:cNvPr id="5123" name="Picture 3" descr="http://mysteryworlds.files.wordpress.com/2012/02/roman_empi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676400"/>
            <a:ext cx="6292791" cy="4191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4.bp.blogspot.com/-Gg3UoPVSsMQ/TYfT58Q_UFI/AAAAAAAAAeo/Y-W1YqjTaGc/s1600/111634__rome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girlsoloinarabia.typepad.com/photos/uncategorized/bacchustempl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74787" y="381000"/>
            <a:ext cx="5211813" cy="3886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2667000" y="3733800"/>
            <a:ext cx="3948260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altLang="zh-TW" sz="2400" dirty="0" smtClean="0">
                <a:ea typeface="AR Heiti Bold Big5" pitchFamily="49" charset="-120"/>
              </a:rPr>
              <a:t>Temple of </a:t>
            </a:r>
            <a:r>
              <a:rPr lang="en-US" altLang="zh-TW" sz="2400" dirty="0" smtClean="0">
                <a:ea typeface="AR Heiti Bold Big5" pitchFamily="49" charset="-120"/>
              </a:rPr>
              <a:t>Jupiter</a:t>
            </a:r>
            <a:r>
              <a:rPr lang="zh-TW" altLang="en-US" sz="2400" dirty="0" smtClean="0">
                <a:ea typeface="AR Heiti Bold Big5" pitchFamily="49" charset="-120"/>
              </a:rPr>
              <a:t> 朱</a:t>
            </a:r>
            <a:r>
              <a:rPr lang="zh-TW" altLang="en-US" sz="2400" dirty="0" smtClean="0">
                <a:ea typeface="AR Heiti Bold Big5" pitchFamily="49" charset="-120"/>
              </a:rPr>
              <a:t>比特神廟</a:t>
            </a:r>
            <a:endParaRPr lang="en-US" sz="2400" dirty="0">
              <a:ea typeface="AR Heiti Bold Big5" pitchFamily="49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" y="4648200"/>
            <a:ext cx="8153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「在這等人，就作了死的香氣叫他死；在那等人，就作了活的香氣叫他活，這事誰能當得起呢？」（哥林多後書</a:t>
            </a:r>
            <a:r>
              <a:rPr lang="en-US" sz="3200" b="1" dirty="0" smtClean="0">
                <a:latin typeface="AR Kaiti Medium Big5" pitchFamily="49" charset="-120"/>
                <a:ea typeface="AR Kaiti Medium Big5" pitchFamily="49" charset="-120"/>
              </a:rPr>
              <a:t>2:16</a:t>
            </a:r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）</a:t>
            </a:r>
            <a:endParaRPr lang="en-US" sz="3200" dirty="0"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3.bp.blogspot.com/-xJ7bo1NiuGI/Tyrvti43GFI/AAAAAAAAA0s/JXDca-fsNvI/s1600/titan-arum-corpse+flower-big-hu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143000"/>
            <a:ext cx="7010400" cy="4841547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886200" y="6096000"/>
            <a:ext cx="20439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Titan Arum</a:t>
            </a:r>
            <a:endParaRPr lang="en-US" sz="3200" dirty="0"/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838200" y="228600"/>
            <a:ext cx="187743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4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結論：</a:t>
            </a:r>
            <a:endParaRPr kumimoji="0" lang="zh-TW" altLang="en-US" sz="4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 Heiti Bold Big5" pitchFamily="49" charset="-120"/>
              <a:ea typeface="AR Heiti Bold Big5" pitchFamily="49" charset="-12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072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9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984480" y="1487269"/>
            <a:ext cx="341632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TW" altLang="en-US" sz="3600" dirty="0" smtClean="0">
                <a:latin typeface="AR Heiti Bold Big5" pitchFamily="49" charset="-120"/>
                <a:ea typeface="AR Heiti Bold Big5" pitchFamily="49" charset="-120"/>
              </a:rPr>
              <a:t>從</a:t>
            </a:r>
            <a:r>
              <a:rPr lang="zh-TW" altLang="en-US" sz="3600" dirty="0" smtClean="0">
                <a:latin typeface="AR Heiti Bold Big5" pitchFamily="49" charset="-120"/>
                <a:ea typeface="AR Heiti Bold Big5" pitchFamily="49" charset="-120"/>
              </a:rPr>
              <a:t>倚靠上帝而來</a:t>
            </a:r>
            <a:endParaRPr lang="en-US" sz="3600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84480" y="2401669"/>
            <a:ext cx="3416320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TW" altLang="en-US" sz="3600" dirty="0" smtClean="0">
                <a:latin typeface="AR Heiti Bold Big5" pitchFamily="49" charset="-120"/>
                <a:ea typeface="AR Heiti Bold Big5" pitchFamily="49" charset="-120"/>
              </a:rPr>
              <a:t>從</a:t>
            </a:r>
            <a:r>
              <a:rPr lang="zh-TW" altLang="en-US" sz="3600" dirty="0" smtClean="0">
                <a:latin typeface="AR Heiti Bold Big5" pitchFamily="49" charset="-120"/>
                <a:ea typeface="AR Heiti Bold Big5" pitchFamily="49" charset="-120"/>
              </a:rPr>
              <a:t>認識基督而來</a:t>
            </a:r>
            <a:endParaRPr lang="en-US" sz="3600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84480" y="3316069"/>
            <a:ext cx="3416320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TW" altLang="en-US" sz="3600" dirty="0" smtClean="0">
                <a:latin typeface="AR Heiti Bold Big5" pitchFamily="49" charset="-120"/>
                <a:ea typeface="AR Heiti Bold Big5" pitchFamily="49" charset="-120"/>
              </a:rPr>
              <a:t>從</a:t>
            </a:r>
            <a:r>
              <a:rPr lang="zh-TW" altLang="en-US" sz="3600" dirty="0" smtClean="0">
                <a:latin typeface="AR Heiti Bold Big5" pitchFamily="49" charset="-120"/>
                <a:ea typeface="AR Heiti Bold Big5" pitchFamily="49" charset="-120"/>
              </a:rPr>
              <a:t>溫柔謙卑而來</a:t>
            </a:r>
            <a:endParaRPr lang="en-US" sz="3600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84480" y="4267200"/>
            <a:ext cx="341632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TW" altLang="en-US" sz="3600" dirty="0" smtClean="0">
                <a:latin typeface="AR Heiti Bold Big5" pitchFamily="49" charset="-120"/>
                <a:ea typeface="AR Heiti Bold Big5" pitchFamily="49" charset="-120"/>
              </a:rPr>
              <a:t>從</a:t>
            </a:r>
            <a:r>
              <a:rPr lang="zh-TW" altLang="en-US" sz="3600" dirty="0" smtClean="0">
                <a:latin typeface="AR Heiti Bold Big5" pitchFamily="49" charset="-120"/>
                <a:ea typeface="AR Heiti Bold Big5" pitchFamily="49" charset="-120"/>
              </a:rPr>
              <a:t>堅守真理而來</a:t>
            </a:r>
            <a:endParaRPr lang="en-US" sz="3600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84480" y="5181600"/>
            <a:ext cx="341632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TW" altLang="en-US" sz="3600" dirty="0" smtClean="0">
                <a:latin typeface="AR Heiti Bold Big5" pitchFamily="49" charset="-120"/>
                <a:ea typeface="AR Heiti Bold Big5" pitchFamily="49" charset="-120"/>
              </a:rPr>
              <a:t>從</a:t>
            </a:r>
            <a:r>
              <a:rPr lang="zh-TW" altLang="en-US" sz="3600" dirty="0" smtClean="0">
                <a:latin typeface="AR Heiti Bold Big5" pitchFamily="49" charset="-120"/>
                <a:ea typeface="AR Heiti Bold Big5" pitchFamily="49" charset="-120"/>
              </a:rPr>
              <a:t>忍耐堅毅而來</a:t>
            </a:r>
            <a:endParaRPr lang="en-US" sz="3600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5800" y="609600"/>
            <a:ext cx="30059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400" dirty="0" smtClean="0">
                <a:solidFill>
                  <a:srgbClr val="C00000"/>
                </a:solidFill>
                <a:latin typeface="AR Heiti Bold Big5" pitchFamily="49" charset="-120"/>
                <a:ea typeface="AR Heiti Bold Big5" pitchFamily="49" charset="-120"/>
              </a:rPr>
              <a:t>基督的香</a:t>
            </a:r>
            <a:r>
              <a:rPr lang="zh-TW" altLang="en-US" sz="4400" dirty="0" smtClean="0">
                <a:solidFill>
                  <a:srgbClr val="C00000"/>
                </a:solidFill>
                <a:latin typeface="AR Heiti Bold Big5" pitchFamily="49" charset="-120"/>
                <a:ea typeface="AR Heiti Bold Big5" pitchFamily="49" charset="-120"/>
              </a:rPr>
              <a:t>味</a:t>
            </a:r>
            <a:endParaRPr lang="en-US" sz="4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1508</TotalTime>
  <Words>534</Words>
  <Application>Microsoft Office PowerPoint</Application>
  <PresentationFormat>On-screen Show (4:3)</PresentationFormat>
  <Paragraphs>37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Chou</dc:creator>
  <cp:lastModifiedBy>Chou</cp:lastModifiedBy>
  <cp:revision>136</cp:revision>
  <dcterms:created xsi:type="dcterms:W3CDTF">2012-06-28T00:37:33Z</dcterms:created>
  <dcterms:modified xsi:type="dcterms:W3CDTF">2012-07-01T01:48:52Z</dcterms:modified>
</cp:coreProperties>
</file>