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73" r:id="rId2"/>
    <p:sldId id="322" r:id="rId3"/>
    <p:sldId id="279" r:id="rId4"/>
    <p:sldId id="323" r:id="rId5"/>
    <p:sldId id="298" r:id="rId6"/>
    <p:sldId id="326" r:id="rId7"/>
    <p:sldId id="331" r:id="rId8"/>
    <p:sldId id="332" r:id="rId9"/>
    <p:sldId id="329" r:id="rId10"/>
    <p:sldId id="330" r:id="rId11"/>
    <p:sldId id="321" r:id="rId12"/>
  </p:sldIdLst>
  <p:sldSz cx="9144000" cy="6858000" type="screen4x3"/>
  <p:notesSz cx="7102475" cy="93884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0E4"/>
    <a:srgbClr val="FFFF99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51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B12D60-95D0-4D42-A769-7543B5AC395D}" type="datetimeFigureOut">
              <a:rPr lang="en-US"/>
              <a:pPr>
                <a:defRPr/>
              </a:pPr>
              <a:t>9/23/2012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2725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E7047D1-9F2D-469A-A5E7-117C22ADCE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1317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F46339-E29B-48FE-A9B9-E0401D97B8D4}" type="datetimeFigureOut">
              <a:rPr lang="en-US"/>
              <a:pPr>
                <a:defRPr/>
              </a:pPr>
              <a:t>9/23/2012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1A8DC-FE30-4AF6-897B-A75BFCB115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031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D45200-3D6F-4F1E-90CF-57D5DCC7AE9F}" type="datetimeFigureOut">
              <a:rPr lang="en-US"/>
              <a:pPr>
                <a:defRPr/>
              </a:pPr>
              <a:t>9/23/2012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E5014-FE20-42CC-84DE-8C996A34BB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654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48920C-9867-41B4-A601-FC42966B0712}" type="datetimeFigureOut">
              <a:rPr lang="en-US"/>
              <a:pPr>
                <a:defRPr/>
              </a:pPr>
              <a:t>9/23/2012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BCD21-1864-4162-B920-FEA7925B45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056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68927C-9F64-4D0B-B4B4-4CF5151C60AF}" type="datetimeFigureOut">
              <a:rPr lang="en-US"/>
              <a:pPr>
                <a:defRPr/>
              </a:pPr>
              <a:t>9/23/2012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6AA35-EFB2-42DA-A162-DAE7D975D3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864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B8212-C542-4F56-B5A0-E0D823E61B70}" type="datetimeFigureOut">
              <a:rPr lang="en-US"/>
              <a:pPr>
                <a:defRPr/>
              </a:pPr>
              <a:t>9/23/2012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B9BC25-5BA5-4041-B6F9-E2DF1FC035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469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AE397-1A4B-4390-912B-0DE3A0270717}" type="datetimeFigureOut">
              <a:rPr lang="en-US"/>
              <a:pPr>
                <a:defRPr/>
              </a:pPr>
              <a:t>9/23/2012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7EF061-22B5-4E64-832E-BCCCEFB743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01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3E9B4-A81B-442A-8D0A-C1A0AC54C204}" type="datetimeFigureOut">
              <a:rPr lang="en-US"/>
              <a:pPr>
                <a:defRPr/>
              </a:pPr>
              <a:t>9/23/2012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22634-E8C5-4AB4-83CB-237FDB63A3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343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4D0A69-561F-4BD5-9DAE-F3D5DFFEF2C8}" type="datetimeFigureOut">
              <a:rPr lang="en-US"/>
              <a:pPr>
                <a:defRPr/>
              </a:pPr>
              <a:t>9/23/2012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7F6BD5-4C6C-4838-B25B-79D19BBF1C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552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BF9A5-B429-4E8E-8061-99FFC2EF05E9}" type="datetimeFigureOut">
              <a:rPr lang="en-US"/>
              <a:pPr>
                <a:defRPr/>
              </a:pPr>
              <a:t>9/23/2012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3246B-2AFA-42A0-A47A-3F47FB08FD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470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ACD40A-F324-4E19-9168-A0885DDD4B43}" type="datetimeFigureOut">
              <a:rPr lang="en-US"/>
              <a:pPr>
                <a:defRPr/>
              </a:pPr>
              <a:t>9/23/2012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4B728-E0E3-4EF5-8D7E-1249C4527D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09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08814-4D75-4A47-824D-4A25739D989B}" type="datetimeFigureOut">
              <a:rPr lang="en-US"/>
              <a:pPr>
                <a:defRPr/>
              </a:pPr>
              <a:t>9/23/2012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A874B-1B35-44CC-82A5-D00C6805AD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509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855632A-786C-4080-A209-96E3CE4C1412}" type="datetimeFigureOut">
              <a:rPr lang="en-US"/>
              <a:pPr>
                <a:defRPr/>
              </a:pPr>
              <a:t>9/23/2012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5B43839-6B19-4670-9B99-A938932F5F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ChangeArrowheads="1"/>
          </p:cNvSpPr>
          <p:nvPr/>
        </p:nvSpPr>
        <p:spPr bwMode="auto">
          <a:xfrm>
            <a:off x="2514600" y="5486400"/>
            <a:ext cx="32369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zh-TW" altLang="en-US" sz="2800" b="1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路加福音</a:t>
            </a:r>
            <a:r>
              <a:rPr lang="en-US" sz="2800" b="1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 11:37-41</a:t>
            </a:r>
            <a:endParaRPr lang="en-US" altLang="zh-TW" sz="2800" b="1">
              <a:solidFill>
                <a:schemeClr val="bg1"/>
              </a:solidFill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62200" y="4191000"/>
            <a:ext cx="664797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7200" dirty="0">
                <a:solidFill>
                  <a:srgbClr val="FFFF00"/>
                </a:solidFill>
                <a:latin typeface="AR Maokai Heavy Big5" pitchFamily="49" charset="-120"/>
                <a:ea typeface="AR Maokai Heavy Big5" pitchFamily="49" charset="-120"/>
              </a:rPr>
              <a:t>裡外一致的生命</a:t>
            </a:r>
            <a:endParaRPr lang="en-US" sz="7200" kern="10" dirty="0">
              <a:ln w="9525">
                <a:solidFill>
                  <a:schemeClr val="hlink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AR Maokai Heavy Big5" pitchFamily="49" charset="-120"/>
              <a:ea typeface="AR Maokai Heavy Big5" pitchFamily="49" charset="-120"/>
              <a:cs typeface="+mn-cs"/>
            </a:endParaRPr>
          </a:p>
        </p:txBody>
      </p:sp>
      <p:pic>
        <p:nvPicPr>
          <p:cNvPr id="2052" name="Picture 5" descr="http://www.loc.gov/exhibits/scrolls/images/cup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0"/>
            <a:ext cx="6705600" cy="400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 descr="http://seedbed.com/media/images/bruce_marchian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295400"/>
            <a:ext cx="2962542" cy="3962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1143000" y="5486400"/>
            <a:ext cx="2905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/>
              <a:t>Bruce Marchiano</a:t>
            </a:r>
          </a:p>
        </p:txBody>
      </p:sp>
      <p:pic>
        <p:nvPicPr>
          <p:cNvPr id="15367" name="Picture 7" descr="http://www.mcintoshweb.com/lovelavished/images/Foot_pics/FEX_crosslive.jpg"/>
          <p:cNvPicPr>
            <a:picLocks noChangeAspect="1" noChangeArrowheads="1"/>
          </p:cNvPicPr>
          <p:nvPr/>
        </p:nvPicPr>
        <p:blipFill>
          <a:blip r:embed="rId3" cstate="print"/>
          <a:srcRect r="10735"/>
          <a:stretch>
            <a:fillRect/>
          </a:stretch>
        </p:blipFill>
        <p:spPr bwMode="auto">
          <a:xfrm>
            <a:off x="4571999" y="1295400"/>
            <a:ext cx="3048001" cy="3962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>
            <a:lumMod val="40000"/>
            <a:lumOff val="6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228600" y="609600"/>
            <a:ext cx="7543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4800">
                <a:solidFill>
                  <a:srgbClr val="C00000"/>
                </a:solidFill>
                <a:latin typeface="AR Yankai Heavy Big5" pitchFamily="49" charset="-120"/>
                <a:ea typeface="AR Yankai Heavy Big5" pitchFamily="49" charset="-120"/>
              </a:rPr>
              <a:t>一、守了律法、失去意義</a:t>
            </a:r>
            <a:endParaRPr lang="en-US" altLang="en-US" sz="4800">
              <a:solidFill>
                <a:srgbClr val="C00000"/>
              </a:solidFill>
              <a:latin typeface="AR Yankai Heavy Big5" pitchFamily="49" charset="-120"/>
              <a:ea typeface="AR Yankai Heavy Big5" pitchFamily="49" charset="-120"/>
            </a:endParaRPr>
          </a:p>
        </p:txBody>
      </p:sp>
      <p:pic>
        <p:nvPicPr>
          <p:cNvPr id="5125" name="Picture 5" descr="http://c3270052.r52.cf0.rackcdn.com/ports/morepics/jerusalem-ma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981200"/>
            <a:ext cx="6400800" cy="4267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welcometohosanna.com/LIFE_OF_JESUS/JESUS_LIFE_PIX/TiberiasToda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6477000" y="5791200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>
                <a:solidFill>
                  <a:schemeClr val="bg1"/>
                </a:solidFill>
                <a:latin typeface="AR Heiti Bold Big5" pitchFamily="49" charset="-120"/>
                <a:ea typeface="AR Heiti Bold Big5" pitchFamily="49" charset="-120"/>
              </a:rPr>
              <a:t>提比哩亞</a:t>
            </a:r>
            <a:endParaRPr lang="en-US" sz="3200">
              <a:solidFill>
                <a:schemeClr val="bg1"/>
              </a:solidFill>
              <a:latin typeface="AR Heiti Bold Big5" pitchFamily="49" charset="-120"/>
              <a:ea typeface="AR Heiti Bold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4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ChangeArrowheads="1"/>
          </p:cNvSpPr>
          <p:nvPr/>
        </p:nvSpPr>
        <p:spPr bwMode="auto">
          <a:xfrm>
            <a:off x="228600" y="533400"/>
            <a:ext cx="7570788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480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二、表面功夫、徒勞無功</a:t>
            </a:r>
            <a:r>
              <a:rPr lang="en-US" altLang="en-US" sz="480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  </a:t>
            </a:r>
          </a:p>
          <a:p>
            <a:r>
              <a:rPr lang="en-US">
                <a:latin typeface="Calibri" pitchFamily="34" charset="0"/>
                <a:ea typeface="AR Maokai Heavy Big5" pitchFamily="49" charset="-120"/>
                <a:cs typeface="Times New Roman" pitchFamily="18" charset="0"/>
              </a:rPr>
              <a:t> </a:t>
            </a:r>
          </a:p>
        </p:txBody>
      </p:sp>
      <p:pic>
        <p:nvPicPr>
          <p:cNvPr id="7172" name="Picture 4" descr="http://www.beit-ephraim.net/wordpress/wp-content/uploads/2011/01/Torah-Scroll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828800"/>
            <a:ext cx="4267200" cy="31147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914400" y="5181600"/>
            <a:ext cx="3276600" cy="15700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0000"/>
                </a:solidFill>
                <a:latin typeface="AR Heiti Bold Big5" pitchFamily="49" charset="-120"/>
                <a:ea typeface="AR Heiti Bold Big5" pitchFamily="49" charset="-120"/>
              </a:rPr>
              <a:t>613</a:t>
            </a:r>
            <a:r>
              <a:rPr lang="zh-TW" altLang="en-US" sz="3200" dirty="0">
                <a:solidFill>
                  <a:srgbClr val="FF0000"/>
                </a:solidFill>
                <a:latin typeface="AR Heiti Bold Big5" pitchFamily="49" charset="-120"/>
                <a:ea typeface="AR Heiti Bold Big5" pitchFamily="49" charset="-120"/>
              </a:rPr>
              <a:t>條誡命</a:t>
            </a:r>
            <a:endParaRPr lang="en-US" altLang="zh-TW" sz="3200" dirty="0">
              <a:solidFill>
                <a:srgbClr val="FF0000"/>
              </a:solidFill>
              <a:latin typeface="AR Heiti Bold Big5" pitchFamily="49" charset="-120"/>
              <a:ea typeface="AR Heiti Bold Big5" pitchFamily="49" charset="-120"/>
            </a:endParaRPr>
          </a:p>
          <a:p>
            <a:pPr algn="ctr">
              <a:defRPr/>
            </a:pPr>
            <a:r>
              <a:rPr lang="zh-TW" altLang="en-US" sz="3200" dirty="0">
                <a:latin typeface="AR Heiti Bold Big5" pitchFamily="49" charset="-120"/>
                <a:ea typeface="AR Heiti Bold Big5" pitchFamily="49" charset="-120"/>
              </a:rPr>
              <a:t>「文載律法」</a:t>
            </a:r>
            <a:endParaRPr lang="en-US" altLang="zh-TW" sz="3200" dirty="0">
              <a:latin typeface="AR Heiti Bold Big5" pitchFamily="49" charset="-120"/>
              <a:ea typeface="AR Heiti Bold Big5" pitchFamily="49" charset="-120"/>
            </a:endParaRPr>
          </a:p>
          <a:p>
            <a:pPr algn="ctr">
              <a:defRPr/>
            </a:pPr>
            <a:r>
              <a:rPr lang="en-US" sz="3200" dirty="0">
                <a:latin typeface="Aharoni" pitchFamily="2" charset="-79"/>
                <a:ea typeface="AR Heiti Bold Big5" pitchFamily="49" charset="-120"/>
                <a:cs typeface="Aharoni" pitchFamily="2" charset="-79"/>
              </a:rPr>
              <a:t>Written Law</a:t>
            </a:r>
          </a:p>
        </p:txBody>
      </p:sp>
      <p:sp>
        <p:nvSpPr>
          <p:cNvPr id="5" name="Rectangle 4"/>
          <p:cNvSpPr/>
          <p:nvPr/>
        </p:nvSpPr>
        <p:spPr>
          <a:xfrm>
            <a:off x="4419600" y="5181600"/>
            <a:ext cx="3255963" cy="7080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4000" dirty="0"/>
              <a:t>248</a:t>
            </a:r>
            <a:r>
              <a:rPr lang="zh-TW" altLang="en-US" sz="4000" dirty="0"/>
              <a:t> </a:t>
            </a:r>
            <a:r>
              <a:rPr lang="en-US" altLang="zh-TW" sz="4000" dirty="0"/>
              <a:t>To-do-list</a:t>
            </a:r>
            <a:endParaRPr lang="en-US" sz="4000" dirty="0"/>
          </a:p>
        </p:txBody>
      </p:sp>
      <p:sp>
        <p:nvSpPr>
          <p:cNvPr id="6" name="Rectangle 5"/>
          <p:cNvSpPr/>
          <p:nvPr/>
        </p:nvSpPr>
        <p:spPr>
          <a:xfrm>
            <a:off x="4419600" y="6019800"/>
            <a:ext cx="4121150" cy="7080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4000" dirty="0"/>
              <a:t>365</a:t>
            </a:r>
            <a:r>
              <a:rPr lang="zh-TW" altLang="en-US" sz="4000" dirty="0"/>
              <a:t> </a:t>
            </a:r>
            <a:r>
              <a:rPr lang="en-US" altLang="zh-TW" sz="4000" dirty="0"/>
              <a:t>Not-to-do-list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http://drbentownsend.files.wordpress.com/2010/11/521scrib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914400"/>
            <a:ext cx="4419600" cy="31305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 2"/>
          <p:cNvSpPr/>
          <p:nvPr/>
        </p:nvSpPr>
        <p:spPr>
          <a:xfrm>
            <a:off x="762000" y="4495800"/>
            <a:ext cx="3276600" cy="15700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0000"/>
                </a:solidFill>
                <a:latin typeface="AR Heiti Bold Big5" pitchFamily="49" charset="-120"/>
                <a:ea typeface="AR Heiti Bold Big5" pitchFamily="49" charset="-120"/>
              </a:rPr>
              <a:t>613</a:t>
            </a:r>
            <a:r>
              <a:rPr lang="zh-TW" altLang="en-US" sz="3200" dirty="0">
                <a:solidFill>
                  <a:srgbClr val="FF0000"/>
                </a:solidFill>
                <a:latin typeface="AR Heiti Bold Big5" pitchFamily="49" charset="-120"/>
                <a:ea typeface="AR Heiti Bold Big5" pitchFamily="49" charset="-120"/>
              </a:rPr>
              <a:t>條誡命</a:t>
            </a:r>
            <a:endParaRPr lang="en-US" altLang="zh-TW" sz="3200" dirty="0">
              <a:solidFill>
                <a:srgbClr val="FF0000"/>
              </a:solidFill>
              <a:latin typeface="AR Heiti Bold Big5" pitchFamily="49" charset="-120"/>
              <a:ea typeface="AR Heiti Bold Big5" pitchFamily="49" charset="-120"/>
            </a:endParaRPr>
          </a:p>
          <a:p>
            <a:pPr algn="ctr">
              <a:defRPr/>
            </a:pPr>
            <a:r>
              <a:rPr lang="zh-TW" altLang="en-US" sz="3200" dirty="0">
                <a:latin typeface="AR Heiti Bold Big5" pitchFamily="49" charset="-120"/>
                <a:ea typeface="AR Heiti Bold Big5" pitchFamily="49" charset="-120"/>
              </a:rPr>
              <a:t>「文載律法」</a:t>
            </a:r>
            <a:endParaRPr lang="en-US" altLang="zh-TW" sz="3200" dirty="0">
              <a:latin typeface="AR Heiti Bold Big5" pitchFamily="49" charset="-120"/>
              <a:ea typeface="AR Heiti Bold Big5" pitchFamily="49" charset="-120"/>
            </a:endParaRPr>
          </a:p>
          <a:p>
            <a:pPr algn="ctr">
              <a:defRPr/>
            </a:pPr>
            <a:r>
              <a:rPr lang="en-US" sz="3200" dirty="0">
                <a:latin typeface="Aharoni" pitchFamily="2" charset="-79"/>
                <a:ea typeface="AR Heiti Bold Big5" pitchFamily="49" charset="-120"/>
                <a:cs typeface="Aharoni" pitchFamily="2" charset="-79"/>
              </a:rPr>
              <a:t>Written Law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0" y="4495800"/>
            <a:ext cx="2260600" cy="120015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3600" dirty="0">
                <a:ea typeface="AR Heiti Bold Big5" pitchFamily="49" charset="-120"/>
              </a:rPr>
              <a:t>口傳律法</a:t>
            </a:r>
            <a:endParaRPr lang="en-US" altLang="zh-TW" sz="3600" dirty="0">
              <a:ea typeface="AR Heiti Bold Big5" pitchFamily="49" charset="-120"/>
            </a:endParaRPr>
          </a:p>
          <a:p>
            <a:pPr algn="ctr">
              <a:defRPr/>
            </a:pPr>
            <a:r>
              <a:rPr lang="en-US" sz="3600" dirty="0">
                <a:latin typeface="Aharoni" pitchFamily="2" charset="-79"/>
                <a:ea typeface="AR Heiti Bold Big5" pitchFamily="49" charset="-120"/>
                <a:cs typeface="Aharoni" pitchFamily="2" charset="-79"/>
              </a:rPr>
              <a:t>Oral Law</a:t>
            </a:r>
          </a:p>
        </p:txBody>
      </p:sp>
      <p:sp>
        <p:nvSpPr>
          <p:cNvPr id="5" name="Left-Right-Up Arrow 4"/>
          <p:cNvSpPr/>
          <p:nvPr/>
        </p:nvSpPr>
        <p:spPr>
          <a:xfrm>
            <a:off x="4114800" y="4191000"/>
            <a:ext cx="1143000" cy="685800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ChangeArrowheads="1"/>
          </p:cNvSpPr>
          <p:nvPr/>
        </p:nvSpPr>
        <p:spPr bwMode="auto">
          <a:xfrm>
            <a:off x="838200" y="2971800"/>
            <a:ext cx="746760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「原來法利賽人和猶太人，都拘守古人的遺傳，若不仔細洗手，就不喫飯，從市上來，若不洗浴，也不喫飯，還有好些別的規矩，他們歷代拘守，就是洗杯、罐、銅器等物。」（馬可</a:t>
            </a:r>
            <a:r>
              <a:rPr lang="en-US" sz="3200" b="1">
                <a:latin typeface="AR Kaiti Medium Big5" pitchFamily="49" charset="-120"/>
                <a:ea typeface="AR Kaiti Medium Big5" pitchFamily="49" charset="-120"/>
              </a:rPr>
              <a:t>7:3-4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）</a:t>
            </a:r>
            <a:endParaRPr lang="en-US" sz="3200">
              <a:latin typeface="AR Kaiti Medium Big5" pitchFamily="49" charset="-120"/>
              <a:ea typeface="AR Kaiti Medium Big5" pitchFamily="49" charset="-120"/>
            </a:endParaRPr>
          </a:p>
        </p:txBody>
      </p:sp>
      <p:pic>
        <p:nvPicPr>
          <p:cNvPr id="8195" name="Picture 2" descr="http://www.loc.gov/exhibits/scrolls/images/cup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762000"/>
            <a:ext cx="3032125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ChangeArrowheads="1"/>
          </p:cNvSpPr>
          <p:nvPr/>
        </p:nvSpPr>
        <p:spPr bwMode="auto">
          <a:xfrm>
            <a:off x="762000" y="1752600"/>
            <a:ext cx="75438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「恁戇人啊，創造外面的，豈無也創造內面嗎？總是著將諸個內面的物賑濟人，就逐項物在恁攏清氣。」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</a:rPr>
              <a:t>(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路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</a:rPr>
              <a:t>11:40-41)</a:t>
            </a:r>
            <a:endParaRPr lang="en-US" altLang="zh-TW" sz="3200"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9219" name="Rectangle 2"/>
          <p:cNvSpPr>
            <a:spLocks noChangeArrowheads="1"/>
          </p:cNvSpPr>
          <p:nvPr/>
        </p:nvSpPr>
        <p:spPr bwMode="auto">
          <a:xfrm>
            <a:off x="533400" y="609600"/>
            <a:ext cx="63404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zh-TW" altLang="en-US" sz="480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三、將裡面的分享給人</a:t>
            </a:r>
          </a:p>
        </p:txBody>
      </p:sp>
      <p:sp>
        <p:nvSpPr>
          <p:cNvPr id="4" name="Rectangle 3"/>
          <p:cNvSpPr/>
          <p:nvPr/>
        </p:nvSpPr>
        <p:spPr>
          <a:xfrm>
            <a:off x="2819400" y="3886200"/>
            <a:ext cx="2954338" cy="64611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600" b="1" dirty="0">
                <a:solidFill>
                  <a:schemeClr val="tx1"/>
                </a:solidFill>
                <a:latin typeface="AR Kaiti Medium Big5" pitchFamily="49" charset="-120"/>
                <a:ea typeface="AR Kaiti Medium Big5" pitchFamily="49" charset="-120"/>
                <a:cs typeface="Arial" pitchFamily="34" charset="0"/>
              </a:rPr>
              <a:t>內面的</a:t>
            </a:r>
            <a:r>
              <a:rPr lang="zh-TW" altLang="en-US" sz="3600" dirty="0"/>
              <a:t> </a:t>
            </a:r>
            <a:r>
              <a:rPr lang="en-US" sz="3600" dirty="0" err="1"/>
              <a:t>eneimi</a:t>
            </a:r>
            <a:endParaRPr lang="en-US" sz="3600" dirty="0"/>
          </a:p>
        </p:txBody>
      </p:sp>
      <p:sp>
        <p:nvSpPr>
          <p:cNvPr id="5" name="Rectangle 4"/>
          <p:cNvSpPr/>
          <p:nvPr/>
        </p:nvSpPr>
        <p:spPr>
          <a:xfrm>
            <a:off x="2819400" y="4724400"/>
            <a:ext cx="5257800" cy="18161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ea typeface="AR Heiti Bold Big5" pitchFamily="49" charset="-120"/>
              </a:rPr>
              <a:t>en   </a:t>
            </a:r>
            <a:r>
              <a:rPr lang="zh-TW" altLang="en-US" sz="2800" dirty="0">
                <a:ea typeface="AR Heiti Bold Big5" pitchFamily="49" charset="-120"/>
              </a:rPr>
              <a:t>是「心」</a:t>
            </a:r>
            <a:endParaRPr lang="en-US" altLang="zh-TW" sz="2800" dirty="0">
              <a:ea typeface="AR Heiti Bold Big5" pitchFamily="49" charset="-120"/>
            </a:endParaRPr>
          </a:p>
          <a:p>
            <a:pPr>
              <a:defRPr/>
            </a:pPr>
            <a:r>
              <a:rPr lang="en-US" sz="2800" dirty="0" err="1">
                <a:ea typeface="AR Heiti Bold Big5" pitchFamily="49" charset="-120"/>
              </a:rPr>
              <a:t>eimi</a:t>
            </a:r>
            <a:r>
              <a:rPr lang="zh-TW" altLang="en-US" sz="2800" dirty="0">
                <a:ea typeface="AR Heiti Bold Big5" pitchFamily="49" charset="-120"/>
              </a:rPr>
              <a:t> 是「</a:t>
            </a:r>
            <a:r>
              <a:rPr lang="en-US" sz="2800" dirty="0">
                <a:ea typeface="AR Heiti Bold Big5" pitchFamily="49" charset="-120"/>
              </a:rPr>
              <a:t>I am</a:t>
            </a:r>
            <a:r>
              <a:rPr lang="zh-TW" altLang="en-US" sz="2800" dirty="0">
                <a:ea typeface="AR Heiti Bold Big5" pitchFamily="49" charset="-120"/>
              </a:rPr>
              <a:t>我是」</a:t>
            </a:r>
            <a:endParaRPr lang="en-US" altLang="zh-TW" sz="2800" dirty="0">
              <a:ea typeface="AR Heiti Bold Big5" pitchFamily="49" charset="-120"/>
            </a:endParaRPr>
          </a:p>
          <a:p>
            <a:pPr>
              <a:defRPr/>
            </a:pPr>
            <a:endParaRPr lang="en-US" sz="2800" dirty="0">
              <a:ea typeface="AR Heiti Bold Big5" pitchFamily="49" charset="-120"/>
            </a:endParaRPr>
          </a:p>
          <a:p>
            <a:pPr>
              <a:defRPr/>
            </a:pPr>
            <a:r>
              <a:rPr lang="en-US" sz="2800" dirty="0">
                <a:ea typeface="AR Heiti Bold Big5" pitchFamily="49" charset="-120"/>
              </a:rPr>
              <a:t>NIV: what is inside (what you have)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0244" name="Picture 2" descr="http://blog.yimg.com/2/6kAcQC57s59Kn3e4ZtNQOVsMtE8W0tDlltDttlyuVUdW3.SlCo5BkA--/69/l/vktThV.v.OscMyMb54eCLQ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1268" name="Picture 2" descr="http://blog.yimg.com/2/6kAcQC57s59Kn3e4ZtNQOVsMtE8W0tDlltDttlyuVUdW3.SlCo5BkA--/71/l/wizPz3G592147ooEl0uOB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5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152400"/>
            <a:ext cx="9144000" cy="647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en-US" sz="2800">
                <a:solidFill>
                  <a:srgbClr val="000000"/>
                </a:solidFill>
                <a:latin typeface="Times New Roman" pitchFamily="18" charset="0"/>
                <a:ea typeface="AR Heiti Bold Big5" pitchFamily="49" charset="-120"/>
              </a:rPr>
              <a:t>1.</a:t>
            </a:r>
            <a:r>
              <a:rPr lang="zh-TW" altLang="en-US" sz="2800">
                <a:solidFill>
                  <a:srgbClr val="000000"/>
                </a:solidFill>
                <a:latin typeface="Times New Roman" pitchFamily="18" charset="0"/>
                <a:ea typeface="AR Heiti Bold Big5" pitchFamily="49" charset="-120"/>
              </a:rPr>
              <a:t>成為世界上宣教經費奉獻最多的教會。</a:t>
            </a:r>
            <a:endParaRPr lang="zh-TW" altLang="en-US" sz="2800"/>
          </a:p>
          <a:p>
            <a:pPr eaLnBrk="0" hangingPunct="0">
              <a:lnSpc>
                <a:spcPct val="150000"/>
              </a:lnSpc>
            </a:pPr>
            <a:r>
              <a:rPr lang="en-US" altLang="zh-TW" sz="2800">
                <a:solidFill>
                  <a:srgbClr val="000000"/>
                </a:solidFill>
                <a:latin typeface="Times New Roman" pitchFamily="18" charset="0"/>
                <a:ea typeface="AR Heiti Bold Big5" pitchFamily="49" charset="-120"/>
              </a:rPr>
              <a:t>2.</a:t>
            </a:r>
            <a:r>
              <a:rPr lang="zh-TW" altLang="en-US" sz="2800">
                <a:solidFill>
                  <a:srgbClr val="000000"/>
                </a:solidFill>
                <a:latin typeface="Times New Roman" pitchFamily="18" charset="0"/>
                <a:ea typeface="AR Heiti Bold Big5" pitchFamily="49" charset="-120"/>
              </a:rPr>
              <a:t>在國內外設立一百間以上的教會。</a:t>
            </a:r>
            <a:endParaRPr lang="zh-TW" altLang="en-US" sz="2800"/>
          </a:p>
          <a:p>
            <a:pPr eaLnBrk="0" hangingPunct="0">
              <a:lnSpc>
                <a:spcPct val="150000"/>
              </a:lnSpc>
            </a:pPr>
            <a:r>
              <a:rPr lang="en-US" altLang="zh-TW" sz="2800">
                <a:solidFill>
                  <a:srgbClr val="000000"/>
                </a:solidFill>
                <a:latin typeface="Times New Roman" pitchFamily="18" charset="0"/>
                <a:ea typeface="AR Heiti Bold Big5" pitchFamily="49" charset="-120"/>
              </a:rPr>
              <a:t>3.</a:t>
            </a:r>
            <a:r>
              <a:rPr lang="zh-TW" altLang="en-US" sz="2800">
                <a:solidFill>
                  <a:srgbClr val="000000"/>
                </a:solidFill>
                <a:latin typeface="Times New Roman" pitchFamily="18" charset="0"/>
                <a:ea typeface="AR Heiti Bold Big5" pitchFamily="49" charset="-120"/>
              </a:rPr>
              <a:t>支持一百位以上的宣教士。</a:t>
            </a:r>
            <a:endParaRPr lang="zh-TW" altLang="en-US" sz="2800"/>
          </a:p>
          <a:p>
            <a:pPr eaLnBrk="0" hangingPunct="0">
              <a:lnSpc>
                <a:spcPct val="150000"/>
              </a:lnSpc>
            </a:pPr>
            <a:r>
              <a:rPr lang="en-US" altLang="zh-TW" sz="2800">
                <a:solidFill>
                  <a:srgbClr val="000000"/>
                </a:solidFill>
                <a:latin typeface="Times New Roman" pitchFamily="18" charset="0"/>
                <a:ea typeface="AR Heiti Bold Big5" pitchFamily="49" charset="-120"/>
              </a:rPr>
              <a:t>4.</a:t>
            </a:r>
            <a:r>
              <a:rPr lang="zh-TW" altLang="en-US" sz="2800">
                <a:solidFill>
                  <a:srgbClr val="000000"/>
                </a:solidFill>
                <a:latin typeface="Times New Roman" pitchFamily="18" charset="0"/>
                <a:ea typeface="AR Heiti Bold Big5" pitchFamily="49" charset="-120"/>
              </a:rPr>
              <a:t>發出一千萬張以上的福音單張。</a:t>
            </a:r>
            <a:endParaRPr lang="zh-TW" altLang="en-US" sz="2800"/>
          </a:p>
          <a:p>
            <a:pPr eaLnBrk="0" hangingPunct="0">
              <a:lnSpc>
                <a:spcPct val="150000"/>
              </a:lnSpc>
            </a:pPr>
            <a:r>
              <a:rPr lang="en-US" altLang="zh-TW" sz="2800">
                <a:solidFill>
                  <a:srgbClr val="000000"/>
                </a:solidFill>
                <a:latin typeface="Times New Roman" pitchFamily="18" charset="0"/>
                <a:ea typeface="AR Heiti Bold Big5" pitchFamily="49" charset="-120"/>
              </a:rPr>
              <a:t>5.</a:t>
            </a:r>
            <a:r>
              <a:rPr lang="zh-TW" altLang="en-US" sz="2800">
                <a:solidFill>
                  <a:srgbClr val="000000"/>
                </a:solidFill>
                <a:latin typeface="Times New Roman" pitchFamily="18" charset="0"/>
                <a:ea typeface="AR Heiti Bold Big5" pitchFamily="49" charset="-120"/>
              </a:rPr>
              <a:t>對國內奉獻最多救濟經費的教會。</a:t>
            </a:r>
            <a:endParaRPr lang="zh-TW" altLang="en-US" sz="2800"/>
          </a:p>
          <a:p>
            <a:pPr eaLnBrk="0" hangingPunct="0">
              <a:lnSpc>
                <a:spcPct val="150000"/>
              </a:lnSpc>
            </a:pPr>
            <a:r>
              <a:rPr lang="en-US" altLang="zh-TW" sz="2800">
                <a:solidFill>
                  <a:srgbClr val="000000"/>
                </a:solidFill>
                <a:latin typeface="Times New Roman" pitchFamily="18" charset="0"/>
                <a:ea typeface="AR Heiti Bold Big5" pitchFamily="49" charset="-120"/>
              </a:rPr>
              <a:t>6.</a:t>
            </a:r>
            <a:r>
              <a:rPr lang="zh-TW" altLang="en-US" sz="2800">
                <a:solidFill>
                  <a:srgbClr val="000000"/>
                </a:solidFill>
                <a:latin typeface="Times New Roman" pitchFamily="18" charset="0"/>
                <a:ea typeface="AR Heiti Bold Big5" pitchFamily="49" charset="-120"/>
              </a:rPr>
              <a:t>支持一百名以上孤兒、寡婦的生活費。</a:t>
            </a:r>
            <a:endParaRPr lang="zh-TW" altLang="en-US" sz="2800"/>
          </a:p>
          <a:p>
            <a:pPr eaLnBrk="0" hangingPunct="0">
              <a:lnSpc>
                <a:spcPct val="150000"/>
              </a:lnSpc>
            </a:pPr>
            <a:r>
              <a:rPr lang="en-US" altLang="zh-TW" sz="2800">
                <a:solidFill>
                  <a:srgbClr val="000000"/>
                </a:solidFill>
                <a:latin typeface="Times New Roman" pitchFamily="18" charset="0"/>
                <a:ea typeface="AR Heiti Bold Big5" pitchFamily="49" charset="-120"/>
              </a:rPr>
              <a:t>7.</a:t>
            </a:r>
            <a:r>
              <a:rPr lang="zh-TW" altLang="en-US" sz="2800">
                <a:solidFill>
                  <a:srgbClr val="000000"/>
                </a:solidFill>
                <a:latin typeface="Times New Roman" pitchFamily="18" charset="0"/>
                <a:ea typeface="AR Heiti Bold Big5" pitchFamily="49" charset="-120"/>
              </a:rPr>
              <a:t>使一萬個以上的家庭活出天國的樣式。</a:t>
            </a:r>
            <a:endParaRPr lang="zh-TW" altLang="en-US" sz="2800"/>
          </a:p>
          <a:p>
            <a:pPr eaLnBrk="0" hangingPunct="0">
              <a:lnSpc>
                <a:spcPct val="150000"/>
              </a:lnSpc>
            </a:pPr>
            <a:r>
              <a:rPr lang="en-US" altLang="zh-TW" sz="2800">
                <a:solidFill>
                  <a:srgbClr val="000000"/>
                </a:solidFill>
                <a:latin typeface="Times New Roman" pitchFamily="18" charset="0"/>
                <a:ea typeface="AR Heiti Bold Big5" pitchFamily="49" charset="-120"/>
              </a:rPr>
              <a:t>8.</a:t>
            </a:r>
            <a:r>
              <a:rPr lang="zh-TW" altLang="en-US" sz="2800">
                <a:solidFill>
                  <a:srgbClr val="000000"/>
                </a:solidFill>
                <a:latin typeface="Times New Roman" pitchFamily="18" charset="0"/>
                <a:ea typeface="AR Heiti Bold Big5" pitchFamily="49" charset="-120"/>
              </a:rPr>
              <a:t>在國內培育出最多活出耶穌樣式人才的教會。</a:t>
            </a:r>
            <a:endParaRPr lang="zh-TW" altLang="en-US" sz="2800"/>
          </a:p>
          <a:p>
            <a:pPr eaLnBrk="0" hangingPunct="0">
              <a:lnSpc>
                <a:spcPct val="150000"/>
              </a:lnSpc>
            </a:pPr>
            <a:r>
              <a:rPr lang="en-US" altLang="zh-TW" sz="2800">
                <a:solidFill>
                  <a:srgbClr val="000000"/>
                </a:solidFill>
                <a:latin typeface="Times New Roman" pitchFamily="18" charset="0"/>
                <a:ea typeface="AR Heiti Bold Big5" pitchFamily="49" charset="-120"/>
              </a:rPr>
              <a:t>9.</a:t>
            </a:r>
            <a:r>
              <a:rPr lang="zh-TW" altLang="en-US" sz="2800">
                <a:solidFill>
                  <a:srgbClr val="000000"/>
                </a:solidFill>
                <a:latin typeface="Times New Roman" pitchFamily="18" charset="0"/>
                <a:ea typeface="AR Heiti Bold Big5" pitchFamily="49" charset="-120"/>
              </a:rPr>
              <a:t>培育一百位以上牧者的教會。</a:t>
            </a:r>
            <a:endParaRPr lang="zh-TW" altLang="en-US" sz="2800"/>
          </a:p>
          <a:p>
            <a:pPr eaLnBrk="0" hangingPunct="0">
              <a:lnSpc>
                <a:spcPct val="150000"/>
              </a:lnSpc>
            </a:pPr>
            <a:r>
              <a:rPr lang="en-US" altLang="zh-TW" sz="2800">
                <a:solidFill>
                  <a:srgbClr val="000000"/>
                </a:solidFill>
                <a:latin typeface="Times New Roman" pitchFamily="18" charset="0"/>
                <a:ea typeface="AR Heiti Bold Big5" pitchFamily="49" charset="-120"/>
              </a:rPr>
              <a:t>10.</a:t>
            </a:r>
            <a:r>
              <a:rPr lang="zh-TW" altLang="en-US" sz="2800">
                <a:solidFill>
                  <a:srgbClr val="000000"/>
                </a:solidFill>
                <a:latin typeface="Times New Roman" pitchFamily="18" charset="0"/>
                <a:ea typeface="AR Heiti Bold Big5" pitchFamily="49" charset="-120"/>
              </a:rPr>
              <a:t>培育一百位以上社會各界優秀領導者的教會。</a:t>
            </a:r>
            <a:endParaRPr lang="zh-TW" alt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3312</TotalTime>
  <Words>421</Words>
  <Application>Microsoft Office PowerPoint</Application>
  <PresentationFormat>On-screen Show (4:3)</PresentationFormat>
  <Paragraphs>35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Arial</vt:lpstr>
      <vt:lpstr>Calibri</vt:lpstr>
      <vt:lpstr>AR Kaiti Medium Big5</vt:lpstr>
      <vt:lpstr>AR Yankai Heavy Big5</vt:lpstr>
      <vt:lpstr>AR Heiti Bold Big5</vt:lpstr>
      <vt:lpstr>AR Maokai Heavy Big5</vt:lpstr>
      <vt:lpstr>Times New Roman</vt:lpstr>
      <vt:lpstr>Aharoni</vt:lpstr>
      <vt:lpstr>PMingLiU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MingHsu</dc:creator>
  <cp:lastModifiedBy>Sunday Worship</cp:lastModifiedBy>
  <cp:revision>284</cp:revision>
  <dcterms:created xsi:type="dcterms:W3CDTF">2012-07-26T18:08:46Z</dcterms:created>
  <dcterms:modified xsi:type="dcterms:W3CDTF">2012-09-23T15:32:54Z</dcterms:modified>
</cp:coreProperties>
</file>